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6.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9.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0.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1.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5.jpg" ContentType="image/jpg"/>
  <Override PartName="/ppt/media/image87.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1.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omments/modernComment_737_E4AB4DA6.xml" ContentType="application/vnd.ms-powerpoint.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 id="2147483660" r:id="rId3"/>
    <p:sldMasterId id="2147483693" r:id="rId4"/>
    <p:sldMasterId id="2147483709" r:id="rId5"/>
    <p:sldMasterId id="2147483751" r:id="rId6"/>
    <p:sldMasterId id="2147483769" r:id="rId7"/>
    <p:sldMasterId id="2147483774" r:id="rId8"/>
    <p:sldMasterId id="2147483783" r:id="rId9"/>
    <p:sldMasterId id="2147483809" r:id="rId10"/>
    <p:sldMasterId id="2147483834" r:id="rId11"/>
    <p:sldMasterId id="2147483893" r:id="rId12"/>
    <p:sldMasterId id="2147483950" r:id="rId13"/>
  </p:sldMasterIdLst>
  <p:notesMasterIdLst>
    <p:notesMasterId r:id="rId105"/>
  </p:notesMasterIdLst>
  <p:sldIdLst>
    <p:sldId id="259" r:id="rId14"/>
    <p:sldId id="2076136817" r:id="rId15"/>
    <p:sldId id="11655" r:id="rId16"/>
    <p:sldId id="1758" r:id="rId17"/>
    <p:sldId id="4038" r:id="rId18"/>
    <p:sldId id="1761" r:id="rId19"/>
    <p:sldId id="260" r:id="rId20"/>
    <p:sldId id="11656" r:id="rId21"/>
    <p:sldId id="2076136824" r:id="rId22"/>
    <p:sldId id="6128" r:id="rId23"/>
    <p:sldId id="2076136825" r:id="rId24"/>
    <p:sldId id="2076136826" r:id="rId25"/>
    <p:sldId id="6150" r:id="rId26"/>
    <p:sldId id="1999" r:id="rId27"/>
    <p:sldId id="6142" r:id="rId28"/>
    <p:sldId id="11654" r:id="rId29"/>
    <p:sldId id="10411" r:id="rId30"/>
    <p:sldId id="289" r:id="rId31"/>
    <p:sldId id="290" r:id="rId32"/>
    <p:sldId id="2076137801" r:id="rId33"/>
    <p:sldId id="292" r:id="rId34"/>
    <p:sldId id="11647" r:id="rId35"/>
    <p:sldId id="2076137802" r:id="rId36"/>
    <p:sldId id="2076137803" r:id="rId37"/>
    <p:sldId id="1677" r:id="rId38"/>
    <p:sldId id="1679" r:id="rId39"/>
    <p:sldId id="1657" r:id="rId40"/>
    <p:sldId id="11610" r:id="rId41"/>
    <p:sldId id="2076137790" r:id="rId42"/>
    <p:sldId id="10577" r:id="rId43"/>
    <p:sldId id="10578" r:id="rId44"/>
    <p:sldId id="10579" r:id="rId45"/>
    <p:sldId id="10590" r:id="rId46"/>
    <p:sldId id="10592" r:id="rId47"/>
    <p:sldId id="10591" r:id="rId48"/>
    <p:sldId id="6148" r:id="rId49"/>
    <p:sldId id="1673" r:id="rId50"/>
    <p:sldId id="1674" r:id="rId51"/>
    <p:sldId id="1675" r:id="rId52"/>
    <p:sldId id="1672" r:id="rId53"/>
    <p:sldId id="2076136852" r:id="rId54"/>
    <p:sldId id="2076137791" r:id="rId55"/>
    <p:sldId id="2076137792" r:id="rId56"/>
    <p:sldId id="10531" r:id="rId57"/>
    <p:sldId id="10575" r:id="rId58"/>
    <p:sldId id="10576" r:id="rId59"/>
    <p:sldId id="1678" r:id="rId60"/>
    <p:sldId id="1666" r:id="rId61"/>
    <p:sldId id="1681" r:id="rId62"/>
    <p:sldId id="2076137793" r:id="rId63"/>
    <p:sldId id="2076137794" r:id="rId64"/>
    <p:sldId id="1659" r:id="rId65"/>
    <p:sldId id="1662" r:id="rId66"/>
    <p:sldId id="1664" r:id="rId67"/>
    <p:sldId id="1669" r:id="rId68"/>
    <p:sldId id="1670" r:id="rId69"/>
    <p:sldId id="6149" r:id="rId70"/>
    <p:sldId id="6155" r:id="rId71"/>
    <p:sldId id="6156" r:id="rId72"/>
    <p:sldId id="10580" r:id="rId73"/>
    <p:sldId id="10581" r:id="rId74"/>
    <p:sldId id="10582" r:id="rId75"/>
    <p:sldId id="10587" r:id="rId76"/>
    <p:sldId id="10589" r:id="rId77"/>
    <p:sldId id="10588" r:id="rId78"/>
    <p:sldId id="10593" r:id="rId79"/>
    <p:sldId id="10595" r:id="rId80"/>
    <p:sldId id="10594" r:id="rId81"/>
    <p:sldId id="10584" r:id="rId82"/>
    <p:sldId id="10586" r:id="rId83"/>
    <p:sldId id="10585" r:id="rId84"/>
    <p:sldId id="2076137795" r:id="rId85"/>
    <p:sldId id="1689" r:id="rId86"/>
    <p:sldId id="3979" r:id="rId87"/>
    <p:sldId id="1889" r:id="rId88"/>
    <p:sldId id="6180" r:id="rId89"/>
    <p:sldId id="2076137796" r:id="rId90"/>
    <p:sldId id="1630" r:id="rId91"/>
    <p:sldId id="298" r:id="rId92"/>
    <p:sldId id="6151" r:id="rId93"/>
    <p:sldId id="296" r:id="rId94"/>
    <p:sldId id="3349" r:id="rId95"/>
    <p:sldId id="3347" r:id="rId96"/>
    <p:sldId id="1634" r:id="rId97"/>
    <p:sldId id="1941" r:id="rId98"/>
    <p:sldId id="294" r:id="rId99"/>
    <p:sldId id="6132" r:id="rId100"/>
    <p:sldId id="2076137804" r:id="rId101"/>
    <p:sldId id="1847" r:id="rId102"/>
    <p:sldId id="2076137805" r:id="rId103"/>
    <p:sldId id="264"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1006" autoAdjust="0"/>
  </p:normalViewPr>
  <p:slideViewPr>
    <p:cSldViewPr snapToGrid="0">
      <p:cViewPr varScale="1">
        <p:scale>
          <a:sx n="49" d="100"/>
          <a:sy n="49" d="100"/>
        </p:scale>
        <p:origin x="1925"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2" Type="http://schemas.openxmlformats.org/officeDocument/2006/relationships/slideMaster" Target="slideMasters/slideMaster1.xml"/><Relationship Id="rId16" Type="http://schemas.openxmlformats.org/officeDocument/2006/relationships/slide" Target="slides/slide3.xml"/><Relationship Id="rId29" Type="http://schemas.openxmlformats.org/officeDocument/2006/relationships/slide" Target="slides/slide16.xml"/><Relationship Id="rId107" Type="http://schemas.openxmlformats.org/officeDocument/2006/relationships/viewProps" Target="viewProps.xml"/><Relationship Id="rId11" Type="http://schemas.openxmlformats.org/officeDocument/2006/relationships/slideMaster" Target="slideMasters/slideMaster10.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slide" Target="slides/slide53.xml"/><Relationship Id="rId74" Type="http://schemas.openxmlformats.org/officeDocument/2006/relationships/slide" Target="slides/slide61.xml"/><Relationship Id="rId79" Type="http://schemas.openxmlformats.org/officeDocument/2006/relationships/slide" Target="slides/slide66.xml"/><Relationship Id="rId87" Type="http://schemas.openxmlformats.org/officeDocument/2006/relationships/slide" Target="slides/slide74.xml"/><Relationship Id="rId102" Type="http://schemas.openxmlformats.org/officeDocument/2006/relationships/slide" Target="slides/slide89.xml"/><Relationship Id="rId5" Type="http://schemas.openxmlformats.org/officeDocument/2006/relationships/slideMaster" Target="slideMasters/slideMaster4.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slide" Target="slides/slide77.xml"/><Relationship Id="rId95" Type="http://schemas.openxmlformats.org/officeDocument/2006/relationships/slide" Target="slides/slide82.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notesMaster" Target="notesMasters/notesMaster1.xml"/><Relationship Id="rId8" Type="http://schemas.openxmlformats.org/officeDocument/2006/relationships/slideMaster" Target="slideMasters/slideMaster7.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slide" Target="slides/slide80.xml"/><Relationship Id="rId98" Type="http://schemas.openxmlformats.org/officeDocument/2006/relationships/slide" Target="slides/slide85.xml"/><Relationship Id="rId3" Type="http://schemas.openxmlformats.org/officeDocument/2006/relationships/slideMaster" Target="slideMasters/slideMaster2.xml"/><Relationship Id="rId12" Type="http://schemas.openxmlformats.org/officeDocument/2006/relationships/slideMaster" Target="slideMasters/slideMaster11.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103" Type="http://schemas.openxmlformats.org/officeDocument/2006/relationships/slide" Target="slides/slide90.xml"/><Relationship Id="rId108" Type="http://schemas.openxmlformats.org/officeDocument/2006/relationships/theme" Target="theme/theme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 Type="http://schemas.openxmlformats.org/officeDocument/2006/relationships/customXml" Target="../customXml/item1.xml"/><Relationship Id="rId6"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presProps" Target="presProps.xml"/><Relationship Id="rId10" Type="http://schemas.openxmlformats.org/officeDocument/2006/relationships/slideMaster" Target="slideMasters/slideMaster9.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3.xml"/><Relationship Id="rId9" Type="http://schemas.openxmlformats.org/officeDocument/2006/relationships/slideMaster" Target="slideMasters/slideMaster8.xml"/><Relationship Id="rId13" Type="http://schemas.openxmlformats.org/officeDocument/2006/relationships/slideMaster" Target="slideMasters/slideMaster12.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tableStyles" Target="tableStyles.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7" Type="http://schemas.openxmlformats.org/officeDocument/2006/relationships/slideMaster" Target="slideMasters/slideMaster6.xml"/><Relationship Id="rId71" Type="http://schemas.openxmlformats.org/officeDocument/2006/relationships/slide" Target="slides/slide58.xml"/><Relationship Id="rId92" Type="http://schemas.openxmlformats.org/officeDocument/2006/relationships/slide" Target="slides/slide79.xml"/></Relationships>
</file>

<file path=ppt/comments/modernComment_737_E4AB4DA6.xml><?xml version="1.0" encoding="utf-8"?>
<p188:cmLst xmlns:a="http://schemas.openxmlformats.org/drawingml/2006/main" xmlns:r="http://schemas.openxmlformats.org/officeDocument/2006/relationships" xmlns:p188="http://schemas.microsoft.com/office/powerpoint/2018/8/main">
  <p188:cm id="{B2A2C769-F838-46D3-9068-36F81E3260BE}" authorId="{E2F7AE0F-54E5-70DD-ED6A-504F7468E88C}" created="2019-08-14T19:06:24.963">
    <ac:deMkLst xmlns:ac="http://schemas.microsoft.com/office/drawing/2013/main/command">
      <pc:docMk xmlns:pc="http://schemas.microsoft.com/office/powerpoint/2013/main/command"/>
      <pc:sldMk xmlns:pc="http://schemas.microsoft.com/office/powerpoint/2013/main/command" cId="3836431782" sldId="1847"/>
      <ac:spMk id="5" creationId="{00000000-0000-0000-0000-000000000000}"/>
    </ac:deMkLst>
    <p188:pos x="11602064" y="1431822"/>
    <p188:replyLst>
      <p188:reply id="{808DD4CE-B356-4340-8DE1-4E2423F60731}" authorId="{3CDDC6C0-BCA4-0B47-B31D-1DE58E98E10A}" created="2019-08-14T20:55:37.381">
        <p188:txBody>
          <a:bodyPr/>
          <a:lstStyle/>
          <a:p>
            <a:r>
              <a:rPr lang="en-US"/>
              <a:t>Done.</a:t>
            </a:r>
          </a:p>
        </p188:txBody>
      </p188:reply>
    </p188:replyLst>
    <p188:txBody>
      <a:bodyPr/>
      <a:lstStyle/>
      <a:p>
        <a:r>
          <a:rPr lang="en-US"/>
          <a:t>let's remove the ready Link for partners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F7E297-09DF-4D8D-8050-12EDAE474E07}" type="datetimeFigureOut">
              <a:rPr lang="en-GB" smtClean="0"/>
              <a:t>13/01/2021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54C833-0F5E-4C1D-BB9E-8B62AF16AFC0}" type="slidenum">
              <a:rPr lang="en-GB" smtClean="0"/>
              <a:t>‹#›</a:t>
            </a:fld>
            <a:endParaRPr lang="en-GB"/>
          </a:p>
        </p:txBody>
      </p:sp>
    </p:spTree>
    <p:extLst>
      <p:ext uri="{BB962C8B-B14F-4D97-AF65-F5344CB8AC3E}">
        <p14:creationId xmlns:p14="http://schemas.microsoft.com/office/powerpoint/2010/main" val="2578491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84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1/13/2021 11:29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61755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Most of you came to this conference because you have real customers that have data in Microsoft Services. Microsoft Graph is the way to access that data. </a:t>
            </a:r>
          </a:p>
          <a:p>
            <a:endParaRPr lang="en-US"/>
          </a:p>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1/13/2021 11:29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09790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F02ED5-35F4-754C-828C-BD5953D28E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446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541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874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556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78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507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353EC1-3817-49A9-BC9B-34BCD0EEEF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13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1/13/2021 11:29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004834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sample of cards that can be used. Refer</a:t>
            </a:r>
            <a:r>
              <a:rPr lang="en-US" baseline="0" dirty="0"/>
              <a:t> to https://docs.microsoft.com/en-us/microsoftteams/platform/concepts/cards/cards-reference for details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6421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4005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You’ve seen today how Building Teams apps is really about leverage all the experience that you as a developer have, and bringing it into a single unified platform. Bots, cards, sites, and more.</a:t>
            </a:r>
          </a:p>
          <a:p>
            <a:endParaRPr lang="en-US" dirty="0"/>
          </a:p>
          <a:p>
            <a:r>
              <a:rPr lang="en-US" dirty="0"/>
              <a:t>Whether you’re an ISV, an internal developer, or a developer just getting into this space, start developing for Teams today!</a:t>
            </a:r>
          </a:p>
        </p:txBody>
      </p:sp>
      <p:sp>
        <p:nvSpPr>
          <p:cNvPr id="4" name="Slide Number Placeholder 3"/>
          <p:cNvSpPr>
            <a:spLocks noGrp="1"/>
          </p:cNvSpPr>
          <p:nvPr>
            <p:ph type="sldNum" sz="quarter" idx="5"/>
          </p:nvPr>
        </p:nvSpPr>
        <p:spPr/>
        <p:txBody>
          <a:bodyPr/>
          <a:lstStyle/>
          <a:p>
            <a:fld id="{6EEB8F9C-470E-4439-A620-ED6893BACFC3}" type="slidenum">
              <a:rPr lang="en-US" smtClean="0"/>
              <a:t>28</a:t>
            </a:fld>
            <a:endParaRPr lang="en-US"/>
          </a:p>
        </p:txBody>
      </p:sp>
    </p:spTree>
    <p:extLst>
      <p:ext uri="{BB962C8B-B14F-4D97-AF65-F5344CB8AC3E}">
        <p14:creationId xmlns:p14="http://schemas.microsoft.com/office/powerpoint/2010/main" val="2556152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4577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30</a:t>
            </a:fld>
            <a:endParaRPr lang="en-US"/>
          </a:p>
        </p:txBody>
      </p:sp>
    </p:spTree>
    <p:extLst>
      <p:ext uri="{BB962C8B-B14F-4D97-AF65-F5344CB8AC3E}">
        <p14:creationId xmlns:p14="http://schemas.microsoft.com/office/powerpoint/2010/main" val="4235103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31</a:t>
            </a:fld>
            <a:endParaRPr lang="en-US"/>
          </a:p>
        </p:txBody>
      </p:sp>
    </p:spTree>
    <p:extLst>
      <p:ext uri="{BB962C8B-B14F-4D97-AF65-F5344CB8AC3E}">
        <p14:creationId xmlns:p14="http://schemas.microsoft.com/office/powerpoint/2010/main" val="1693085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32</a:t>
            </a:fld>
            <a:endParaRPr lang="en-US"/>
          </a:p>
        </p:txBody>
      </p:sp>
    </p:spTree>
    <p:extLst>
      <p:ext uri="{BB962C8B-B14F-4D97-AF65-F5344CB8AC3E}">
        <p14:creationId xmlns:p14="http://schemas.microsoft.com/office/powerpoint/2010/main" val="2025170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33</a:t>
            </a:fld>
            <a:endParaRPr lang="en-US"/>
          </a:p>
        </p:txBody>
      </p:sp>
    </p:spTree>
    <p:extLst>
      <p:ext uri="{BB962C8B-B14F-4D97-AF65-F5344CB8AC3E}">
        <p14:creationId xmlns:p14="http://schemas.microsoft.com/office/powerpoint/2010/main" val="2735468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34</a:t>
            </a:fld>
            <a:endParaRPr lang="en-US"/>
          </a:p>
        </p:txBody>
      </p:sp>
    </p:spTree>
    <p:extLst>
      <p:ext uri="{BB962C8B-B14F-4D97-AF65-F5344CB8AC3E}">
        <p14:creationId xmlns:p14="http://schemas.microsoft.com/office/powerpoint/2010/main" val="899506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35</a:t>
            </a:fld>
            <a:endParaRPr lang="en-US"/>
          </a:p>
        </p:txBody>
      </p:sp>
    </p:spTree>
    <p:extLst>
      <p:ext uri="{BB962C8B-B14F-4D97-AF65-F5344CB8AC3E}">
        <p14:creationId xmlns:p14="http://schemas.microsoft.com/office/powerpoint/2010/main" val="2372165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Microsoft Teams is the fastest growing business application in Microsoft history. </a:t>
            </a:r>
          </a:p>
          <a:p>
            <a:r>
              <a:rPr lang="en-US" dirty="0">
                <a:cs typeface="Calibri"/>
              </a:rPr>
              <a:t>A couple of stats for you: </a:t>
            </a:r>
          </a:p>
          <a:p>
            <a:pPr marL="171450" indent="-171450">
              <a:buFontTx/>
              <a:buChar char="-"/>
            </a:pPr>
            <a:r>
              <a:rPr lang="en-US" dirty="0">
                <a:cs typeface="Calibri"/>
              </a:rPr>
              <a:t>13M daily active users </a:t>
            </a:r>
          </a:p>
          <a:p>
            <a:pPr marL="171450" indent="-171450">
              <a:buFontTx/>
              <a:buChar char="-"/>
            </a:pPr>
            <a:r>
              <a:rPr lang="en-US" dirty="0">
                <a:cs typeface="Calibri"/>
              </a:rPr>
              <a:t>Over 500,000 organization are using Teams. </a:t>
            </a:r>
          </a:p>
          <a:p>
            <a:pPr marL="171450" indent="-171450">
              <a:buFontTx/>
              <a:buChar char="-"/>
            </a:pPr>
            <a:r>
              <a:rPr lang="en-US" dirty="0">
                <a:cs typeface="Calibri"/>
              </a:rPr>
              <a:t>91% of the Fortune 100 companies use Teams. </a:t>
            </a:r>
          </a:p>
          <a:p>
            <a:pPr marL="171450" indent="-171450">
              <a:buFontTx/>
              <a:buChar char="-"/>
            </a:pPr>
            <a:r>
              <a:rPr lang="en-US" dirty="0">
                <a:cs typeface="Calibri"/>
              </a:rPr>
              <a:t>181 markets are using Teams with support for 53 languages and growing</a:t>
            </a:r>
          </a:p>
          <a:p>
            <a:pPr marL="171450" indent="-171450">
              <a:buFontTx/>
              <a:buChar char="-"/>
            </a:pPr>
            <a:r>
              <a:rPr lang="en-US" dirty="0">
                <a:cs typeface="Calibri"/>
              </a:rPr>
              <a:t>But really the stat that I love is this stat which is over 200 organizations have 10,000 or more active users.</a:t>
            </a:r>
          </a:p>
          <a:p>
            <a:endParaRPr lang="es-419" dirty="0"/>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3236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2769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27073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5032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commandExtension</a:t>
            </a:r>
            <a:r>
              <a:rPr lang="en-US" dirty="0"/>
              <a:t> is part</a:t>
            </a:r>
            <a:r>
              <a:rPr lang="en-US" baseline="0" dirty="0"/>
              <a:t> of the </a:t>
            </a:r>
            <a:r>
              <a:rPr lang="en-US" baseline="0" dirty="0" err="1"/>
              <a:t>manifest.json</a:t>
            </a:r>
            <a:r>
              <a:rPr lang="en-US" baseline="0" dirty="0"/>
              <a:t> file</a:t>
            </a:r>
          </a:p>
          <a:p>
            <a:r>
              <a:rPr lang="en-US" baseline="0" dirty="0"/>
              <a:t>Scope determines if 1:1 (personal) or channel (team)</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594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6364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8325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44</a:t>
            </a:fld>
            <a:endParaRPr lang="en-US"/>
          </a:p>
        </p:txBody>
      </p:sp>
    </p:spTree>
    <p:extLst>
      <p:ext uri="{BB962C8B-B14F-4D97-AF65-F5344CB8AC3E}">
        <p14:creationId xmlns:p14="http://schemas.microsoft.com/office/powerpoint/2010/main" val="3303434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45</a:t>
            </a:fld>
            <a:endParaRPr lang="en-US"/>
          </a:p>
        </p:txBody>
      </p:sp>
    </p:spTree>
    <p:extLst>
      <p:ext uri="{BB962C8B-B14F-4D97-AF65-F5344CB8AC3E}">
        <p14:creationId xmlns:p14="http://schemas.microsoft.com/office/powerpoint/2010/main" val="2876708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46</a:t>
            </a:fld>
            <a:endParaRPr lang="en-US"/>
          </a:p>
        </p:txBody>
      </p:sp>
    </p:spTree>
    <p:extLst>
      <p:ext uri="{BB962C8B-B14F-4D97-AF65-F5344CB8AC3E}">
        <p14:creationId xmlns:p14="http://schemas.microsoft.com/office/powerpoint/2010/main" val="3553125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6244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is an animated slide. Please show it in presentation mode]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[MAIN POINT TO LAND]</a:t>
            </a:r>
            <a:endParaRPr lang="es-419"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[COMMUNICATE]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Microsoft Teams solves for the </a:t>
            </a:r>
            <a:r>
              <a:rPr lang="en-US" sz="900" b="1" kern="1200" dirty="0">
                <a:solidFill>
                  <a:schemeClr val="tx1"/>
                </a:solidFill>
                <a:effectLst/>
                <a:latin typeface="Segoe UI Light" pitchFamily="34" charset="0"/>
                <a:ea typeface="+mn-ea"/>
                <a:cs typeface="+mn-cs"/>
              </a:rPr>
              <a:t>communication needs </a:t>
            </a:r>
            <a:r>
              <a:rPr lang="en-US" sz="900" kern="1200" dirty="0">
                <a:solidFill>
                  <a:schemeClr val="tx1"/>
                </a:solidFill>
                <a:effectLst/>
                <a:latin typeface="Segoe UI Light" pitchFamily="34" charset="0"/>
                <a:ea typeface="+mn-ea"/>
                <a:cs typeface="+mn-cs"/>
              </a:rPr>
              <a:t>of a diverse workforce.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Since preview, Microsoft Teams has evolved to include a complete meetings experience, as well as chat, voice and video -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[COLLABORATE]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collaboration</a:t>
            </a:r>
            <a:r>
              <a:rPr lang="en-US" sz="900" kern="1200" dirty="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[CUSTOMIZE]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kern="1200" dirty="0">
                <a:solidFill>
                  <a:schemeClr val="tx1"/>
                </a:solidFill>
                <a:effectLst/>
                <a:latin typeface="Segoe UI Light" pitchFamily="34" charset="0"/>
                <a:ea typeface="+mn-ea"/>
                <a:cs typeface="+mn-cs"/>
              </a:rPr>
              <a:t>customize</a:t>
            </a:r>
            <a:r>
              <a:rPr lang="en-US" sz="900" kern="1200" dirty="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kern="1200" dirty="0">
                <a:solidFill>
                  <a:schemeClr val="tx1"/>
                </a:solidFill>
                <a:effectLst/>
                <a:latin typeface="Segoe UI Light" pitchFamily="34" charset="0"/>
                <a:ea typeface="+mn-ea"/>
                <a:cs typeface="+mn-cs"/>
              </a:rPr>
              <a:t>extensible platform</a:t>
            </a:r>
            <a:r>
              <a:rPr lang="en-US" sz="900" kern="1200" dirty="0">
                <a:solidFill>
                  <a:schemeClr val="tx1"/>
                </a:solidFill>
                <a:effectLst/>
                <a:latin typeface="Segoe UI Light" pitchFamily="34" charset="0"/>
                <a:ea typeface="+mn-ea"/>
                <a:cs typeface="+mn-cs"/>
              </a:rPr>
              <a:t>, to enable building apps and to integrate with business processes.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[WORK WITH CONFIDENCE]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36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5833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a seamless tab experience, perform provisioning and authorization on configuration page when possible.</a:t>
            </a:r>
          </a:p>
          <a:p>
            <a:endParaRPr lang="en-US" dirty="0"/>
          </a:p>
          <a:p>
            <a:r>
              <a:rPr lang="en-US" dirty="0"/>
              <a:t>If context has entity/</a:t>
            </a:r>
            <a:r>
              <a:rPr lang="en-US" dirty="0" err="1"/>
              <a:t>subentity</a:t>
            </a:r>
            <a:r>
              <a:rPr lang="en-US" dirty="0"/>
              <a:t>, then respond to a </a:t>
            </a:r>
            <a:r>
              <a:rPr lang="en-US" dirty="0" err="1"/>
              <a:t>deeplink</a:t>
            </a:r>
            <a:endParaRPr lang="en-US" dirty="0"/>
          </a:p>
          <a:p>
            <a:endParaRPr lang="en-US" dirty="0"/>
          </a:p>
          <a:p>
            <a:r>
              <a:rPr lang="en-US" dirty="0"/>
              <a:t>State storage</a:t>
            </a:r>
            <a:r>
              <a:rPr lang="en-US" baseline="0" dirty="0"/>
              <a:t> is developer’s responsibility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4432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74448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5685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3392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Teams will send notifications to your bot for changes or events that happen in contexts where your bot is active. You can use these events to trigger service logic, such as:</a:t>
            </a:r>
          </a:p>
          <a:p>
            <a:pPr marL="171450" indent="-171450">
              <a:buFontTx/>
              <a:buChar char="-"/>
            </a:pPr>
            <a:r>
              <a:rPr lang="en-US" sz="900" b="0" i="0" kern="1200" dirty="0">
                <a:solidFill>
                  <a:schemeClr val="tx1"/>
                </a:solidFill>
                <a:effectLst/>
                <a:latin typeface="Segoe UI Light" pitchFamily="34" charset="0"/>
                <a:ea typeface="+mn-ea"/>
                <a:cs typeface="+mn-cs"/>
              </a:rPr>
              <a:t>Trigger welcome message when your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Query and cache team information when the bot is added to a team.</a:t>
            </a:r>
          </a:p>
          <a:p>
            <a:pPr marL="171450" indent="-171450">
              <a:buFontTx/>
              <a:buChar char="-"/>
            </a:pPr>
            <a:r>
              <a:rPr lang="en-US" sz="900" b="0" i="0" kern="1200" dirty="0">
                <a:solidFill>
                  <a:schemeClr val="tx1"/>
                </a:solidFill>
                <a:effectLst/>
                <a:latin typeface="Segoe UI Light" pitchFamily="34" charset="0"/>
                <a:ea typeface="+mn-ea"/>
                <a:cs typeface="+mn-cs"/>
              </a:rPr>
              <a:t>Updated cached information on team membership or channel information changes.</a:t>
            </a:r>
          </a:p>
          <a:p>
            <a:pPr marL="171450" indent="-171450">
              <a:buFontTx/>
              <a:buChar char="-"/>
            </a:pPr>
            <a:r>
              <a:rPr lang="en-US" sz="900" b="0" i="0" kern="1200" dirty="0">
                <a:solidFill>
                  <a:schemeClr val="tx1"/>
                </a:solidFill>
                <a:effectLst/>
                <a:latin typeface="Segoe UI Light" pitchFamily="34" charset="0"/>
                <a:ea typeface="+mn-ea"/>
                <a:cs typeface="+mn-cs"/>
              </a:rPr>
              <a:t>Remove cached information for a team if the bot is removed.</a:t>
            </a:r>
          </a:p>
          <a:p>
            <a:endParaRPr lang="en-US" dirty="0"/>
          </a:p>
          <a:p>
            <a:r>
              <a:rPr lang="en-US" dirty="0"/>
              <a:t>Since</a:t>
            </a:r>
            <a:r>
              <a:rPr lang="en-US" baseline="0" dirty="0"/>
              <a:t> bot is scoped to team, no events for team creation/deletion provided.</a:t>
            </a:r>
          </a:p>
          <a:p>
            <a:endParaRPr lang="en-US" baseline="0" dirty="0"/>
          </a:p>
          <a:p>
            <a:r>
              <a:rPr lang="en-US" baseline="0" dirty="0"/>
              <a:t>When bot is added/removed, </a:t>
            </a:r>
            <a:r>
              <a:rPr lang="en-US" baseline="0" dirty="0" err="1"/>
              <a:t>TeamMember</a:t>
            </a:r>
            <a:r>
              <a:rPr lang="en-US" baseline="0" dirty="0"/>
              <a:t> events are sent.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884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a:t>
            </a:r>
            <a:r>
              <a:rPr lang="en-US" dirty="0" err="1"/>
              <a:t>Microsoft.Bot.Connector.Teams</a:t>
            </a:r>
            <a:r>
              <a:rPr lang="en-US" baseline="0" dirty="0"/>
              <a:t> package to get extension methods for Microsoft Teams. Handles the parsing of the Bot Framework payload with Teams-specific functionality.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287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0475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68102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193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a:solidFill>
                  <a:schemeClr val="bg1"/>
                </a:solidFill>
                <a:effectLst/>
                <a:latin typeface="Segoe UI Light" pitchFamily="34" charset="0"/>
                <a:ea typeface="+mn-ea"/>
                <a:cs typeface="+mn-cs"/>
              </a:rPr>
              <a:t>Talk track</a:t>
            </a:r>
            <a:r>
              <a:rPr lang="en-US" sz="900" b="0" u="none" kern="1200" dirty="0">
                <a:solidFill>
                  <a:schemeClr val="bg1"/>
                </a:solidFill>
                <a:effectLst/>
                <a:latin typeface="Segoe UI Light" pitchFamily="34" charset="0"/>
                <a:ea typeface="+mn-ea"/>
                <a:cs typeface="+mn-cs"/>
              </a:rPr>
              <a:t>:</a:t>
            </a:r>
            <a:br>
              <a:rPr lang="en-US" sz="900" kern="1200" dirty="0">
                <a:solidFill>
                  <a:schemeClr val="bg1"/>
                </a:solidFill>
                <a:effectLst/>
                <a:latin typeface="Segoe UI Light" pitchFamily="34" charset="0"/>
                <a:ea typeface="+mn-ea"/>
                <a:cs typeface="+mn-cs"/>
              </a:rPr>
            </a:br>
            <a:r>
              <a:rPr lang="en-US" sz="900" kern="1200" dirty="0">
                <a:solidFill>
                  <a:schemeClr val="bg1"/>
                </a:solidFill>
                <a:effectLst/>
                <a:latin typeface="Segoe UI Light" pitchFamily="34" charset="0"/>
                <a:ea typeface="+mn-ea"/>
                <a:cs typeface="+mn-cs"/>
              </a:rPr>
              <a:t>And core to </a:t>
            </a:r>
            <a:r>
              <a:rPr lang="en-US" sz="900" b="1" i="1" kern="1200" dirty="0">
                <a:solidFill>
                  <a:schemeClr val="bg1"/>
                </a:solidFill>
                <a:effectLst/>
                <a:latin typeface="Segoe UI Light" pitchFamily="34" charset="0"/>
                <a:ea typeface="+mn-ea"/>
                <a:cs typeface="+mn-cs"/>
              </a:rPr>
              <a:t>that</a:t>
            </a:r>
            <a:r>
              <a:rPr lang="en-US" sz="900" b="0" i="0" kern="1200" dirty="0">
                <a:solidFill>
                  <a:schemeClr val="bg1"/>
                </a:solidFill>
                <a:effectLst/>
                <a:latin typeface="Segoe UI Light" pitchFamily="34" charset="0"/>
                <a:ea typeface="+mn-ea"/>
                <a:cs typeface="+mn-cs"/>
              </a:rPr>
              <a:t> are the investments we’ve made in the </a:t>
            </a:r>
            <a:r>
              <a:rPr lang="en-US" sz="900" dirty="0">
                <a:solidFill>
                  <a:schemeClr val="bg1"/>
                </a:solidFill>
              </a:rPr>
              <a:t>Teams Platform, allowing users &amp; developers alike to customize and build on Teams, in order to deliver experiences that your people &amp; customers LOVE. </a:t>
            </a:r>
          </a:p>
          <a:p>
            <a:r>
              <a:rPr lang="en-US" sz="900" dirty="0">
                <a:solidFill>
                  <a:schemeClr val="bg1"/>
                </a:solidFill>
              </a:rPr>
              <a:t>And when it comes to the platform and the value that our customers are seeing from it, we are seeing three distinct categories emerging: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dirty="0">
                <a:solidFill>
                  <a:schemeClr val="bg1"/>
                </a:solidFill>
                <a:effectLst/>
                <a:latin typeface="Segoe UI Light" pitchFamily="34" charset="0"/>
                <a:ea typeface="+mn-ea"/>
                <a:cs typeface="+mn-cs"/>
              </a:rPr>
              <a:t>Gain context without switching context</a:t>
            </a:r>
            <a:r>
              <a:rPr lang="en-US" sz="900" b="0" u="none" kern="1200" dirty="0">
                <a:solidFill>
                  <a:schemeClr val="bg1"/>
                </a:solidFill>
                <a:effectLst/>
                <a:latin typeface="Segoe UI Light" pitchFamily="34" charset="0"/>
                <a:ea typeface="+mn-ea"/>
                <a:cs typeface="+mn-cs"/>
              </a:rPr>
              <a:t>: </a:t>
            </a:r>
            <a:r>
              <a:rPr lang="en-US" sz="900" dirty="0"/>
              <a:t>Teams pillar of integration (the single hub for Office) but also the ability to simply curate your experience so you reduce the information overload you get every day and focus on the content that's most relevant to you to get your job done, better. INFUSION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u="sng" kern="1200" dirty="0">
                <a:solidFill>
                  <a:schemeClr val="bg1"/>
                </a:solidFill>
                <a:effectLst/>
                <a:latin typeface="Segoe UI Light" pitchFamily="34" charset="0"/>
                <a:ea typeface="+mn-ea"/>
                <a:cs typeface="+mn-cs"/>
              </a:rPr>
              <a:t>Meet Your people where they are</a:t>
            </a:r>
            <a:r>
              <a:rPr lang="en-US" sz="900" b="1" u="none" kern="1200" dirty="0">
                <a:solidFill>
                  <a:schemeClr val="bg1"/>
                </a:solidFill>
                <a:effectLst/>
                <a:latin typeface="Segoe UI Light" pitchFamily="34" charset="0"/>
                <a:ea typeface="+mn-ea"/>
                <a:cs typeface="+mn-cs"/>
              </a:rPr>
              <a:t>: </a:t>
            </a:r>
            <a:r>
              <a:rPr lang="en-US" sz="900" dirty="0"/>
              <a:t>Bring together all the apps and tools your organization is already using, into one user interface. Guess what, for IT that means better &amp; easier management, reduced security threats, and more time you can spend on valuable, forward-looking projects. For end users, #1 just got even better. (opportunity to share a 3rd party apps slide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a:p>
            <a:r>
              <a:rPr lang="en-US" sz="900" b="1" u="sng" kern="1200" dirty="0">
                <a:solidFill>
                  <a:schemeClr val="bg1"/>
                </a:solidFill>
                <a:effectLst/>
                <a:latin typeface="Segoe UI Light" pitchFamily="34" charset="0"/>
                <a:ea typeface="+mn-ea"/>
                <a:cs typeface="+mn-cs"/>
              </a:rPr>
              <a:t>Tailoring your experience</a:t>
            </a:r>
            <a:r>
              <a:rPr lang="en-US" sz="900" b="0" u="none" kern="1200" dirty="0">
                <a:solidFill>
                  <a:schemeClr val="bg1"/>
                </a:solidFill>
                <a:effectLst/>
                <a:latin typeface="Segoe UI Light" pitchFamily="34" charset="0"/>
                <a:ea typeface="+mn-ea"/>
                <a:cs typeface="+mn-cs"/>
              </a:rPr>
              <a:t>: to me, this delivers superpowers to people through proactive intelligence. </a:t>
            </a:r>
            <a:r>
              <a:rPr lang="en-US" sz="900" dirty="0"/>
              <a:t>This is the core to the extensibility of the Teams platform. Deliver intelligent experiences using our APIs and/or our partner community that:</a:t>
            </a:r>
          </a:p>
          <a:p>
            <a:pPr marL="171450" indent="-171450">
              <a:buFont typeface="Arial" panose="020B0604020202020204" pitchFamily="34" charset="0"/>
              <a:buChar char="•"/>
            </a:pPr>
            <a:r>
              <a:rPr lang="en-US" sz="900" dirty="0"/>
              <a:t>First: make the most difficult and time-wasting tasks at work, easy</a:t>
            </a:r>
          </a:p>
          <a:p>
            <a:pPr marL="171450" indent="-171450">
              <a:buFont typeface="Arial" panose="020B0604020202020204" pitchFamily="34" charset="0"/>
              <a:buChar char="•"/>
            </a:pPr>
            <a:r>
              <a:rPr lang="en-US" sz="900" dirty="0"/>
              <a:t>Thereafter: drive intelligence to your people that allows them to understand how they add more value to the organization, and then deliver it more efficiently &amp;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sng"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u="none" kern="1200" dirty="0">
              <a:solidFill>
                <a:schemeClr val="bg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0842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a:t>
            </a:r>
            <a:r>
              <a:rPr lang="en-US" baseline="0" dirty="0"/>
              <a:t> conversation requires User Id (from Teams) and Tenant Id</a:t>
            </a: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58908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5953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60</a:t>
            </a:fld>
            <a:endParaRPr lang="en-US"/>
          </a:p>
        </p:txBody>
      </p:sp>
    </p:spTree>
    <p:extLst>
      <p:ext uri="{BB962C8B-B14F-4D97-AF65-F5344CB8AC3E}">
        <p14:creationId xmlns:p14="http://schemas.microsoft.com/office/powerpoint/2010/main" val="7726712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61</a:t>
            </a:fld>
            <a:endParaRPr lang="en-US"/>
          </a:p>
        </p:txBody>
      </p:sp>
    </p:spTree>
    <p:extLst>
      <p:ext uri="{BB962C8B-B14F-4D97-AF65-F5344CB8AC3E}">
        <p14:creationId xmlns:p14="http://schemas.microsoft.com/office/powerpoint/2010/main" val="28705744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62</a:t>
            </a:fld>
            <a:endParaRPr lang="en-US"/>
          </a:p>
        </p:txBody>
      </p:sp>
    </p:spTree>
    <p:extLst>
      <p:ext uri="{BB962C8B-B14F-4D97-AF65-F5344CB8AC3E}">
        <p14:creationId xmlns:p14="http://schemas.microsoft.com/office/powerpoint/2010/main" val="5925572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63</a:t>
            </a:fld>
            <a:endParaRPr lang="en-US"/>
          </a:p>
        </p:txBody>
      </p:sp>
    </p:spTree>
    <p:extLst>
      <p:ext uri="{BB962C8B-B14F-4D97-AF65-F5344CB8AC3E}">
        <p14:creationId xmlns:p14="http://schemas.microsoft.com/office/powerpoint/2010/main" val="21409581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64</a:t>
            </a:fld>
            <a:endParaRPr lang="en-US"/>
          </a:p>
        </p:txBody>
      </p:sp>
    </p:spTree>
    <p:extLst>
      <p:ext uri="{BB962C8B-B14F-4D97-AF65-F5344CB8AC3E}">
        <p14:creationId xmlns:p14="http://schemas.microsoft.com/office/powerpoint/2010/main" val="17800804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65</a:t>
            </a:fld>
            <a:endParaRPr lang="en-US"/>
          </a:p>
        </p:txBody>
      </p:sp>
    </p:spTree>
    <p:extLst>
      <p:ext uri="{BB962C8B-B14F-4D97-AF65-F5344CB8AC3E}">
        <p14:creationId xmlns:p14="http://schemas.microsoft.com/office/powerpoint/2010/main" val="1233277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66</a:t>
            </a:fld>
            <a:endParaRPr lang="en-US"/>
          </a:p>
        </p:txBody>
      </p:sp>
    </p:spTree>
    <p:extLst>
      <p:ext uri="{BB962C8B-B14F-4D97-AF65-F5344CB8AC3E}">
        <p14:creationId xmlns:p14="http://schemas.microsoft.com/office/powerpoint/2010/main" val="11522022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67</a:t>
            </a:fld>
            <a:endParaRPr lang="en-US"/>
          </a:p>
        </p:txBody>
      </p:sp>
    </p:spTree>
    <p:extLst>
      <p:ext uri="{BB962C8B-B14F-4D97-AF65-F5344CB8AC3E}">
        <p14:creationId xmlns:p14="http://schemas.microsoft.com/office/powerpoint/2010/main" val="1975543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I mentioned, we’re building a platform and Teams is a very extensible platform with many capabilities. </a:t>
            </a:r>
          </a:p>
          <a:p>
            <a:pPr marL="171450" indent="-171450">
              <a:buFont typeface="Arial" panose="020B0604020202020204" pitchFamily="34" charset="0"/>
              <a:buChar char="•"/>
            </a:pPr>
            <a:r>
              <a:rPr lang="en-US" dirty="0"/>
              <a:t>Think of this as the way for your employees to interact with your application or for your application to interact with employees. </a:t>
            </a:r>
          </a:p>
          <a:p>
            <a:pPr marL="171450" indent="-171450">
              <a:buFont typeface="Arial" panose="020B0604020202020204" pitchFamily="34" charset="0"/>
              <a:buChar char="•"/>
            </a:pPr>
            <a:r>
              <a:rPr lang="en-US" dirty="0"/>
              <a:t>Whether that’s through chats, channels, notifications, or in their personal workspace on their Teams workspace. </a:t>
            </a:r>
          </a:p>
          <a:p>
            <a:pPr marL="171450" indent="-171450">
              <a:buFont typeface="Arial" panose="020B0604020202020204" pitchFamily="34" charset="0"/>
              <a:buChar char="•"/>
            </a:pPr>
            <a:r>
              <a:rPr lang="en-US" dirty="0"/>
              <a:t>Some of these are bots. Most people are familiar with bots. One popular one would be where you’re asking questions and getting answers by just pulling up a bot.</a:t>
            </a:r>
          </a:p>
          <a:p>
            <a:pPr marL="171450" indent="-171450">
              <a:buFont typeface="Arial" panose="020B0604020202020204" pitchFamily="34" charset="0"/>
              <a:buChar char="•"/>
            </a:pPr>
            <a:r>
              <a:rPr lang="en-US" dirty="0"/>
              <a:t>Tabs give you a rich surface, where you can really post your application in any of the information from your app in a tab so it’s right there for users or you can actually post an application in a tab.</a:t>
            </a:r>
          </a:p>
          <a:p>
            <a:pPr marL="171450" indent="-171450">
              <a:buFont typeface="Arial" panose="020B0604020202020204" pitchFamily="34" charset="0"/>
              <a:buChar char="•"/>
            </a:pPr>
            <a:r>
              <a:rPr lang="en-US" dirty="0"/>
              <a:t>Notifications, whether it’s in a feed or whether it’s in a channel so you can notify people for example if something changed in your application that you’re extending into Teams, you can provide that notification to users. </a:t>
            </a:r>
          </a:p>
          <a:p>
            <a:pPr marL="171450" indent="-171450">
              <a:buFont typeface="Arial" panose="020B0604020202020204" pitchFamily="34" charset="0"/>
              <a:buChar char="•"/>
            </a:pPr>
            <a:r>
              <a:rPr lang="en-US" dirty="0"/>
              <a:t>Messaging extensions are a way to provide a way for people to actually pull something up, and query and share rich cards in conversations and by the way users can take actions on those cards give you input back and based on that input you provide additional information.  </a:t>
            </a:r>
          </a:p>
          <a:p>
            <a:pPr marL="171450" indent="-171450">
              <a:buFont typeface="Arial" panose="020B0604020202020204" pitchFamily="34" charset="0"/>
              <a:buChar char="•"/>
            </a:pPr>
            <a:r>
              <a:rPr lang="en-US" dirty="0"/>
              <a:t>You have command and actions that could either kick off a workflow source search content.</a:t>
            </a:r>
          </a:p>
          <a:p>
            <a:pPr marL="171450" indent="-171450">
              <a:buFont typeface="Arial" panose="020B0604020202020204" pitchFamily="34" charset="0"/>
              <a:buChar char="•"/>
            </a:pPr>
            <a:r>
              <a:rPr lang="en-US" dirty="0"/>
              <a:t>Again, one of the things that’s important to think about is you have the ability to put something in a team environment where it’s something that for example, putting in a channel with multiple people, or you’re putting into someone’s personal channel where it’s really something geared just for the individual and in terms of how can you publish things.</a:t>
            </a:r>
          </a:p>
          <a:p>
            <a:pPr marL="171450" indent="-171450">
              <a:buFont typeface="Arial" panose="020B0604020202020204" pitchFamily="34" charset="0"/>
              <a:buChar char="•"/>
            </a:pPr>
            <a:r>
              <a:rPr lang="en-US" dirty="0"/>
              <a:t>We do allow you to sideload things for testing and development.  </a:t>
            </a:r>
          </a:p>
          <a:p>
            <a:pPr marL="171450" indent="-171450">
              <a:buFont typeface="Arial" panose="020B0604020202020204" pitchFamily="34" charset="0"/>
              <a:buChar char="•"/>
            </a:pPr>
            <a:r>
              <a:rPr lang="en-US" dirty="0"/>
              <a:t>If it’s a fully customized packaged solution, that’s something you could build and publish in the Teams app store or if it’s a custom application, that’s really been customized for just one individual customer, that’s something you can deploy using the app store.</a:t>
            </a:r>
          </a:p>
          <a:p>
            <a:pPr marL="171450" indent="-171450">
              <a:buFont typeface="Arial" panose="020B0604020202020204" pitchFamily="34" charset="0"/>
              <a:buChar char="•"/>
            </a:pPr>
            <a:r>
              <a:rPr lang="en-US" dirty="0"/>
              <a:t>Think of each customer as having a private app store for their company where you can load 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516F29-35A7-AE4B-A4B9-89A853AFD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5970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68</a:t>
            </a:fld>
            <a:endParaRPr lang="en-US"/>
          </a:p>
        </p:txBody>
      </p:sp>
    </p:spTree>
    <p:extLst>
      <p:ext uri="{BB962C8B-B14F-4D97-AF65-F5344CB8AC3E}">
        <p14:creationId xmlns:p14="http://schemas.microsoft.com/office/powerpoint/2010/main" val="26787349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69</a:t>
            </a:fld>
            <a:endParaRPr lang="en-US"/>
          </a:p>
        </p:txBody>
      </p:sp>
    </p:spTree>
    <p:extLst>
      <p:ext uri="{BB962C8B-B14F-4D97-AF65-F5344CB8AC3E}">
        <p14:creationId xmlns:p14="http://schemas.microsoft.com/office/powerpoint/2010/main" val="7379213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70</a:t>
            </a:fld>
            <a:endParaRPr lang="en-US"/>
          </a:p>
        </p:txBody>
      </p:sp>
    </p:spTree>
    <p:extLst>
      <p:ext uri="{BB962C8B-B14F-4D97-AF65-F5344CB8AC3E}">
        <p14:creationId xmlns:p14="http://schemas.microsoft.com/office/powerpoint/2010/main" val="2402986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F02ED5-35F4-754C-828C-BD5953D28E46}" type="slidenum">
              <a:rPr lang="en-US" smtClean="0"/>
              <a:t>71</a:t>
            </a:fld>
            <a:endParaRPr lang="en-US"/>
          </a:p>
        </p:txBody>
      </p:sp>
    </p:spTree>
    <p:extLst>
      <p:ext uri="{BB962C8B-B14F-4D97-AF65-F5344CB8AC3E}">
        <p14:creationId xmlns:p14="http://schemas.microsoft.com/office/powerpoint/2010/main" val="25843530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742311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Most of you came to this conference because you have real customers that have data in Microsoft Services. Microsoft Graph is the way to access that data. </a:t>
            </a:r>
          </a:p>
          <a:p>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56DD3D-56F4-4FF1-BB12-AA342B3D84A6}" type="datetime8">
              <a:rPr lang="en-US" smtClean="0"/>
              <a:t>1/13/2021 11:29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334109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1/13/2021 11:29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0267136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1/13/2021 11:29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6584994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46519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The SharePoint Framework (</a:t>
            </a:r>
            <a:r>
              <a:rPr lang="en-US" sz="900" b="0" i="0" kern="1200" err="1">
                <a:solidFill>
                  <a:schemeClr val="tx1"/>
                </a:solidFill>
                <a:effectLst/>
                <a:latin typeface="Segoe UI Light" pitchFamily="34" charset="0"/>
                <a:ea typeface="+mn-ea"/>
                <a:cs typeface="+mn-cs"/>
              </a:rPr>
              <a:t>SPFx</a:t>
            </a:r>
            <a:r>
              <a:rPr lang="en-US" sz="900" b="0" i="0" kern="1200">
                <a:solidFill>
                  <a:schemeClr val="tx1"/>
                </a:solidFill>
                <a:effectLst/>
                <a:latin typeface="Segoe UI Light" pitchFamily="34" charset="0"/>
                <a:ea typeface="+mn-ea"/>
                <a:cs typeface="+mn-cs"/>
              </a:rPr>
              <a:t>) is a developer toolkit that provides full support for modern client-side SharePoint development, easy integration with SharePoint data, and support for open 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supports many open-source tools and is </a:t>
            </a:r>
            <a:r>
              <a:rPr lang="en-US" sz="900" b="0" i="0" kern="1200" err="1">
                <a:solidFill>
                  <a:schemeClr val="tx1"/>
                </a:solidFill>
                <a:effectLst/>
                <a:latin typeface="Segoe UI Light" pitchFamily="34" charset="0"/>
                <a:ea typeface="+mn-ea"/>
                <a:cs typeface="+mn-cs"/>
              </a:rPr>
              <a:t>Javascript</a:t>
            </a:r>
            <a:r>
              <a:rPr lang="en-US" sz="900" b="0" i="0" kern="1200">
                <a:solidFill>
                  <a:schemeClr val="tx1"/>
                </a:solidFill>
                <a:effectLst/>
                <a:latin typeface="Segoe UI Light" pitchFamily="34" charset="0"/>
                <a:ea typeface="+mn-ea"/>
                <a:cs typeface="+mn-cs"/>
              </a:rPr>
              <a:t> web framework agnostic.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Another key advantage is that, developers can leverage all of SharePoint’s capabilities, including lists, files, security, CDNs, and integration with Microsoft Graph and Azure Active-Directory secured APIs, to deliver full end-to-end applications for their organization. This in-turn helps reduces operational costs and minimizes deployment complexity. </a:t>
            </a:r>
          </a:p>
          <a:p>
            <a:endParaRPr lang="en-US"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In short: if you’re thinking about building an app as an Enterprise or Office developer, then the SharePoint Framework is the preferred way to do it because it’s free and extremely powerful because it takes care of so much of the plumbing for you. </a:t>
            </a:r>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SharePoint Patterns and Practices</a:t>
            </a:r>
          </a:p>
        </p:txBody>
      </p:sp>
      <p:sp>
        <p:nvSpPr>
          <p:cNvPr id="5" name="Footer Placeholder 4"/>
          <p:cNvSpPr>
            <a:spLocks noGrp="1"/>
          </p:cNvSpPr>
          <p:nvPr>
            <p:ph type="ftr" sz="quarter" idx="11"/>
          </p:nvPr>
        </p:nvSpPr>
        <p:spPr/>
        <p:txBody>
          <a:bodyPr/>
          <a:lstStyle/>
          <a:p>
            <a:pPr marL="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0473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Microsoft Teams has an open developer platform with a rich set of capabilities to build apps or integrate with new or existing business processes and services. </a:t>
            </a:r>
          </a:p>
          <a:p>
            <a:endParaRPr lang="en-US" sz="900" dirty="0"/>
          </a:p>
          <a:p>
            <a:r>
              <a:rPr lang="en-US" sz="900" b="1" dirty="0"/>
              <a:t>Tabs </a:t>
            </a:r>
            <a:r>
              <a:rPr lang="en-US" sz="900" b="0" dirty="0"/>
              <a:t>allow you to surface rich content within Teams, so you can bring the tools and services your team cares about right into a channel or private chat. Add rich dashboards and data visualization, collaborate on documents and note taking, manage tasks across the group, share designs. </a:t>
            </a:r>
            <a:endParaRPr lang="en-US" sz="900" b="1" dirty="0"/>
          </a:p>
          <a:p>
            <a:endParaRPr lang="en-US" sz="900" b="1" dirty="0"/>
          </a:p>
          <a:p>
            <a:r>
              <a:rPr lang="en-US" sz="900" b="1" dirty="0"/>
              <a:t>Bots </a:t>
            </a:r>
            <a:r>
              <a:rPr lang="en-US" sz="900" b="0" dirty="0"/>
              <a:t>help users get tasks done in conversation in Teams. Bots can do things like kick off workflows and provide status on them, give and receive kudos from team members, create lightweight surveys to gauge employee satisfaction, and answer natural language questions about sales and customer usage data. </a:t>
            </a:r>
          </a:p>
          <a:p>
            <a:endParaRPr lang="en-US" sz="900" b="0" dirty="0"/>
          </a:p>
          <a:p>
            <a:r>
              <a:rPr lang="en-US" sz="900" b="1" dirty="0"/>
              <a:t>Connectors</a:t>
            </a:r>
            <a:r>
              <a:rPr lang="en-US" sz="900" b="0" dirty="0"/>
              <a:t> help bring useful information and rich content from external services into channels in Microsoft Teams. Get social media notifications, updates about pull and push requests, news updates. </a:t>
            </a:r>
          </a:p>
          <a:p>
            <a:endParaRPr lang="en-US" sz="900" b="0" dirty="0"/>
          </a:p>
          <a:p>
            <a:r>
              <a:rPr lang="en-US" sz="900" b="0" dirty="0"/>
              <a:t>With </a:t>
            </a:r>
            <a:r>
              <a:rPr lang="en-US" sz="900" b="1" dirty="0"/>
              <a:t>Actionable messages</a:t>
            </a:r>
            <a:r>
              <a:rPr lang="en-US" sz="900" b="0" dirty="0"/>
              <a:t>, you can add rich content to your connector cards. </a:t>
            </a:r>
          </a:p>
          <a:p>
            <a:endParaRPr lang="en-US" sz="900" b="0" dirty="0"/>
          </a:p>
          <a:p>
            <a:r>
              <a:rPr lang="en-US" sz="900" b="1" dirty="0"/>
              <a:t>Compose</a:t>
            </a:r>
            <a:r>
              <a:rPr lang="en-US" sz="900" b="0" dirty="0"/>
              <a:t> </a:t>
            </a:r>
            <a:r>
              <a:rPr lang="en-US" sz="900" b="1" dirty="0"/>
              <a:t>extensions</a:t>
            </a:r>
            <a:r>
              <a:rPr lang="en-US" sz="900" b="0" dirty="0"/>
              <a:t> allow users to query and share rich cards in conversations. </a:t>
            </a:r>
          </a:p>
          <a:p>
            <a:endParaRPr lang="en-US" sz="900" b="0" dirty="0"/>
          </a:p>
          <a:p>
            <a:r>
              <a:rPr lang="en-US" sz="900" b="1" dirty="0"/>
              <a:t>Activity</a:t>
            </a:r>
            <a:r>
              <a:rPr lang="en-US" sz="900" b="0" dirty="0"/>
              <a:t> </a:t>
            </a:r>
            <a:r>
              <a:rPr lang="en-US" sz="900" b="1" dirty="0"/>
              <a:t>feed</a:t>
            </a:r>
            <a:r>
              <a:rPr lang="en-US" sz="900" b="0" dirty="0"/>
              <a:t> notifications engage users via feed notifications. </a:t>
            </a:r>
          </a:p>
          <a:p>
            <a:endParaRPr lang="en-US" sz="900" b="0" dirty="0"/>
          </a:p>
          <a:p>
            <a:r>
              <a:rPr lang="en-US" sz="900" b="0" dirty="0"/>
              <a:t>To learn more about the Teams developer platform, visit the Office Dev Center at Developer.Microsoft.com/Microsoft-Teams. </a:t>
            </a:r>
            <a:endParaRPr lang="en-US" sz="900"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9302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897BE-268E-43C5-8F9D-8782E3A0AFD5}" type="slidenum">
              <a:rPr lang="en-US" smtClean="0"/>
              <a:t>79</a:t>
            </a:fld>
            <a:endParaRPr lang="en-US"/>
          </a:p>
        </p:txBody>
      </p:sp>
    </p:spTree>
    <p:extLst>
      <p:ext uri="{BB962C8B-B14F-4D97-AF65-F5344CB8AC3E}">
        <p14:creationId xmlns:p14="http://schemas.microsoft.com/office/powerpoint/2010/main" val="25738450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the about common needs of the various people who interact with SharePoint web parts. </a:t>
            </a:r>
          </a:p>
          <a:p>
            <a:endParaRPr lang="en-US"/>
          </a:p>
          <a:p>
            <a:r>
              <a:rPr lang="en-US"/>
              <a:t>The </a:t>
            </a:r>
            <a:r>
              <a:rPr lang="en-US" b="1"/>
              <a:t>end user </a:t>
            </a:r>
            <a:r>
              <a:rPr lang="en-US"/>
              <a:t>should be able </a:t>
            </a:r>
            <a:r>
              <a:rPr lang="en-US" b="1"/>
              <a:t>to use their tools regardless of which collaboration software they’re using</a:t>
            </a:r>
            <a:r>
              <a:rPr lang="en-US"/>
              <a:t>. Since every Team in Microsoft Teams is backed by an underlying SharePoint site, it becomes more and more important to the end user that their workflow tools are able to </a:t>
            </a:r>
            <a:r>
              <a:rPr lang="en-US" b="1"/>
              <a:t>bridge seamlessly between one another</a:t>
            </a:r>
            <a:r>
              <a:rPr lang="en-US"/>
              <a:t>. For example, when an end-user uses the “files” tab in Microsoft Teams, they’re actually interacting with the files stored in the SharePoint site without knowing the difference between one or the other. The same experience should be afforded to the end-user. The user should be able to use the same </a:t>
            </a:r>
            <a:r>
              <a:rPr lang="en-US" err="1"/>
              <a:t>LoB</a:t>
            </a:r>
            <a:r>
              <a:rPr lang="en-US"/>
              <a:t> app across multiple Office products.</a:t>
            </a:r>
          </a:p>
          <a:p>
            <a:endParaRPr lang="en-US"/>
          </a:p>
          <a:p>
            <a:r>
              <a:rPr lang="en-US"/>
              <a:t>Speaking of </a:t>
            </a:r>
            <a:r>
              <a:rPr lang="en-US" err="1"/>
              <a:t>LoB</a:t>
            </a:r>
            <a:r>
              <a:rPr lang="en-US"/>
              <a:t>, or line-of-business apps, the </a:t>
            </a:r>
            <a:r>
              <a:rPr lang="en-US" b="1"/>
              <a:t>IT admin </a:t>
            </a:r>
            <a:r>
              <a:rPr lang="en-US"/>
              <a:t>wishes to </a:t>
            </a:r>
            <a:r>
              <a:rPr lang="en-US" b="1"/>
              <a:t>reduce the number of places and ways to manage and deploy solutions to their end users </a:t>
            </a:r>
            <a:r>
              <a:rPr lang="en-US"/>
              <a:t>or internal employees. One of the challenges big IT organizations face is getting approval to deploy and run new internal applications and something that the SharePoint Framework does quite well is that it runs on SharePoint for free. Making it much easier to spin up and manage an application in what is usually an already IT-approved environment, such as SharePoint. In an Enterprise environment, it can always be tricky to get approval to host a new application: you need to get approval for the server costs, you have to make sure the data is in a secure </a:t>
            </a:r>
          </a:p>
          <a:p>
            <a:endParaRPr lang="en-US"/>
          </a:p>
          <a:p>
            <a:r>
              <a:rPr lang="en-US"/>
              <a:t>As a </a:t>
            </a:r>
            <a:r>
              <a:rPr lang="en-US" b="1"/>
              <a:t>developer</a:t>
            </a:r>
            <a:r>
              <a:rPr lang="en-US"/>
              <a:t>, and especially as a developer who considers themselves a Microsoft developer, you want to code up your solution once and have it </a:t>
            </a:r>
            <a:r>
              <a:rPr lang="en-US" b="1"/>
              <a:t>work across multiple Office products and workloads</a:t>
            </a:r>
            <a:r>
              <a:rPr lang="en-US"/>
              <a:t>. One of the great things about SharePoint and Teams is that they’re both backed by a modern group and are accessible via the Graph so </a:t>
            </a:r>
            <a:r>
              <a:rPr lang="en-US" b="1"/>
              <a:t>the developer concepts are very aligned</a:t>
            </a:r>
            <a:r>
              <a:rPr lang="en-US"/>
              <a:t>. If you’re an Office 365 developer then you want to feel at home regardless of which Microsoft product you’re building an app or extension for.</a:t>
            </a:r>
          </a:p>
          <a:p>
            <a:endParaRPr lang="en-US"/>
          </a:p>
          <a:p>
            <a:r>
              <a:rPr lang="en-US"/>
              <a:t>[next animation] So what does this mean for SharePoint and Teams? Let’s take a look at how SharePoint Framework and Teams can work seamlessly together. [next]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7897BE-268E-43C5-8F9D-8782E3A0AF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5634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you can see a fairly complex Lead Management SharePoint web part </a:t>
            </a:r>
            <a:r>
              <a:rPr lang="en-US" b="1" dirty="0"/>
              <a:t>exposed inside of Teams</a:t>
            </a:r>
            <a:r>
              <a:rPr lang="en-US" dirty="0"/>
              <a:t>. This application does a number of things, it uses SharePoint lists to store information, it also queries Graph to get the names and profile pictures of the various team members. I’ll leave a link to the code on GitHub and the end of this presentation so you can try it out yourself. The great thing about this SharePoint web part is that it just works inside of Teams. [next animation]</a:t>
            </a:r>
          </a:p>
          <a:p>
            <a:endParaRPr lang="en-US" dirty="0"/>
          </a:p>
          <a:p>
            <a:r>
              <a:rPr lang="en-US" dirty="0"/>
              <a:t>Tabs are automatically </a:t>
            </a:r>
            <a:r>
              <a:rPr lang="en-US" b="1" dirty="0"/>
              <a:t>hosted and executed in the context of SharePoint</a:t>
            </a:r>
            <a:r>
              <a:rPr lang="en-US" dirty="0"/>
              <a:t>, yet they are also made aware of the fact that they are running inside of Teams. For example, you can get the channel name or theme of the Teams tab you’re running inside of and use that information to change or customize the look and feel of your webpart. </a:t>
            </a:r>
          </a:p>
          <a:p>
            <a:endParaRPr lang="en-US" dirty="0"/>
          </a:p>
          <a:p>
            <a:r>
              <a:rPr lang="en-US" dirty="0"/>
              <a:t>Let’s talk about hosting because that’s an important one. Hosting a web part in SharePoint to be used in Teams does not cost you anything extra. In addition, SharePoint will host your application on their battle-tested global CDN. IT admins can rest easy knowing that any additional applications can be managed in one location through SharePoint making it easier to maintain.</a:t>
            </a:r>
          </a:p>
          <a:p>
            <a:endParaRPr lang="en-US" dirty="0"/>
          </a:p>
          <a:p>
            <a:r>
              <a:rPr lang="en-US" dirty="0"/>
              <a:t>Finally, you can take advantage of all SharePoint framework capabilities in your Teams tab. With the use of lists, Graph and more you can create some really powerful end-to-end solutions. Let’s take a look at a demo that showcases the power of SharePoint and Teams together and how you can use Graph and even Flow to create a collaborative application that can be hosted in SharePoint or in Teams.</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7897BE-268E-43C5-8F9D-8782E3A0AF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3206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briefly talk about authentication and Graph at a high-level since those can be tricky subjects. The good news is that we handle everything seamlessly in the background for you, but it may be worthwhile understanding how authentication and Graph access is being orchestrated behind the scenes.</a:t>
            </a:r>
          </a:p>
          <a:p>
            <a:endParaRPr lang="en-US" dirty="0"/>
          </a:p>
          <a:p>
            <a:r>
              <a:rPr lang="en-US" dirty="0"/>
              <a:t>First, let’s talk about authentication. Authentication in the browser is much easier to handle than it is in the desktop client of Teams – this is because the browser can leverage cookie-based authentication while the desktop client has to handle all of the token-related obligations of authentication. </a:t>
            </a:r>
          </a:p>
          <a:p>
            <a:r>
              <a:rPr lang="en-US" dirty="0"/>
              <a:t>Firstly, and most importantly, authentication is silently handled between Teams and SharePoint Online – we take care of the authentication for you. Teams provides the token client-side to SharePoint which they then convert to a cookie on the server side. With the cookie set, the _layout page has all the information it needs to begin rendering to the screen with no additional authentication steps required. As expected, you’ll get full </a:t>
            </a:r>
            <a:r>
              <a:rPr lang="en-US" dirty="0" err="1"/>
              <a:t>accasdaess</a:t>
            </a:r>
            <a:r>
              <a:rPr lang="en-US" dirty="0"/>
              <a:t> to the SharePoint REST API.</a:t>
            </a:r>
          </a:p>
          <a:p>
            <a:endParaRPr lang="en-US" dirty="0"/>
          </a:p>
          <a:p>
            <a:r>
              <a:rPr lang="en-US" dirty="0"/>
              <a:t>Now lets talk about Graph. In order to understand how we seamlessly made Graph work is to understand token exchange. Since there are essentially three components: the Teams client, SharePoint online and the SharePoint web part we have to exchange tokens a few times before the underlying web part is granted access. The SharePoint Framework client libraries understand that the call is coming from Teams and steps in the middle to begin requesting tokens on behalf of the various components. Once all the tokens have been exchanged, then the flow returns to SharePoint online with an access token. Phew – did you catch all that? With this access token, the web part can now execute the Web API calls to Graph.</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14194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demo out of the way, let’s look at the architecture and how this all works behind the scenes.</a:t>
            </a:r>
          </a:p>
          <a:p>
            <a:endParaRPr lang="en-US" dirty="0"/>
          </a:p>
          <a:p>
            <a:r>
              <a:rPr lang="en-US" dirty="0"/>
              <a:t>First your SharePoint Framework solution is deployed to your Office365 tenant using the “tenant app catalog” which some of you may be already be familiar with. The tenant app catalog is where all of your tenant’s internal applications are stored. From SharePoint, an admin can then expose the application in Teams.</a:t>
            </a:r>
          </a:p>
          <a:p>
            <a:endParaRPr lang="en-US" dirty="0"/>
          </a:p>
          <a:p>
            <a:r>
              <a:rPr lang="en-US" dirty="0"/>
              <a:t>[next animation] Next, a manifest file which Teams can understand is created and deployed to the Teams Line of Business catalog. This can be done manually, or with the SharePoint Yeoman generator or automatically from SharePoint (which makes a Graph call to programmatically create the app in the Teams Line of Business catalog). This will make the application available in Teams for your internal users to begin using. </a:t>
            </a:r>
          </a:p>
          <a:p>
            <a:endParaRPr lang="en-US" dirty="0"/>
          </a:p>
          <a:p>
            <a:r>
              <a:rPr lang="en-US" dirty="0"/>
              <a:t>[next animation] Your application will appear in the “Add a Tab” experience just like any other Teams application. You can customize your application to match your company’s branding. Here you can see our “legal matters” application in the “Add a tab” dialog window.</a:t>
            </a:r>
          </a:p>
          <a:p>
            <a:endParaRPr lang="en-US" dirty="0"/>
          </a:p>
          <a:p>
            <a:r>
              <a:rPr lang="en-US" dirty="0"/>
              <a:t>[next animation x2 ] Your apps configuration experience is the same as it would be in SharePoint – any of the configuration settings you’ve enabled in SharePoint will appear the configuration dialog inside of Teams. Any settings you configure will be saved in a SharePoint list as a configuration property. </a:t>
            </a:r>
          </a:p>
          <a:p>
            <a:endParaRPr lang="en-US" dirty="0"/>
          </a:p>
          <a:p>
            <a:r>
              <a:rPr lang="en-US" dirty="0"/>
              <a:t>[next]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90727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your application available inside of Teams, its time to render it to the screen.</a:t>
            </a:r>
          </a:p>
          <a:p>
            <a:endParaRPr lang="en-US"/>
          </a:p>
          <a:p>
            <a:r>
              <a:rPr lang="en-US"/>
              <a:t>[next animation] Your SharePoint component renders in a dedicated _layout page which is </a:t>
            </a:r>
            <a:r>
              <a:rPr lang="en-US" err="1"/>
              <a:t>iFramed</a:t>
            </a:r>
            <a:r>
              <a:rPr lang="en-US"/>
              <a:t> inside of Teams. If you’ve ever visited a SharePoint site and looked at the </a:t>
            </a:r>
            <a:r>
              <a:rPr lang="en-US" err="1"/>
              <a:t>url</a:t>
            </a:r>
            <a:r>
              <a:rPr lang="en-US"/>
              <a:t>, you should be aware of the _layout in the URL. For those unfamiliar with SharePoint, think of the _layout container as the parent frame that will give you everything you need to securely run and render your SharePoint web part. It will take care of any authentication and Graph access for you.</a:t>
            </a:r>
          </a:p>
          <a:p>
            <a:endParaRPr lang="en-US"/>
          </a:p>
          <a:p>
            <a:r>
              <a:rPr lang="en-US"/>
              <a:t>[next animation] Great, now that your </a:t>
            </a:r>
            <a:r>
              <a:rPr lang="en-US" err="1"/>
              <a:t>SharPoint</a:t>
            </a:r>
            <a:r>
              <a:rPr lang="en-US"/>
              <a:t> framework web part is beginning to load, we may want to change how it looks or behaves depending on where it’s being loaded. We call this the “context” – so the next thing you will receive is some context about where your application is being executed. You will still have SharePoint relevant information such as getting access to any SharePoint list data, but you will also get context information about Teams, such as the theme – such as dark mode –or even the channel name that the user is currently using inside of Teams.</a:t>
            </a:r>
          </a:p>
          <a:p>
            <a:endParaRPr lang="en-US"/>
          </a:p>
          <a:p>
            <a:r>
              <a:rPr lang="en-US"/>
              <a:t>[next animation] Finally, all your assets are stored in SharePoint’s asset library. These assets were deployed back in step number 1 when we first uploaded your app to be hosted by SharePoint.</a:t>
            </a:r>
          </a:p>
          <a:p>
            <a:endParaRPr lang="en-US"/>
          </a:p>
          <a:p>
            <a:r>
              <a:rPr lang="en-US"/>
              <a:t>[next animation] Finally, I should point out that your assets will also be globally distributed and made readily available on SharePoint’s battle-tested CDN. You can begin to see just how many things SharePoint takes care of for you. For any developer looking to build an Enterprise solution, it just makes sense to start with SharePoint because it handles hosting, authentication, distribution, lists of data, Graph access and so much more. These are just things you don’t want to think about every time you build line of business applications.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09045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just wanted to take a second and zoom in on the </a:t>
            </a:r>
            <a:r>
              <a:rPr lang="en-US" err="1"/>
              <a:t>LoB</a:t>
            </a:r>
            <a:r>
              <a:rPr lang="en-US"/>
              <a:t> or Line of Business app catalog inside of Teams. Here’s what it looks like. You can see our company, Contoso, has three internal applications made available to its employees through Teams. Your company gets its own place in the Teams app store – you can see Contoso is selected on the left-hand side. </a:t>
            </a:r>
          </a:p>
          <a:p>
            <a:endParaRPr lang="en-US"/>
          </a:p>
          <a:p>
            <a:r>
              <a:rPr lang="en-US"/>
              <a:t>When a user goes to add a tab [next animation], then we surface </a:t>
            </a:r>
            <a:r>
              <a:rPr lang="en-US" err="1"/>
              <a:t>LoB</a:t>
            </a:r>
            <a:r>
              <a:rPr lang="en-US"/>
              <a:t> apps available to that Team – ensuring admin approved apps are near the top. Users can then configure the app to their specific channel or needs.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A7897BE-268E-43C5-8F9D-8782E3A0AF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1435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reach the end, I just wanted to mention that your Teams tab can also be exposed as a web part in SharePoint really easily. The Teams “app manifest” zip file can now be dragged and dropped into your SharePoint app catalog and SharePoint will turn your Teams application into a useable web part that you can share with your team.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44778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dirty="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840402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(first slide build is auto)</a:t>
            </a:r>
          </a:p>
          <a:p>
            <a:pPr marL="171450" indent="-171450">
              <a:buFont typeface="Arial" panose="020B0604020202020204" pitchFamily="34" charset="0"/>
              <a:buChar char="•"/>
            </a:pPr>
            <a:r>
              <a:rPr lang="en-US" dirty="0"/>
              <a:t>So one of the beauties of Microsoft Teams is that Teams really is the hub for where people get work done and so they want to make sure that all the tools they need are a part of Teams.</a:t>
            </a:r>
          </a:p>
          <a:p>
            <a:pPr marL="171450" indent="-171450">
              <a:buFont typeface="Arial" panose="020B0604020202020204" pitchFamily="34" charset="0"/>
              <a:buChar char="•"/>
            </a:pPr>
            <a:r>
              <a:rPr lang="en-US" dirty="0"/>
              <a:t>So they don’t have to change contacts and we think of this as two different types of applications.</a:t>
            </a:r>
          </a:p>
          <a:p>
            <a:r>
              <a:rPr lang="en-US" sz="1200" b="0" kern="1200" dirty="0">
                <a:solidFill>
                  <a:schemeClr val="tx1"/>
                </a:solidFill>
                <a:effectLst/>
                <a:latin typeface="+mn-lt"/>
                <a:ea typeface="+mn-ea"/>
                <a:cs typeface="+mn-cs"/>
              </a:rPr>
              <a:t>The first part of customizing and extending Teams is bringing together all the Microsoft Office applications you know and love, </a:t>
            </a:r>
            <a:r>
              <a:rPr lang="en-US" sz="1200" kern="1200" dirty="0">
                <a:solidFill>
                  <a:schemeClr val="tx1"/>
                </a:solidFill>
                <a:effectLst/>
                <a:latin typeface="+mn-lt"/>
                <a:ea typeface="+mn-ea"/>
                <a:cs typeface="+mn-cs"/>
              </a:rPr>
              <a:t>allowing you to reduce context switching and create conversations </a:t>
            </a:r>
            <a:r>
              <a:rPr lang="en-US" sz="1200" i="1" kern="1200" dirty="0">
                <a:solidFill>
                  <a:schemeClr val="tx1"/>
                </a:solidFill>
                <a:effectLst/>
                <a:latin typeface="+mn-lt"/>
                <a:ea typeface="+mn-ea"/>
                <a:cs typeface="+mn-cs"/>
              </a:rPr>
              <a:t>around</a:t>
            </a:r>
            <a:r>
              <a:rPr lang="en-US" sz="1200" kern="1200" dirty="0">
                <a:solidFill>
                  <a:schemeClr val="tx1"/>
                </a:solidFill>
                <a:effectLst/>
                <a:latin typeface="+mn-lt"/>
                <a:ea typeface="+mn-ea"/>
                <a:cs typeface="+mn-cs"/>
              </a:rPr>
              <a:t> content. </a:t>
            </a:r>
          </a:p>
          <a:p>
            <a:r>
              <a:rPr lang="en-US" sz="1200" kern="1200" dirty="0">
                <a:solidFill>
                  <a:schemeClr val="tx1"/>
                </a:solidFill>
                <a:effectLst/>
                <a:latin typeface="+mn-lt"/>
                <a:ea typeface="+mn-ea"/>
                <a:cs typeface="+mn-cs"/>
              </a:rPr>
              <a:t>(click to build)</a:t>
            </a:r>
          </a:p>
          <a:p>
            <a:r>
              <a:rPr lang="en-US" sz="1200" b="0" kern="1200" dirty="0">
                <a:solidFill>
                  <a:schemeClr val="tx1"/>
                </a:solidFill>
                <a:effectLst/>
                <a:latin typeface="+mn-lt"/>
                <a:ea typeface="+mn-ea"/>
                <a:cs typeface="+mn-cs"/>
              </a:rPr>
              <a:t>The second part of this infusion of tools is </a:t>
            </a:r>
            <a:r>
              <a:rPr lang="en-US" sz="1200" kern="1200" dirty="0">
                <a:solidFill>
                  <a:schemeClr val="tx1"/>
                </a:solidFill>
                <a:effectLst/>
                <a:latin typeface="+mn-lt"/>
                <a:ea typeface="+mn-ea"/>
                <a:cs typeface="+mn-cs"/>
              </a:rPr>
              <a:t>where we bring together all the other apps and services you need every day to get your job done, whether or not Microsoft built them. </a:t>
            </a:r>
          </a:p>
          <a:p>
            <a:r>
              <a:rPr lang="en-US" sz="1200" kern="1200" dirty="0">
                <a:solidFill>
                  <a:schemeClr val="tx1"/>
                </a:solidFill>
                <a:effectLst/>
                <a:latin typeface="+mn-lt"/>
                <a:ea typeface="+mn-ea"/>
                <a:cs typeface="+mn-cs"/>
              </a:rPr>
              <a:t>Our Teams store currently has over 250 of our partner applications and integrations available today, and growing.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Just to clarify the point, these first two layers here are ready to use applications available for you</a:t>
            </a:r>
          </a:p>
          <a:p>
            <a:r>
              <a:rPr lang="en-US" sz="1200" kern="1200" dirty="0">
                <a:solidFill>
                  <a:schemeClr val="tx1"/>
                </a:solidFill>
                <a:effectLst/>
                <a:latin typeface="+mn-lt"/>
                <a:ea typeface="+mn-ea"/>
                <a:cs typeface="+mn-cs"/>
              </a:rPr>
              <a:t>As soon as you download Teams, should your IT admins make them available to you.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(click slide to build)</a:t>
            </a:r>
          </a:p>
          <a:p>
            <a:r>
              <a:rPr lang="en-US" sz="1200" kern="1200" dirty="0">
                <a:solidFill>
                  <a:schemeClr val="tx1"/>
                </a:solidFill>
                <a:effectLst/>
                <a:latin typeface="+mn-lt"/>
                <a:ea typeface="+mn-ea"/>
                <a:cs typeface="+mn-cs"/>
              </a:rPr>
              <a:t>Finally, this is where things get interesting. Microsoft Teams also gives you the ability to extend </a:t>
            </a:r>
          </a:p>
          <a:p>
            <a:r>
              <a:rPr lang="en-US" sz="1200" kern="1200" dirty="0">
                <a:solidFill>
                  <a:schemeClr val="tx1"/>
                </a:solidFill>
                <a:effectLst/>
                <a:latin typeface="+mn-lt"/>
                <a:ea typeface="+mn-ea"/>
                <a:cs typeface="+mn-cs"/>
              </a:rPr>
              <a:t>Your experience to leverage the apps and services that your organization has built for you. </a:t>
            </a:r>
          </a:p>
          <a:p>
            <a:r>
              <a:rPr lang="en-US" sz="1200" kern="1200" dirty="0">
                <a:solidFill>
                  <a:schemeClr val="tx1"/>
                </a:solidFill>
                <a:effectLst/>
                <a:latin typeface="+mn-lt"/>
                <a:ea typeface="+mn-ea"/>
                <a:cs typeface="+mn-cs"/>
              </a:rPr>
              <a:t>The tools you need to leverage every day as an employee to get work done and as part of your role. </a:t>
            </a:r>
          </a:p>
          <a:p>
            <a:r>
              <a:rPr lang="en-US" sz="1200" kern="1200" dirty="0">
                <a:solidFill>
                  <a:schemeClr val="tx1"/>
                </a:solidFill>
                <a:effectLst/>
                <a:latin typeface="+mn-lt"/>
                <a:ea typeface="+mn-ea"/>
                <a:cs typeface="+mn-cs"/>
              </a:rPr>
              <a:t>We call these line of business applications.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when you look at this picture, it’s exciting. Imagine a day where all your applications </a:t>
            </a:r>
          </a:p>
          <a:p>
            <a:r>
              <a:rPr lang="en-US" sz="1200" kern="1200" dirty="0">
                <a:solidFill>
                  <a:schemeClr val="tx1"/>
                </a:solidFill>
                <a:effectLst/>
                <a:latin typeface="+mn-lt"/>
                <a:ea typeface="+mn-ea"/>
                <a:cs typeface="+mn-cs"/>
              </a:rPr>
              <a:t>(click to build slide)</a:t>
            </a:r>
          </a:p>
          <a:p>
            <a:r>
              <a:rPr lang="en-US" sz="1200" kern="1200" dirty="0">
                <a:solidFill>
                  <a:schemeClr val="tx1"/>
                </a:solidFill>
                <a:effectLst/>
                <a:latin typeface="+mn-lt"/>
                <a:ea typeface="+mn-ea"/>
                <a:cs typeface="+mn-cs"/>
              </a:rPr>
              <a:t>not only show up in one single UI, but also work better together, allowing you to stay in the flow of your work. </a:t>
            </a:r>
          </a:p>
          <a:p>
            <a:r>
              <a:rPr lang="en-US" sz="1200" kern="1200" dirty="0">
                <a:solidFill>
                  <a:schemeClr val="tx1"/>
                </a:solidFill>
                <a:effectLst/>
                <a:latin typeface="+mn-lt"/>
                <a:ea typeface="+mn-ea"/>
                <a:cs typeface="+mn-cs"/>
              </a:rPr>
              <a:t>That day is here and it’s time to deliver your people the modern workplace they deserve</a:t>
            </a:r>
          </a:p>
          <a:p>
            <a:r>
              <a:rPr lang="en-US" sz="1200" kern="1200" dirty="0">
                <a:solidFill>
                  <a:schemeClr val="tx1"/>
                </a:solidFill>
                <a:effectLst/>
                <a:latin typeface="+mn-lt"/>
                <a:ea typeface="+mn-ea"/>
                <a:cs typeface="+mn-cs"/>
              </a:rPr>
              <a:t>And make their apps work for them</a:t>
            </a:r>
          </a:p>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1/13/2021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9351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types of business solution opportunities around Teamwork are pretty much endless! </a:t>
            </a:r>
          </a:p>
          <a:p>
            <a:endParaRPr lang="en-US" dirty="0"/>
          </a:p>
          <a:p>
            <a:r>
              <a:rPr lang="en-US" dirty="0"/>
              <a:t>From airline, retail, healthcare, legal firm, real estate, different industries and different functions. You can envision with your customers, understand their business process and teamwork needs, and connect Teams to the tools and services they use everyday to help them fully realize Teams’ value.  </a:t>
            </a:r>
          </a:p>
          <a:p>
            <a:endParaRPr lang="en-US" dirty="0"/>
          </a:p>
          <a:p>
            <a:r>
              <a:rPr lang="en-US" dirty="0"/>
              <a:t>The purpose of this slide is to give you some ideas, to start thinking about what your customers need.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E8D22-332F-4FF3-ADBD-9BD37E37BD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361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28.jpe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Master" Target="../slideMasters/slideMaster8.xml"/><Relationship Id="rId4" Type="http://schemas.openxmlformats.org/officeDocument/2006/relationships/image" Target="../media/image38.jp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eg"/><Relationship Id="rId1" Type="http://schemas.openxmlformats.org/officeDocument/2006/relationships/slideMaster" Target="../slideMasters/slideMaster9.xml"/><Relationship Id="rId4" Type="http://schemas.openxmlformats.org/officeDocument/2006/relationships/image" Target="../media/image38.jp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0.emf"/><Relationship Id="rId1" Type="http://schemas.openxmlformats.org/officeDocument/2006/relationships/slideMaster" Target="../slideMasters/slideMaster10.xml"/><Relationship Id="rId4" Type="http://schemas.openxmlformats.org/officeDocument/2006/relationships/image" Target="../media/image40.png"/></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0.xml"/><Relationship Id="rId4" Type="http://schemas.openxmlformats.org/officeDocument/2006/relationships/image" Target="../media/image46.jp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0.xml"/><Relationship Id="rId4" Type="http://schemas.openxmlformats.org/officeDocument/2006/relationships/image" Target="../media/image46.jp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0.xml"/><Relationship Id="rId4" Type="http://schemas.openxmlformats.org/officeDocument/2006/relationships/image" Target="../media/image46.jpg"/></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1.xml"/><Relationship Id="rId4" Type="http://schemas.openxmlformats.org/officeDocument/2006/relationships/image" Target="../media/image46.jp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1.xml"/><Relationship Id="rId4" Type="http://schemas.openxmlformats.org/officeDocument/2006/relationships/image" Target="../media/image46.jp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1.xml"/><Relationship Id="rId4" Type="http://schemas.openxmlformats.org/officeDocument/2006/relationships/image" Target="../media/image46.jpg"/></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Master" Target="../slideMasters/slideMaster12.xml"/><Relationship Id="rId5" Type="http://schemas.openxmlformats.org/officeDocument/2006/relationships/image" Target="../media/image60.emf"/><Relationship Id="rId4" Type="http://schemas.openxmlformats.org/officeDocument/2006/relationships/image" Target="../media/image59.sv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E490-DBD5-4184-929A-3677F43B26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022DB4A-6AD3-44D0-AFCA-A199A82846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72E5E97-7371-433D-8B47-31C11165D3D5}"/>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EDA1A7C8-D6F0-4C6E-BBAE-3CAA5DED39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864EF4-67EE-4A95-B413-1C4E08CCA550}"/>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17492332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B26AD-113E-4CB6-B27A-A50E5AF287C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53F4532-DEB9-4D51-A5F0-640656C22B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84E8F0-69BD-49C4-8BE5-53D21DA7EEC1}"/>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8DE0B78E-1CF1-4A3A-81DC-FC886EF279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EB2382-80D8-4C40-B0B9-95BE256E7913}"/>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5959373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ContentLayout-5Gri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482600"/>
            <a:ext cx="3902485" cy="254000"/>
          </a:xfrm>
          <a:prstGeom prst="rect">
            <a:avLst/>
          </a:prstGeom>
        </p:spPr>
        <p:txBody>
          <a:bodyPr tIns="0" bIns="0">
            <a:noAutofit/>
          </a:bodyPr>
          <a:lstStyle>
            <a:lvl1pPr marL="0" indent="0" algn="l">
              <a:lnSpc>
                <a:spcPct val="100000"/>
              </a:lnSpc>
              <a:buNone/>
              <a:defRPr sz="1600" b="0" i="0" baseline="0">
                <a:solidFill>
                  <a:srgbClr val="16233A">
                    <a:alpha val="76000"/>
                  </a:srgb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
        <p:nvSpPr>
          <p:cNvPr id="5" name="Title 18"/>
          <p:cNvSpPr>
            <a:spLocks noGrp="1"/>
          </p:cNvSpPr>
          <p:nvPr>
            <p:ph type="title"/>
          </p:nvPr>
        </p:nvSpPr>
        <p:spPr>
          <a:xfrm>
            <a:off x="139700" y="177800"/>
            <a:ext cx="3898900" cy="358775"/>
          </a:xfrm>
          <a:prstGeom prst="rect">
            <a:avLst/>
          </a:prstGeom>
        </p:spPr>
        <p:txBody>
          <a:bodyPr/>
          <a:lstStyle>
            <a:lvl1pPr>
              <a:defRPr sz="1600" b="1" i="0">
                <a:latin typeface="Segoe UI Semibold" charset="0"/>
                <a:ea typeface="Segoe UI Semibold" charset="0"/>
                <a:cs typeface="Segoe UI Semibold" charset="0"/>
              </a:defRPr>
            </a:lvl1pPr>
          </a:lstStyle>
          <a:p>
            <a:r>
              <a:rPr lang="en-US"/>
              <a:t>Click to edit Master title style</a:t>
            </a:r>
          </a:p>
        </p:txBody>
      </p:sp>
      <p:sp>
        <p:nvSpPr>
          <p:cNvPr id="6" name="Text Placeholder 13"/>
          <p:cNvSpPr>
            <a:spLocks noGrp="1"/>
          </p:cNvSpPr>
          <p:nvPr>
            <p:ph type="body" sz="quarter" idx="12"/>
          </p:nvPr>
        </p:nvSpPr>
        <p:spPr>
          <a:xfrm>
            <a:off x="3110134" y="350600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3201202" y="160101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3110134" y="415370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5095051" y="349945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5182402"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5095051" y="414715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7077777" y="3499450"/>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7157669"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7077777" y="4147150"/>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9076701" y="349945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9164052"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9076701" y="414715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1128934" y="350661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1220002" y="160162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1128934" y="415431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81195493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8_Title P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4F508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289361024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3158-1CCE-9D48-90E1-6B33BC62E0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1C2E45-B329-FA4C-9669-22C7C138F4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40E5EE-D47F-4346-B5A4-97E229F958EA}"/>
              </a:ext>
            </a:extLst>
          </p:cNvPr>
          <p:cNvSpPr>
            <a:spLocks noGrp="1"/>
          </p:cNvSpPr>
          <p:nvPr>
            <p:ph type="dt" sz="half" idx="10"/>
          </p:nvPr>
        </p:nvSpPr>
        <p:spPr/>
        <p:txBody>
          <a:bodyPr/>
          <a:lstStyle/>
          <a:p>
            <a:fld id="{1B15A6E4-DA89-C240-B40D-06B995D085EF}" type="datetimeFigureOut">
              <a:rPr lang="en-US" smtClean="0"/>
              <a:t>1/13/2021</a:t>
            </a:fld>
            <a:endParaRPr lang="en-US"/>
          </a:p>
        </p:txBody>
      </p:sp>
      <p:sp>
        <p:nvSpPr>
          <p:cNvPr id="5" name="Footer Placeholder 4">
            <a:extLst>
              <a:ext uri="{FF2B5EF4-FFF2-40B4-BE49-F238E27FC236}">
                <a16:creationId xmlns:a16="http://schemas.microsoft.com/office/drawing/2014/main" id="{C4D1D9E4-65D3-954A-8E7A-A164E5713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7028FD-3E96-AC4F-90A2-76F944D4A99B}"/>
              </a:ext>
            </a:extLst>
          </p:cNvPr>
          <p:cNvSpPr>
            <a:spLocks noGrp="1"/>
          </p:cNvSpPr>
          <p:nvPr>
            <p:ph type="sldNum" sz="quarter" idx="12"/>
          </p:nvPr>
        </p:nvSpPr>
        <p:spPr/>
        <p:txBody>
          <a:bodyPr/>
          <a:lstStyle/>
          <a:p>
            <a:fld id="{E7BE7BF8-411A-9947-8596-D12316C8DF26}" type="slidenum">
              <a:rPr lang="en-US" smtClean="0"/>
              <a:t>‹#›</a:t>
            </a:fld>
            <a:endParaRPr lang="en-US"/>
          </a:p>
        </p:txBody>
      </p:sp>
    </p:spTree>
    <p:extLst>
      <p:ext uri="{BB962C8B-B14F-4D97-AF65-F5344CB8AC3E}">
        <p14:creationId xmlns:p14="http://schemas.microsoft.com/office/powerpoint/2010/main" val="160290861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38A0A395-3392-45A6-B80A-0A4DF48B2C4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75090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blue">
    <p:bg>
      <p:bgRef idx="1001">
        <a:schemeClr val="bg2"/>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2753242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slide blu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CCB7C1-C6A7-466A-BE2D-1C84DAA60129}"/>
              </a:ext>
            </a:extLst>
          </p:cNvPr>
          <p:cNvSpPr/>
          <p:nvPr userDrawn="1"/>
        </p:nvSpPr>
        <p:spPr bwMode="auto">
          <a:xfrm>
            <a:off x="0" y="0"/>
            <a:ext cx="10406743"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EC140D21-9CBD-4648-AC20-72B193B8E10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2614110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0357" y="1183795"/>
            <a:ext cx="3628455" cy="1174324"/>
          </a:xfrm>
        </p:spPr>
        <p:txBody>
          <a:bodyPr lIns="0" tIns="0" rIns="0" bIns="0"/>
          <a:lstStyle>
            <a:lvl1pPr>
              <a:lnSpc>
                <a:spcPct val="100000"/>
              </a:lnSpc>
              <a:defRPr sz="1961"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12722" y="1183794"/>
            <a:ext cx="3618382" cy="3312974"/>
          </a:xfrm>
        </p:spPr>
        <p:txBody>
          <a:bodyPr wrap="square" lIns="0" tIns="0" rIns="0" bIns="0">
            <a:noAutofit/>
          </a:bodyPr>
          <a:lstStyle>
            <a:lvl1pPr marL="0" marR="0" indent="0" algn="l" defTabSz="507330" rtl="0" eaLnBrk="1" fontAlgn="auto" latinLnBrk="0" hangingPunct="1">
              <a:lnSpc>
                <a:spcPct val="100000"/>
              </a:lnSpc>
              <a:spcBef>
                <a:spcPts val="0"/>
              </a:spcBef>
              <a:spcAft>
                <a:spcPts val="98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9328392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9383" y="2124908"/>
            <a:ext cx="11333080" cy="1498787"/>
          </a:xfrm>
        </p:spPr>
        <p:txBody>
          <a:bodyPr wrap="square" lIns="0" tIns="0" rIns="0" bIns="0">
            <a:spAutoFit/>
          </a:bodyPr>
          <a:lstStyle>
            <a:lvl1pPr marL="0" indent="0">
              <a:lnSpc>
                <a:spcPct val="100000"/>
              </a:lnSpc>
              <a:spcBef>
                <a:spcPts val="1961"/>
              </a:spcBef>
              <a:spcAft>
                <a:spcPts val="0"/>
              </a:spcAft>
              <a:buNone/>
              <a:defRPr sz="2549" b="0" i="0">
                <a:solidFill>
                  <a:srgbClr val="000000"/>
                </a:solidFill>
                <a:latin typeface="+mn-lt"/>
              </a:defRPr>
            </a:lvl1pPr>
            <a:lvl2pPr marL="224097" indent="0">
              <a:lnSpc>
                <a:spcPct val="100000"/>
              </a:lnSpc>
              <a:spcBef>
                <a:spcPts val="1961"/>
              </a:spcBef>
              <a:spcAft>
                <a:spcPts val="0"/>
              </a:spcAft>
              <a:buNone/>
              <a:defRPr sz="1961">
                <a:solidFill>
                  <a:srgbClr val="000000"/>
                </a:solidFill>
              </a:defRPr>
            </a:lvl2pPr>
            <a:lvl3pPr marL="448193" indent="0">
              <a:lnSpc>
                <a:spcPct val="100000"/>
              </a:lnSpc>
              <a:spcBef>
                <a:spcPts val="1961"/>
              </a:spcBef>
              <a:spcAft>
                <a:spcPts val="0"/>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a:t>
            </a:r>
          </a:p>
          <a:p>
            <a:pPr lvl="1"/>
            <a:r>
              <a:rPr lang="en-US"/>
              <a:t>Second level Segoe UI 20</a:t>
            </a:r>
          </a:p>
          <a:p>
            <a:pPr lvl="2"/>
            <a:r>
              <a:rPr lang="en-US"/>
              <a:t>Third level Segoe UI 20</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16565588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57992518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279885417"/>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D6BE93-3E0A-4908-A8C8-F8A39F1DA4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AAEF8B-86BA-446D-B24E-C16918A24E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E040BA-9005-4F1B-99B0-1A7A287BE349}"/>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3991FAD7-A4C7-4968-B4D8-CDB7E8F2DA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831AA4-CDDD-45D3-B40C-D1E4B3BE9F1E}"/>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39488094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4927922"/>
            <a:ext cx="3630521"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0929" y="440497"/>
            <a:ext cx="11326555"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Picture Placeholder 10">
            <a:extLst>
              <a:ext uri="{FF2B5EF4-FFF2-40B4-BE49-F238E27FC236}">
                <a16:creationId xmlns:a16="http://schemas.microsoft.com/office/drawing/2014/main" id="{2A24BECD-9F61-4DC6-BC63-6426A320F58D}"/>
              </a:ext>
            </a:extLst>
          </p:cNvPr>
          <p:cNvSpPr>
            <a:spLocks noGrp="1"/>
          </p:cNvSpPr>
          <p:nvPr>
            <p:ph type="pic" sz="quarter" idx="14" hasCustomPrompt="1"/>
          </p:nvPr>
        </p:nvSpPr>
        <p:spPr>
          <a:xfrm>
            <a:off x="426424" y="2135537"/>
            <a:ext cx="3632388" cy="2583813"/>
          </a:xfrm>
          <a:blipFill>
            <a:blip r:embed="rId2"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
        <p:nvSpPr>
          <p:cNvPr id="16" name="Picture Placeholder 10">
            <a:extLst>
              <a:ext uri="{FF2B5EF4-FFF2-40B4-BE49-F238E27FC236}">
                <a16:creationId xmlns:a16="http://schemas.microsoft.com/office/drawing/2014/main" id="{F4C8D9CF-70F4-4C96-8B25-C6E6B7E9A260}"/>
              </a:ext>
            </a:extLst>
          </p:cNvPr>
          <p:cNvSpPr>
            <a:spLocks noGrp="1"/>
          </p:cNvSpPr>
          <p:nvPr>
            <p:ph type="pic" sz="quarter" idx="15" hasCustomPrompt="1"/>
          </p:nvPr>
        </p:nvSpPr>
        <p:spPr>
          <a:xfrm>
            <a:off x="4281364" y="2135537"/>
            <a:ext cx="3623050" cy="2583813"/>
          </a:xfrm>
          <a:blipFill>
            <a:blip r:embed="rId3"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v</a:t>
            </a:r>
          </a:p>
        </p:txBody>
      </p:sp>
      <p:sp>
        <p:nvSpPr>
          <p:cNvPr id="17" name="Picture Placeholder 10">
            <a:extLst>
              <a:ext uri="{FF2B5EF4-FFF2-40B4-BE49-F238E27FC236}">
                <a16:creationId xmlns:a16="http://schemas.microsoft.com/office/drawing/2014/main" id="{C142A4C4-16C5-4F9B-8B41-005DE02869AB}"/>
              </a:ext>
            </a:extLst>
          </p:cNvPr>
          <p:cNvSpPr>
            <a:spLocks noGrp="1"/>
          </p:cNvSpPr>
          <p:nvPr>
            <p:ph type="pic" sz="quarter" idx="16" hasCustomPrompt="1"/>
          </p:nvPr>
        </p:nvSpPr>
        <p:spPr>
          <a:xfrm>
            <a:off x="8126964" y="2135538"/>
            <a:ext cx="3634002" cy="2583814"/>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418045325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5120915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1"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4"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7"/>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30463" y="439865"/>
            <a:ext cx="11332001" cy="739973"/>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408256"/>
          </a:xfrm>
        </p:spPr>
        <p:txBody>
          <a:bodyPr lIns="0" tIns="0" rIns="0" bIns="0"/>
          <a:lstStyle>
            <a:lvl1pPr marL="0" indent="0">
              <a:lnSpc>
                <a:spcPct val="100000"/>
              </a:lnSpc>
              <a:spcBef>
                <a:spcPts val="1568"/>
              </a:spcBef>
              <a:spcAft>
                <a:spcPts val="0"/>
              </a:spcAft>
              <a:buNone/>
              <a:defRPr sz="1568" b="1">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408256"/>
          </a:xfrm>
        </p:spPr>
        <p:txBody>
          <a:bodyPr lIns="0" tIns="0" rIns="0" bIns="0"/>
          <a:lstStyle>
            <a:lvl1pPr marL="0" indent="0">
              <a:lnSpc>
                <a:spcPct val="100000"/>
              </a:lnSpc>
              <a:spcBef>
                <a:spcPts val="1568"/>
              </a:spcBef>
              <a:spcAft>
                <a:spcPts val="0"/>
              </a:spcAft>
              <a:buNone/>
              <a:defRPr sz="1568">
                <a:solidFill>
                  <a:schemeClr val="tx2"/>
                </a:solidFill>
                <a:latin typeface="+mj-lt"/>
              </a:defRPr>
            </a:lvl1pPr>
            <a:lvl2pPr marL="0" marR="0" indent="0" algn="l" defTabSz="914367" rtl="0" eaLnBrk="1" fontAlgn="auto" latinLnBrk="0" hangingPunct="1">
              <a:lnSpc>
                <a:spcPct val="100000"/>
              </a:lnSpc>
              <a:spcBef>
                <a:spcPts val="1568"/>
              </a:spcBef>
              <a:spcAft>
                <a:spcPts val="0"/>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2405753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4484456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3192785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1799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92528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ank you white">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B4E5D379-8A6F-4F8A-AE3E-368C1746961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3305847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124920"/>
            <a:ext cx="7474869" cy="1416149"/>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88BBF88D-B97C-4F45-9617-663CF4FB251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6424" y="438438"/>
            <a:ext cx="1364901" cy="224637"/>
          </a:xfrm>
          <a:prstGeom prst="rect">
            <a:avLst/>
          </a:prstGeom>
        </p:spPr>
      </p:pic>
    </p:spTree>
    <p:extLst>
      <p:ext uri="{BB962C8B-B14F-4D97-AF65-F5344CB8AC3E}">
        <p14:creationId xmlns:p14="http://schemas.microsoft.com/office/powerpoint/2010/main" val="890597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918037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7244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3942AB15-8917-48E4-AB78-50AD22BA0474}"/>
              </a:ext>
            </a:extLst>
          </p:cNvPr>
          <p:cNvSpPr>
            <a:spLocks noGrp="1"/>
          </p:cNvSpPr>
          <p:nvPr>
            <p:ph type="media" sz="quarter" idx="10" hasCustomPrompt="1"/>
          </p:nvPr>
        </p:nvSpPr>
        <p:spPr>
          <a:xfrm>
            <a:off x="0" y="0"/>
            <a:ext cx="12192000" cy="6858000"/>
          </a:xfrm>
          <a:solidFill>
            <a:schemeClr val="tx1"/>
          </a:solidFill>
        </p:spPr>
        <p:txBody>
          <a:bodyPr lIns="457200" anchor="ctr">
            <a:noAutofit/>
          </a:bodyPr>
          <a:lstStyle>
            <a:lvl1pPr>
              <a:defRPr sz="4000">
                <a:solidFill>
                  <a:schemeClr val="tx1"/>
                </a:solidFill>
                <a:latin typeface="+mj-lt"/>
              </a:defRPr>
            </a:lvl1pPr>
          </a:lstStyle>
          <a:p>
            <a:r>
              <a:rPr lang="en-US"/>
              <a:t>Video</a:t>
            </a:r>
          </a:p>
        </p:txBody>
      </p:sp>
      <p:sp>
        <p:nvSpPr>
          <p:cNvPr id="2" name="Title 1">
            <a:extLst>
              <a:ext uri="{FF2B5EF4-FFF2-40B4-BE49-F238E27FC236}">
                <a16:creationId xmlns:a16="http://schemas.microsoft.com/office/drawing/2014/main" id="{173761EF-9BE3-4F28-9112-33B2822025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505657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4028161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06890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87870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38A0A395-3392-45A6-B80A-0A4DF48B2C4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26425" y="438484"/>
            <a:ext cx="1361869" cy="224138"/>
          </a:xfrm>
          <a:prstGeom prst="rect">
            <a:avLst/>
          </a:prstGeom>
        </p:spPr>
      </p:pic>
    </p:spTree>
    <p:extLst>
      <p:ext uri="{BB962C8B-B14F-4D97-AF65-F5344CB8AC3E}">
        <p14:creationId xmlns:p14="http://schemas.microsoft.com/office/powerpoint/2010/main" val="382699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4350395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Tree>
    <p:extLst>
      <p:ext uri="{BB962C8B-B14F-4D97-AF65-F5344CB8AC3E}">
        <p14:creationId xmlns:p14="http://schemas.microsoft.com/office/powerpoint/2010/main" val="1121936282"/>
      </p:ext>
    </p:extLst>
  </p:cSld>
  <p:clrMapOvr>
    <a:masterClrMapping/>
  </p:clrMapOvr>
  <p:transition>
    <p:fade/>
  </p:transition>
  <p:extLst>
    <p:ext uri="{DCECCB84-F9BA-43D5-87BE-67443E8EF086}">
      <p15:sldGuideLst xmlns:p15="http://schemas.microsoft.com/office/powerpoint/2012/main"/>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184321"/>
            <a:ext cx="7474643"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7287704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Tree>
    <p:extLst>
      <p:ext uri="{BB962C8B-B14F-4D97-AF65-F5344CB8AC3E}">
        <p14:creationId xmlns:p14="http://schemas.microsoft.com/office/powerpoint/2010/main" val="206304406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_dark_TITLE">
    <p:bg>
      <p:bgPr>
        <a:solidFill>
          <a:srgbClr val="4B53B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571" y="1574800"/>
            <a:ext cx="10515600" cy="2032481"/>
          </a:xfrm>
          <a:prstGeom prst="rect">
            <a:avLst/>
          </a:prstGeom>
        </p:spPr>
        <p:txBody>
          <a:bodyPr anchor="b">
            <a:normAutofit/>
          </a:bodyPr>
          <a:lstStyle>
            <a:lvl1pPr>
              <a:defRPr sz="3200" b="0" i="0">
                <a:solidFill>
                  <a:schemeClr val="bg1"/>
                </a:solidFill>
                <a:latin typeface="+mj-lt"/>
                <a:ea typeface="Segoe UI Light" charset="0"/>
                <a:cs typeface="Segoe UI Light" charset="0"/>
              </a:defRPr>
            </a:lvl1pPr>
          </a:lstStyle>
          <a:p>
            <a:r>
              <a:rPr lang="en-US"/>
              <a:t>Click to edit Master title</a:t>
            </a:r>
          </a:p>
        </p:txBody>
      </p:sp>
    </p:spTree>
    <p:extLst>
      <p:ext uri="{BB962C8B-B14F-4D97-AF65-F5344CB8AC3E}">
        <p14:creationId xmlns:p14="http://schemas.microsoft.com/office/powerpoint/2010/main" val="2051469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41502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48F3-3D49-43E2-A8D0-ECFCC20FF35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B83524D-67A6-4420-8D62-B0D83095D0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D35F53C-A25E-43D5-B3EE-A5D2657F2F77}"/>
              </a:ext>
            </a:extLst>
          </p:cNvPr>
          <p:cNvSpPr>
            <a:spLocks noGrp="1"/>
          </p:cNvSpPr>
          <p:nvPr>
            <p:ph type="dt" sz="half" idx="10"/>
          </p:nvPr>
        </p:nvSpPr>
        <p:spPr/>
        <p:txBody>
          <a:bodyPr/>
          <a:lstStyle/>
          <a:p>
            <a:fld id="{ABAFC77F-F151-4A5C-8D80-B2640F2C9A76}" type="datetimeFigureOut">
              <a:rPr lang="en-AU" smtClean="0"/>
              <a:t>13/01/2021</a:t>
            </a:fld>
            <a:endParaRPr lang="en-AU"/>
          </a:p>
        </p:txBody>
      </p:sp>
      <p:sp>
        <p:nvSpPr>
          <p:cNvPr id="5" name="Footer Placeholder 4">
            <a:extLst>
              <a:ext uri="{FF2B5EF4-FFF2-40B4-BE49-F238E27FC236}">
                <a16:creationId xmlns:a16="http://schemas.microsoft.com/office/drawing/2014/main" id="{5A0B7A8E-06F3-49C6-8F99-2C7154206A7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D4F4B26-D8ED-48B6-9456-714DFF149564}"/>
              </a:ext>
            </a:extLst>
          </p:cNvPr>
          <p:cNvSpPr>
            <a:spLocks noGrp="1"/>
          </p:cNvSpPr>
          <p:nvPr>
            <p:ph type="sldNum" sz="quarter" idx="12"/>
          </p:nvPr>
        </p:nvSpPr>
        <p:spPr/>
        <p:txBody>
          <a:bodyPr/>
          <a:lstStyle/>
          <a:p>
            <a:fld id="{D164E8F1-A551-4A8F-8729-3EC0E4A8EBAC}" type="slidenum">
              <a:rPr lang="en-AU" smtClean="0"/>
              <a:t>‹#›</a:t>
            </a:fld>
            <a:endParaRPr lang="en-AU"/>
          </a:p>
        </p:txBody>
      </p:sp>
    </p:spTree>
    <p:extLst>
      <p:ext uri="{BB962C8B-B14F-4D97-AF65-F5344CB8AC3E}">
        <p14:creationId xmlns:p14="http://schemas.microsoft.com/office/powerpoint/2010/main" val="357564535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4B53BC"/>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1E89225D-CFB7-443A-AFA3-DF65113A1367}"/>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32818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prstGeom prst="rect">
            <a:avLst/>
          </a:prstGeo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339937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4B53B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prstGeom prst="rect">
            <a:avLst/>
          </a:prstGeo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628938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prstGeom prst="rect">
            <a:avLst/>
          </a:prstGeo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754516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a:prstGeom prst="rect">
            <a:avLst/>
          </a:prstGeom>
          <a:solidFill>
            <a:schemeClr val="bg2"/>
          </a:solidFill>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rgbClr val="4B53BC"/>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56417153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a:prstGeom prst="rect">
            <a:avLst/>
          </a:prstGeo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9687761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a:prstGeom prst="rect">
            <a:avLst/>
          </a:prstGeo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a:prstGeom prst="rect">
            <a:avLst/>
          </a:prstGeo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06187819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5606763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chemeClr val="bg1"/>
                </a:solidFill>
              </a:defRPr>
            </a:lvl1pPr>
          </a:lstStyle>
          <a:p>
            <a:r>
              <a:rPr lang="en-US"/>
              <a:t>Title</a:t>
            </a:r>
          </a:p>
        </p:txBody>
      </p:sp>
    </p:spTree>
    <p:extLst>
      <p:ext uri="{BB962C8B-B14F-4D97-AF65-F5344CB8AC3E}">
        <p14:creationId xmlns:p14="http://schemas.microsoft.com/office/powerpoint/2010/main" val="18208373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5971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53035697"/>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prstGeom prst="rect">
            <a:avLst/>
          </a:prstGeo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prstGeom prst="rect">
            <a:avLst/>
          </a:prstGeo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a:prstGeom prst="rect">
            <a:avLst/>
          </a:prstGeom>
        </p:spPr>
        <p:txBody>
          <a:bodyPr lIns="0" tIns="0" rIns="0" bIns="0"/>
          <a:lstStyle>
            <a:lvl1pPr marL="0" indent="0">
              <a:lnSpc>
                <a:spcPct val="100000"/>
              </a:lnSpc>
              <a:spcBef>
                <a:spcPts val="0"/>
              </a:spcBef>
              <a:spcAft>
                <a:spcPts val="784"/>
              </a:spcAft>
              <a:buNone/>
              <a:defRPr sz="1568" b="1">
                <a:solidFill>
                  <a:srgbClr val="4B53BC"/>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6264A7"/>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6264A7"/>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28362211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a:prstGeom prst="rect">
            <a:avLst/>
          </a:prstGeo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60153658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280035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34974" y="1958468"/>
            <a:ext cx="3705225" cy="385711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367213" y="1958468"/>
            <a:ext cx="3684589" cy="385711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289925" y="1958468"/>
            <a:ext cx="3708400" cy="385711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46180843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a:prstGeom prst="rect">
            <a:avLst/>
          </a:prstGeom>
        </p:spPr>
        <p:txBody>
          <a:bodyPr lIns="0" tIns="0" rIns="0" bIns="0"/>
          <a:lstStyle>
            <a:lvl1pPr marL="0" indent="0">
              <a:lnSpc>
                <a:spcPct val="100000"/>
              </a:lnSpc>
              <a:spcBef>
                <a:spcPts val="0"/>
              </a:spcBef>
              <a:spcAft>
                <a:spcPts val="784"/>
              </a:spcAft>
              <a:buNone/>
              <a:defRPr sz="1568" b="1">
                <a:solidFill>
                  <a:srgbClr val="4B53BC"/>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04769570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a:prstGeom prst="rect">
            <a:avLst/>
          </a:prstGeom>
        </p:spPr>
        <p:txBody>
          <a:bodyPr lIns="0" tIns="0" rIns="0" bIns="0"/>
          <a:lstStyle>
            <a:lvl1pPr marL="0" indent="0">
              <a:lnSpc>
                <a:spcPct val="100000"/>
              </a:lnSpc>
              <a:spcBef>
                <a:spcPts val="0"/>
              </a:spcBef>
              <a:spcAft>
                <a:spcPts val="784"/>
              </a:spcAft>
              <a:buNone/>
              <a:defRPr sz="1568" b="1">
                <a:solidFill>
                  <a:srgbClr val="4B53BC"/>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a:prstGeom prst="rect">
            <a:avLst/>
          </a:prstGeom>
        </p:spPr>
        <p:txBody>
          <a:bodyPr lIns="0" tIns="0" rIns="0" bIns="0"/>
          <a:lstStyle>
            <a:lvl1pPr marL="0" indent="0">
              <a:lnSpc>
                <a:spcPct val="100000"/>
              </a:lnSpc>
              <a:spcBef>
                <a:spcPts val="0"/>
              </a:spcBef>
              <a:spcAft>
                <a:spcPts val="784"/>
              </a:spcAft>
              <a:buNone/>
              <a:defRPr lang="en-US" sz="1568" b="1" kern="1200" spc="0" baseline="0" dirty="0">
                <a:solidFill>
                  <a:srgbClr val="4B53BC"/>
                </a:soli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7229516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a:prstGeom prst="rect">
            <a:avLst/>
          </a:prstGeo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74908798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8527354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4B53BC"/>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769479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12213507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4579167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78521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rgbClr val="4B53BC"/>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022171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4B53B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96947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165602" y="6264282"/>
            <a:ext cx="3860800" cy="365125"/>
          </a:xfrm>
          <a:prstGeom prst="rect">
            <a:avLst/>
          </a:prstGeom>
        </p:spPr>
        <p:txBody>
          <a:bodyPr vert="horz" lIns="91440" tIns="45720" rIns="91440" bIns="45720" rtlCol="0" anchor="b"/>
          <a:lstStyle>
            <a:lvl1pPr algn="ctr">
              <a:defRPr sz="800">
                <a:solidFill>
                  <a:schemeClr val="tx2"/>
                </a:solidFill>
              </a:defRPr>
            </a:lvl1pPr>
          </a:lstStyle>
          <a:p>
            <a:pPr defTabSz="913468">
              <a:defRPr/>
            </a:pPr>
            <a:endParaRPr lang="en-US">
              <a:solidFill>
                <a:srgbClr val="505050"/>
              </a:solidFill>
            </a:endParaRPr>
          </a:p>
        </p:txBody>
      </p:sp>
      <p:sp>
        <p:nvSpPr>
          <p:cNvPr id="7" name="Slide Number Placeholder 5"/>
          <p:cNvSpPr>
            <a:spLocks noGrp="1"/>
          </p:cNvSpPr>
          <p:nvPr>
            <p:ph type="sldNum" sz="quarter" idx="4"/>
          </p:nvPr>
        </p:nvSpPr>
        <p:spPr>
          <a:xfrm>
            <a:off x="8026402" y="6264282"/>
            <a:ext cx="3860800" cy="365125"/>
          </a:xfrm>
          <a:prstGeom prst="rect">
            <a:avLst/>
          </a:prstGeom>
        </p:spPr>
        <p:txBody>
          <a:bodyPr vert="horz" lIns="91440" tIns="45720" rIns="91440" bIns="45720" rtlCol="0" anchor="b"/>
          <a:lstStyle>
            <a:lvl1pPr algn="r">
              <a:defRPr sz="800">
                <a:solidFill>
                  <a:schemeClr val="tx2"/>
                </a:solidFill>
              </a:defRPr>
            </a:lvl1pPr>
          </a:lstStyle>
          <a:p>
            <a:pPr defTabSz="913468">
              <a:defRPr/>
            </a:pPr>
            <a:fld id="{FE8F78AB-F42F-4814-9F13-9D3CFCC3597B}" type="slidenum">
              <a:rPr lang="en-US" smtClean="0">
                <a:solidFill>
                  <a:srgbClr val="505050"/>
                </a:solidFill>
              </a:rPr>
              <a:pPr defTabSz="913468">
                <a:defRPr/>
              </a:pPr>
              <a:t>‹#›</a:t>
            </a:fld>
            <a:endParaRPr lang="en-US">
              <a:solidFill>
                <a:srgbClr val="505050"/>
              </a:solidFill>
            </a:endParaRPr>
          </a:p>
        </p:txBody>
      </p:sp>
      <p:sp>
        <p:nvSpPr>
          <p:cNvPr id="2" name="Rectangle 1"/>
          <p:cNvSpPr/>
          <p:nvPr userDrawn="1"/>
        </p:nvSpPr>
        <p:spPr>
          <a:xfrm>
            <a:off x="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8"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870206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501D5A-0F32-4DE3-80A8-48BE1976D4BD}"/>
              </a:ext>
            </a:extLst>
          </p:cNvPr>
          <p:cNvGrpSpPr/>
          <p:nvPr userDrawn="1"/>
        </p:nvGrpSpPr>
        <p:grpSpPr>
          <a:xfrm>
            <a:off x="-1" y="0"/>
            <a:ext cx="12192001" cy="6858000"/>
            <a:chOff x="0" y="0"/>
            <a:chExt cx="12436476" cy="6994525"/>
          </a:xfrm>
        </p:grpSpPr>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2"/>
            <a:srcRect t="4112" r="7055" b="32576"/>
            <a:stretch/>
          </p:blipFill>
          <p:spPr>
            <a:xfrm>
              <a:off x="5589573" y="0"/>
              <a:ext cx="6846903" cy="6994525"/>
            </a:xfrm>
            <a:prstGeom prst="rect">
              <a:avLst/>
            </a:prstGeom>
          </p:spPr>
        </p:pic>
        <p:pic>
          <p:nvPicPr>
            <p:cNvPr id="5" name="Picture 4">
              <a:extLst>
                <a:ext uri="{FF2B5EF4-FFF2-40B4-BE49-F238E27FC236}">
                  <a16:creationId xmlns:a16="http://schemas.microsoft.com/office/drawing/2014/main" id="{A3D3BE14-FB82-439E-BF4C-E0A611FC842F}"/>
                </a:ext>
                <a:ext uri="{C183D7F6-B498-43B3-948B-1728B52AA6E4}">
                  <adec:decorative xmlns:adec="http://schemas.microsoft.com/office/drawing/2017/decorative" val="1"/>
                </a:ext>
              </a:extLst>
            </p:cNvPr>
            <p:cNvPicPr>
              <a:picLocks noChangeAspect="1"/>
            </p:cNvPicPr>
            <p:nvPr userDrawn="1"/>
          </p:nvPicPr>
          <p:blipFill rotWithShape="1">
            <a:blip r:embed="rId2"/>
            <a:srcRect l="1" t="4112" r="83721" b="32576"/>
            <a:stretch/>
          </p:blipFill>
          <p:spPr>
            <a:xfrm>
              <a:off x="0" y="0"/>
              <a:ext cx="5810249" cy="6994525"/>
            </a:xfrm>
            <a:prstGeom prst="rect">
              <a:avLst/>
            </a:prstGeom>
          </p:spPr>
        </p:pic>
      </p:gr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white">
          <a:xfrm>
            <a:off x="584201" y="585789"/>
            <a:ext cx="1366245" cy="292608"/>
          </a:xfrm>
          <a:prstGeom prst="rect">
            <a:avLst/>
          </a:prstGeom>
        </p:spPr>
      </p:pic>
    </p:spTree>
    <p:extLst>
      <p:ext uri="{BB962C8B-B14F-4D97-AF65-F5344CB8AC3E}">
        <p14:creationId xmlns:p14="http://schemas.microsoft.com/office/powerpoint/2010/main" val="4244418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98494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prstGeom prst="rect">
            <a:avLst/>
          </a:prstGeo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255036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4B53B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prstGeom prst="rect">
            <a:avLst/>
          </a:prstGeo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712392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prstGeom prst="rect">
            <a:avLst/>
          </a:prstGeo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84306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13-01-2021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6332262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a:prstGeom prst="rect">
            <a:avLst/>
          </a:prstGeo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02882725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a:prstGeom prst="rect">
            <a:avLst/>
          </a:prstGeo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49759854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a:prstGeom prst="rect">
            <a:avLst/>
          </a:prstGeo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a:prstGeom prst="rect">
            <a:avLst/>
          </a:prstGeo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43933606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9136250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chemeClr val="bg1"/>
                </a:solidFill>
              </a:defRPr>
            </a:lvl1pPr>
          </a:lstStyle>
          <a:p>
            <a:r>
              <a:rPr lang="en-US"/>
              <a:t>Title</a:t>
            </a:r>
          </a:p>
        </p:txBody>
      </p:sp>
    </p:spTree>
    <p:extLst>
      <p:ext uri="{BB962C8B-B14F-4D97-AF65-F5344CB8AC3E}">
        <p14:creationId xmlns:p14="http://schemas.microsoft.com/office/powerpoint/2010/main" val="11103980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prstGeom prst="rect">
            <a:avLst/>
          </a:prstGeo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187123798"/>
      </p:ext>
    </p:extLst>
  </p:cSld>
  <p:clrMapOvr>
    <a:masterClrMapping/>
  </p:clrMapOvr>
  <p:transition>
    <p:fade/>
  </p:transition>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prstGeom prst="rect">
            <a:avLst/>
          </a:prstGeo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prstGeom prst="rect">
            <a:avLst/>
          </a:prstGeo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a:prstGeom prst="rect">
            <a:avLst/>
          </a:prstGeo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30288288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a:prstGeom prst="rect">
            <a:avLst/>
          </a:prstGeo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38647656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a:prstGeom prst="rect">
            <a:avLst/>
          </a:prstGeo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077189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a:prstGeom prst="rect">
            <a:avLst/>
          </a:prstGeo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a:prstGeom prst="rect">
            <a:avLst/>
          </a:prstGeo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a:prstGeom prst="rect">
            <a:avLst/>
          </a:prstGeo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20367228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13-01-2021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4361450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a:prstGeom prst="rect">
            <a:avLst/>
          </a:prstGeo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0162136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12333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834361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308947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86627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587060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749633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cSld name="Blank- White">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165602" y="6264282"/>
            <a:ext cx="3860800" cy="365125"/>
          </a:xfrm>
          <a:prstGeom prst="rect">
            <a:avLst/>
          </a:prstGeom>
        </p:spPr>
        <p:txBody>
          <a:bodyPr vert="horz" lIns="91440" tIns="45720" rIns="91440" bIns="45720" rtlCol="0" anchor="b"/>
          <a:lstStyle>
            <a:lvl1pPr algn="ctr">
              <a:defRPr sz="800">
                <a:solidFill>
                  <a:schemeClr val="tx2"/>
                </a:solidFill>
              </a:defRPr>
            </a:lvl1pPr>
          </a:lstStyle>
          <a:p>
            <a:pPr defTabSz="913468">
              <a:defRPr/>
            </a:pPr>
            <a:endParaRPr lang="en-US">
              <a:solidFill>
                <a:srgbClr val="505050"/>
              </a:solidFill>
            </a:endParaRPr>
          </a:p>
        </p:txBody>
      </p:sp>
      <p:sp>
        <p:nvSpPr>
          <p:cNvPr id="7" name="Slide Number Placeholder 5"/>
          <p:cNvSpPr>
            <a:spLocks noGrp="1"/>
          </p:cNvSpPr>
          <p:nvPr>
            <p:ph type="sldNum" sz="quarter" idx="4"/>
          </p:nvPr>
        </p:nvSpPr>
        <p:spPr>
          <a:xfrm>
            <a:off x="8026402" y="6264282"/>
            <a:ext cx="3860800" cy="365125"/>
          </a:xfrm>
          <a:prstGeom prst="rect">
            <a:avLst/>
          </a:prstGeom>
        </p:spPr>
        <p:txBody>
          <a:bodyPr vert="horz" lIns="91440" tIns="45720" rIns="91440" bIns="45720" rtlCol="0" anchor="b"/>
          <a:lstStyle>
            <a:lvl1pPr algn="r">
              <a:defRPr sz="800">
                <a:solidFill>
                  <a:schemeClr val="tx2"/>
                </a:solidFill>
              </a:defRPr>
            </a:lvl1pPr>
          </a:lstStyle>
          <a:p>
            <a:pPr defTabSz="913468">
              <a:defRPr/>
            </a:pPr>
            <a:fld id="{FE8F78AB-F42F-4814-9F13-9D3CFCC3597B}" type="slidenum">
              <a:rPr lang="en-US" smtClean="0">
                <a:solidFill>
                  <a:srgbClr val="505050"/>
                </a:solidFill>
              </a:rPr>
              <a:pPr defTabSz="913468">
                <a:defRPr/>
              </a:pPr>
              <a:t>‹#›</a:t>
            </a:fld>
            <a:endParaRPr lang="en-US">
              <a:solidFill>
                <a:srgbClr val="505050"/>
              </a:solidFill>
            </a:endParaRPr>
          </a:p>
        </p:txBody>
      </p:sp>
      <p:sp>
        <p:nvSpPr>
          <p:cNvPr id="2" name="Rectangle 1"/>
          <p:cNvSpPr/>
          <p:nvPr userDrawn="1"/>
        </p:nvSpPr>
        <p:spPr>
          <a:xfrm>
            <a:off x="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8"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321522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Walk-in">
    <p:bg bwMode="gray">
      <p:bgRef idx="1001">
        <a:schemeClr val="bg2"/>
      </p:bgRef>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D501D5A-0F32-4DE3-80A8-48BE1976D4BD}"/>
              </a:ext>
            </a:extLst>
          </p:cNvPr>
          <p:cNvGrpSpPr/>
          <p:nvPr userDrawn="1"/>
        </p:nvGrpSpPr>
        <p:grpSpPr>
          <a:xfrm>
            <a:off x="-1" y="0"/>
            <a:ext cx="12192001" cy="6858000"/>
            <a:chOff x="0" y="0"/>
            <a:chExt cx="12436476" cy="6994525"/>
          </a:xfrm>
        </p:grpSpPr>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2"/>
            <a:srcRect t="4112" r="7055" b="32576"/>
            <a:stretch/>
          </p:blipFill>
          <p:spPr>
            <a:xfrm>
              <a:off x="5589573" y="0"/>
              <a:ext cx="6846903" cy="6994525"/>
            </a:xfrm>
            <a:prstGeom prst="rect">
              <a:avLst/>
            </a:prstGeom>
          </p:spPr>
        </p:pic>
        <p:pic>
          <p:nvPicPr>
            <p:cNvPr id="5" name="Picture 4">
              <a:extLst>
                <a:ext uri="{FF2B5EF4-FFF2-40B4-BE49-F238E27FC236}">
                  <a16:creationId xmlns:a16="http://schemas.microsoft.com/office/drawing/2014/main" id="{A3D3BE14-FB82-439E-BF4C-E0A611FC842F}"/>
                </a:ext>
                <a:ext uri="{C183D7F6-B498-43B3-948B-1728B52AA6E4}">
                  <adec:decorative xmlns:adec="http://schemas.microsoft.com/office/drawing/2017/decorative" val="1"/>
                </a:ext>
              </a:extLst>
            </p:cNvPr>
            <p:cNvPicPr>
              <a:picLocks noChangeAspect="1"/>
            </p:cNvPicPr>
            <p:nvPr userDrawn="1"/>
          </p:nvPicPr>
          <p:blipFill rotWithShape="1">
            <a:blip r:embed="rId2"/>
            <a:srcRect l="1" t="4112" r="83721" b="32576"/>
            <a:stretch/>
          </p:blipFill>
          <p:spPr>
            <a:xfrm>
              <a:off x="0" y="0"/>
              <a:ext cx="5810249" cy="6994525"/>
            </a:xfrm>
            <a:prstGeom prst="rect">
              <a:avLst/>
            </a:prstGeom>
          </p:spPr>
        </p:pic>
      </p:gr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white">
          <a:xfrm>
            <a:off x="584201" y="585789"/>
            <a:ext cx="1366245" cy="292608"/>
          </a:xfrm>
          <a:prstGeom prst="rect">
            <a:avLst/>
          </a:prstGeom>
        </p:spPr>
      </p:pic>
    </p:spTree>
    <p:extLst>
      <p:ext uri="{BB962C8B-B14F-4D97-AF65-F5344CB8AC3E}">
        <p14:creationId xmlns:p14="http://schemas.microsoft.com/office/powerpoint/2010/main" val="4284820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61268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13-01-2021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59016570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327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857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676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31769225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3200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34817" y="1391920"/>
            <a:ext cx="9985721" cy="5262880"/>
          </a:xfrm>
        </p:spPr>
        <p:txBody>
          <a:bodyPr>
            <a:normAutofit/>
          </a:bodyPr>
          <a:lstStyle>
            <a:lvl1pPr>
              <a:spcBef>
                <a:spcPts val="1800"/>
              </a:spcBef>
              <a:defRPr sz="2400"/>
            </a:lvl1pPr>
            <a:lvl2pPr marL="3175" indent="-3175">
              <a:spcBef>
                <a:spcPts val="300"/>
              </a:spcBef>
              <a:buNone/>
              <a:defRPr sz="18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80426874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514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6"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6" y="3151390"/>
            <a:ext cx="3618381" cy="2714461"/>
          </a:xfrm>
        </p:spPr>
        <p:txBody>
          <a:bodyPr lIns="0" tIns="0" rIns="0" bIns="0"/>
          <a:lstStyle>
            <a:lvl1pPr marL="0" indent="0">
              <a:lnSpc>
                <a:spcPts val="1765"/>
              </a:lnSpc>
              <a:spcBef>
                <a:spcPts val="882"/>
              </a:spcBef>
              <a:buNone/>
              <a:defRPr sz="1371" b="1">
                <a:solidFill>
                  <a:srgbClr val="5855AF"/>
                </a:solidFill>
                <a:latin typeface="+mn-lt"/>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371">
                <a:solidFill>
                  <a:schemeClr val="tx1"/>
                </a:solidFill>
              </a:defRPr>
            </a:lvl2pPr>
            <a:lvl3pPr marL="448107" indent="0">
              <a:buNone/>
              <a:defRPr/>
            </a:lvl3pPr>
            <a:lvl4pPr marL="672161" indent="0">
              <a:buNone/>
              <a:defRPr/>
            </a:lvl4pPr>
            <a:lvl5pPr marL="896214"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3"/>
            <a:ext cx="3597528" cy="2714461"/>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1" kern="1200" spc="0" baseline="0" dirty="0">
                <a:solidFill>
                  <a:srgbClr val="5855AF"/>
                </a:solidFill>
                <a:latin typeface="+mn-lt"/>
                <a:ea typeface="+mn-ea"/>
                <a:cs typeface="+mn-cs"/>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90"/>
            <a:ext cx="3622117" cy="2714461"/>
          </a:xfrm>
        </p:spPr>
        <p:txBody>
          <a:bodyPr lIns="0" tIns="0" rIns="0" bIns="0"/>
          <a:lstStyle>
            <a:lvl1pPr marL="0" indent="0">
              <a:lnSpc>
                <a:spcPts val="1765"/>
              </a:lnSpc>
              <a:spcBef>
                <a:spcPts val="882"/>
              </a:spcBef>
              <a:buNone/>
              <a:defRPr lang="en-US" sz="1371" b="1" kern="1200" spc="0" baseline="0" dirty="0">
                <a:solidFill>
                  <a:srgbClr val="5855AF"/>
                </a:solidFill>
                <a:latin typeface="+mn-lt"/>
                <a:ea typeface="+mn-ea"/>
                <a:cs typeface="+mn-cs"/>
              </a:defRPr>
            </a:lvl1pPr>
            <a:lvl2pPr marL="280067" marR="0" indent="-280067" algn="l" defTabSz="914192" rtl="0" eaLnBrk="1" fontAlgn="auto" latinLnBrk="0" hangingPunct="1">
              <a:lnSpc>
                <a:spcPts val="1765"/>
              </a:lnSpc>
              <a:spcBef>
                <a:spcPts val="441"/>
              </a:spcBef>
              <a:spcAft>
                <a:spcPts val="0"/>
              </a:spcAft>
              <a:buClrTx/>
              <a:buSzPct val="90000"/>
              <a:buFont typeface="Arial" panose="020B0604020202020204" pitchFamily="34" charset="0"/>
              <a:buChar char="•"/>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067" marR="0" lvl="1" indent="-280067" algn="l" defTabSz="914192"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pic>
        <p:nvPicPr>
          <p:cNvPr id="9" name="Picture 8">
            <a:extLst>
              <a:ext uri="{FF2B5EF4-FFF2-40B4-BE49-F238E27FC236}">
                <a16:creationId xmlns:a16="http://schemas.microsoft.com/office/drawing/2014/main" id="{8631247D-8265-46D7-AAFE-F3A07498421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306770332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6" y="1882333"/>
            <a:ext cx="11306469" cy="301770"/>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6" y="3151388"/>
            <a:ext cx="11306469" cy="452654"/>
          </a:xfrm>
        </p:spPr>
        <p:txBody>
          <a:bodyPr lIns="0" tIns="0" rIns="0" bIns="0"/>
          <a:lstStyle>
            <a:lvl1pPr marL="0" indent="0">
              <a:lnSpc>
                <a:spcPts val="1765"/>
              </a:lnSpc>
              <a:spcBef>
                <a:spcPts val="0"/>
              </a:spcBef>
              <a:buNone/>
              <a:defRPr sz="1371" b="1">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6" y="4390305"/>
            <a:ext cx="11306469" cy="301770"/>
          </a:xfrm>
        </p:spPr>
        <p:txBody>
          <a:bodyPr lIns="0" tIns="0" rIns="0" bIns="0"/>
          <a:lstStyle>
            <a:lvl1pPr marL="0" indent="0">
              <a:lnSpc>
                <a:spcPts val="1175"/>
              </a:lnSpc>
              <a:spcBef>
                <a:spcPts val="0"/>
              </a:spcBef>
              <a:buNone/>
              <a:defRPr sz="980">
                <a:solidFill>
                  <a:schemeClr val="tx1"/>
                </a:solidFill>
              </a:defRPr>
            </a:lvl1pPr>
            <a:lvl2pPr marL="0" indent="0">
              <a:lnSpc>
                <a:spcPts val="1175"/>
              </a:lnSpc>
              <a:spcBef>
                <a:spcPts val="0"/>
              </a:spcBef>
              <a:buNone/>
              <a:defRPr sz="980">
                <a:solidFill>
                  <a:schemeClr val="tx1"/>
                </a:solidFill>
              </a:defRPr>
            </a:lvl2pPr>
            <a:lvl3pPr marL="448107" indent="0">
              <a:buNone/>
              <a:defRPr/>
            </a:lvl3pPr>
            <a:lvl4pPr marL="672161" indent="0">
              <a:buNone/>
              <a:defRPr/>
            </a:lvl4pPr>
            <a:lvl5pPr marL="896214"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208950364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6" y="1966313"/>
            <a:ext cx="5541959" cy="3868623"/>
          </a:xfrm>
        </p:spPr>
        <p:txBody>
          <a:bodyPr lIns="0" tIns="0" rIns="0" bIns="0"/>
          <a:lstStyle>
            <a:lvl1pPr marL="0" indent="0">
              <a:lnSpc>
                <a:spcPts val="1765"/>
              </a:lnSpc>
              <a:spcBef>
                <a:spcPts val="882"/>
              </a:spcBef>
              <a:buNone/>
              <a:defRPr lang="en-US" sz="1371" b="1" kern="1200" spc="0" baseline="0" dirty="0">
                <a:solidFill>
                  <a:srgbClr val="5855AF"/>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3" y="1956352"/>
            <a:ext cx="5541959" cy="3868623"/>
          </a:xfrm>
        </p:spPr>
        <p:txBody>
          <a:bodyPr lIns="0" tIns="0" rIns="0" bIns="0"/>
          <a:lstStyle>
            <a:lvl1pPr marL="0" indent="0">
              <a:lnSpc>
                <a:spcPts val="1765"/>
              </a:lnSpc>
              <a:spcBef>
                <a:spcPts val="882"/>
              </a:spcBef>
              <a:buNone/>
              <a:defRPr lang="en-US" sz="1371" b="1" kern="1200" spc="0" baseline="0" dirty="0">
                <a:solidFill>
                  <a:srgbClr val="5855AF"/>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405984418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13-01-2021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65469710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rgbClr val="2F2F2F"/>
                </a:solidFill>
              </a:defRPr>
            </a:lvl1pPr>
          </a:lstStyle>
          <a:p>
            <a:r>
              <a:rPr lang="en-US" dirty="0"/>
              <a:t>Title</a:t>
            </a:r>
          </a:p>
        </p:txBody>
      </p:sp>
      <p:pic>
        <p:nvPicPr>
          <p:cNvPr id="4" name="Picture 3">
            <a:extLst>
              <a:ext uri="{FF2B5EF4-FFF2-40B4-BE49-F238E27FC236}">
                <a16:creationId xmlns:a16="http://schemas.microsoft.com/office/drawing/2014/main" id="{362091A3-09B9-4C1C-B490-C18192294C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173041667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3561467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55993"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0" y="1958094"/>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927922"/>
            <a:ext cx="5418449" cy="970394"/>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5" y="4927922"/>
            <a:ext cx="5428910" cy="970394"/>
          </a:xfrm>
        </p:spPr>
        <p:txBody>
          <a:bodyPr lIns="0" tIns="0" rIns="0" bIns="0"/>
          <a:lstStyle>
            <a:lvl1pPr marL="0" indent="0">
              <a:lnSpc>
                <a:spcPts val="1765"/>
              </a:lnSpc>
              <a:spcBef>
                <a:spcPts val="882"/>
              </a:spcBef>
              <a:buNone/>
              <a:defRPr lang="en-US" sz="1371" b="1" kern="1200" spc="0" baseline="0" dirty="0">
                <a:solidFill>
                  <a:schemeClr val="accent1"/>
                </a:solidFill>
                <a:latin typeface="+mn-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958094"/>
            <a:ext cx="4522950" cy="2411476"/>
          </a:xfrm>
        </p:spPr>
        <p:txBody>
          <a:bodyPr>
            <a:noAutofit/>
          </a:bodyPr>
          <a:lstStyle>
            <a:lvl1pPr marL="0" indent="0">
              <a:buNone/>
              <a:defRPr sz="1961"/>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2142" y="6198119"/>
            <a:ext cx="1793409" cy="659881"/>
          </a:xfrm>
          <a:prstGeom prst="rect">
            <a:avLst/>
          </a:prstGeom>
        </p:spPr>
      </p:pic>
    </p:spTree>
    <p:extLst>
      <p:ext uri="{BB962C8B-B14F-4D97-AF65-F5344CB8AC3E}">
        <p14:creationId xmlns:p14="http://schemas.microsoft.com/office/powerpoint/2010/main" val="1171798197"/>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7B2C4-EEBA-4480-8742-367C5E42BB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224501-AC9F-495A-B88F-2D321228ACD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58406-E40D-439E-94A3-95F4716A8A78}"/>
              </a:ext>
            </a:extLst>
          </p:cNvPr>
          <p:cNvSpPr>
            <a:spLocks noGrp="1"/>
          </p:cNvSpPr>
          <p:nvPr>
            <p:ph type="dt" sz="half" idx="10"/>
          </p:nvPr>
        </p:nvSpPr>
        <p:spPr/>
        <p:txBody>
          <a:bodyPr/>
          <a:lstStyle/>
          <a:p>
            <a:fld id="{F05B4367-6A30-4DD3-822B-CC8E36D87126}" type="datetimeFigureOut">
              <a:rPr lang="en-US" smtClean="0"/>
              <a:t>1/13/2021</a:t>
            </a:fld>
            <a:endParaRPr lang="en-US"/>
          </a:p>
        </p:txBody>
      </p:sp>
      <p:sp>
        <p:nvSpPr>
          <p:cNvPr id="5" name="Footer Placeholder 4">
            <a:extLst>
              <a:ext uri="{FF2B5EF4-FFF2-40B4-BE49-F238E27FC236}">
                <a16:creationId xmlns:a16="http://schemas.microsoft.com/office/drawing/2014/main" id="{01C14476-59A3-4728-A9C0-64C2CB4B48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4FE2C-8CBD-40FE-8E52-959B23193019}"/>
              </a:ext>
            </a:extLst>
          </p:cNvPr>
          <p:cNvSpPr>
            <a:spLocks noGrp="1"/>
          </p:cNvSpPr>
          <p:nvPr>
            <p:ph type="sldNum" sz="quarter" idx="12"/>
          </p:nvPr>
        </p:nvSpPr>
        <p:spPr/>
        <p:txBody>
          <a:bodyPr/>
          <a:lstStyle/>
          <a:p>
            <a:fld id="{247AD07E-EF45-4455-A83A-DCB4B3F75412}" type="slidenum">
              <a:rPr lang="en-US" smtClean="0"/>
              <a:t>‹#›</a:t>
            </a:fld>
            <a:endParaRPr lang="en-US"/>
          </a:p>
        </p:txBody>
      </p:sp>
    </p:spTree>
    <p:extLst>
      <p:ext uri="{BB962C8B-B14F-4D97-AF65-F5344CB8AC3E}">
        <p14:creationId xmlns:p14="http://schemas.microsoft.com/office/powerpoint/2010/main" val="2658959325"/>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5441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pic>
        <p:nvPicPr>
          <p:cNvPr id="8" name="Picture 7" descr="Microsoft Inspire event logo">
            <a:extLst>
              <a:ext uri="{FF2B5EF4-FFF2-40B4-BE49-F238E27FC236}">
                <a16:creationId xmlns:a16="http://schemas.microsoft.com/office/drawing/2014/main" id="{8197DF52-7B20-4068-A206-EDD0F72CA762}"/>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11" name="Picture 10">
            <a:extLst>
              <a:ext uri="{FF2B5EF4-FFF2-40B4-BE49-F238E27FC236}">
                <a16:creationId xmlns:a16="http://schemas.microsoft.com/office/drawing/2014/main" id="{54E25E3C-A333-4107-AB75-A8255CBED3D9}"/>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385454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4784B253-A7F5-4A69-933E-378F348D1B91}"/>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22808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14456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879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878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094C-9D87-46E0-A855-DF1F6BF7B51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D5AAFB-687A-495D-BABE-3BD3B3317E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9BE996-2297-4378-867B-88AADC1E4833}"/>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1EA3BF15-D6E0-4046-8578-7F3A94B444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99F0FD-545E-4ADF-ADD3-26509BC6D076}"/>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2906922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13-01-2021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4061727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2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4909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34861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91260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34095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03144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4361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55495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45699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19221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13-01-2021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58939777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136376"/>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22760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6584103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39669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84326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6743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694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DF09D1E1-3F48-42DC-9E2B-A73388C90330}"/>
              </a:ext>
              <a:ext uri="{C183D7F6-B498-43B3-948B-1728B52AA6E4}">
                <adec:decorative xmlns:adec="http://schemas.microsoft.com/office/drawing/2017/decorative" val="1"/>
              </a:ext>
            </a:extLst>
          </p:cNvPr>
          <p:cNvPicPr>
            <a:picLocks noChangeAspect="1"/>
          </p:cNvPicPr>
          <p:nvPr userDrawn="1"/>
        </p:nvPicPr>
        <p:blipFill rotWithShape="1">
          <a:blip r:embed="rId2"/>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380967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96028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D3AE1D91-12FB-4DAB-B82F-CA3B61BF8BBF}"/>
              </a:ext>
              <a:ext uri="{C183D7F6-B498-43B3-948B-1728B52AA6E4}">
                <adec:decorative xmlns:adec="http://schemas.microsoft.com/office/drawing/2017/decorative" val="1"/>
              </a:ext>
            </a:extLst>
          </p:cNvPr>
          <p:cNvPicPr>
            <a:picLocks noChangeAspect="1"/>
          </p:cNvPicPr>
          <p:nvPr userDrawn="1"/>
        </p:nvPicPr>
        <p:blipFill rotWithShape="1">
          <a:blip r:embed="rId2"/>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3320612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13-01-2021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64951982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4552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24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3069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03405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25976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225046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196D7259-ADE2-415F-B400-981172ECA0A5}"/>
              </a:ext>
              <a:ext uri="{C183D7F6-B498-43B3-948B-1728B52AA6E4}">
                <adec:decorative xmlns:adec="http://schemas.microsoft.com/office/drawing/2017/decorative" val="1"/>
              </a:ext>
            </a:extLst>
          </p:cNvPr>
          <p:cNvPicPr>
            <a:picLocks noChangeAspect="1"/>
          </p:cNvPicPr>
          <p:nvPr userDrawn="1"/>
        </p:nvPicPr>
        <p:blipFill rotWithShape="1">
          <a:blip r:embed="rId2"/>
          <a:srcRect t="4112" r="7055" b="32576"/>
          <a:stretch/>
        </p:blipFill>
        <p:spPr>
          <a:xfrm>
            <a:off x="5479693" y="0"/>
            <a:ext cx="6712307" cy="6858000"/>
          </a:xfrm>
          <a:prstGeom prst="rect">
            <a:avLst/>
          </a:prstGeom>
        </p:spPr>
      </p:pic>
    </p:spTree>
    <p:extLst>
      <p:ext uri="{BB962C8B-B14F-4D97-AF65-F5344CB8AC3E}">
        <p14:creationId xmlns:p14="http://schemas.microsoft.com/office/powerpoint/2010/main" val="410381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C2F8D03F-1B2E-4817-AC41-5479E7BEE3E2}"/>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7086262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cSld name="Blank- White">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165602" y="6264282"/>
            <a:ext cx="3860800" cy="365125"/>
          </a:xfrm>
          <a:prstGeom prst="rect">
            <a:avLst/>
          </a:prstGeom>
        </p:spPr>
        <p:txBody>
          <a:bodyPr vert="horz" lIns="91440" tIns="45720" rIns="91440" bIns="45720" rtlCol="0" anchor="b"/>
          <a:lstStyle>
            <a:lvl1pPr algn="ctr">
              <a:defRPr sz="800">
                <a:solidFill>
                  <a:schemeClr val="tx2"/>
                </a:solidFill>
              </a:defRPr>
            </a:lvl1pPr>
          </a:lstStyle>
          <a:p>
            <a:pPr defTabSz="913468">
              <a:defRPr/>
            </a:pPr>
            <a:endParaRPr lang="en-US">
              <a:solidFill>
                <a:srgbClr val="505050"/>
              </a:solidFill>
            </a:endParaRPr>
          </a:p>
        </p:txBody>
      </p:sp>
      <p:sp>
        <p:nvSpPr>
          <p:cNvPr id="7" name="Slide Number Placeholder 5"/>
          <p:cNvSpPr>
            <a:spLocks noGrp="1"/>
          </p:cNvSpPr>
          <p:nvPr>
            <p:ph type="sldNum" sz="quarter" idx="4"/>
          </p:nvPr>
        </p:nvSpPr>
        <p:spPr>
          <a:xfrm>
            <a:off x="8026402" y="6264282"/>
            <a:ext cx="3860800" cy="365125"/>
          </a:xfrm>
          <a:prstGeom prst="rect">
            <a:avLst/>
          </a:prstGeom>
        </p:spPr>
        <p:txBody>
          <a:bodyPr vert="horz" lIns="91440" tIns="45720" rIns="91440" bIns="45720" rtlCol="0" anchor="b"/>
          <a:lstStyle>
            <a:lvl1pPr algn="r">
              <a:defRPr sz="800">
                <a:solidFill>
                  <a:schemeClr val="tx2"/>
                </a:solidFill>
              </a:defRPr>
            </a:lvl1pPr>
          </a:lstStyle>
          <a:p>
            <a:pPr defTabSz="913468">
              <a:defRPr/>
            </a:pPr>
            <a:fld id="{FE8F78AB-F42F-4814-9F13-9D3CFCC3597B}" type="slidenum">
              <a:rPr lang="en-US" smtClean="0">
                <a:solidFill>
                  <a:srgbClr val="505050"/>
                </a:solidFill>
              </a:rPr>
              <a:pPr defTabSz="913468">
                <a:defRPr/>
              </a:pPr>
              <a:t>‹#›</a:t>
            </a:fld>
            <a:endParaRPr lang="en-US">
              <a:solidFill>
                <a:srgbClr val="505050"/>
              </a:solidFill>
            </a:endParaRPr>
          </a:p>
        </p:txBody>
      </p:sp>
      <p:sp>
        <p:nvSpPr>
          <p:cNvPr id="2" name="Rectangle 1"/>
          <p:cNvSpPr/>
          <p:nvPr userDrawn="1"/>
        </p:nvSpPr>
        <p:spPr>
          <a:xfrm>
            <a:off x="2"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468"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8030784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Intro / TOC">
    <p:spTree>
      <p:nvGrpSpPr>
        <p:cNvPr id="1" name=""/>
        <p:cNvGrpSpPr/>
        <p:nvPr/>
      </p:nvGrpSpPr>
      <p:grpSpPr>
        <a:xfrm>
          <a:off x="0" y="0"/>
          <a:ext cx="0" cy="0"/>
          <a:chOff x="0" y="0"/>
          <a:chExt cx="0" cy="0"/>
        </a:xfrm>
      </p:grpSpPr>
      <p:sp>
        <p:nvSpPr>
          <p:cNvPr id="12" name="Text Placeholder 9">
            <a:extLst>
              <a:ext uri="{FF2B5EF4-FFF2-40B4-BE49-F238E27FC236}">
                <a16:creationId xmlns:a16="http://schemas.microsoft.com/office/drawing/2014/main" id="{CF85C5CB-484A-4C03-9BE8-BB1C4AA6860A}"/>
              </a:ext>
            </a:extLst>
          </p:cNvPr>
          <p:cNvSpPr>
            <a:spLocks noGrp="1"/>
          </p:cNvSpPr>
          <p:nvPr>
            <p:ph type="body" sz="quarter" idx="12" hasCustomPrompt="1"/>
          </p:nvPr>
        </p:nvSpPr>
        <p:spPr>
          <a:xfrm>
            <a:off x="3241674" y="545307"/>
            <a:ext cx="4268789" cy="446276"/>
          </a:xfrm>
        </p:spPr>
        <p:txBody>
          <a:bodyPr/>
          <a:lstStyle>
            <a:lvl1pPr marL="0" indent="0">
              <a:spcBef>
                <a:spcPts val="600"/>
              </a:spcBef>
              <a:buFont typeface="+mj-lt"/>
              <a:buNone/>
              <a:tabLst>
                <a:tab pos="342900" algn="l"/>
              </a:tabLst>
              <a:defRPr lang="en-US" sz="1200" b="1" kern="1200" dirty="0" smtClean="0">
                <a:gradFill>
                  <a:gsLst>
                    <a:gs pos="87611">
                      <a:schemeClr val="tx1">
                        <a:lumMod val="75000"/>
                        <a:lumOff val="25000"/>
                      </a:schemeClr>
                    </a:gs>
                    <a:gs pos="23000">
                      <a:schemeClr val="tx1">
                        <a:lumMod val="75000"/>
                        <a:lumOff val="25000"/>
                      </a:schemeClr>
                    </a:gs>
                  </a:gsLst>
                  <a:path path="circle">
                    <a:fillToRect l="50000" t="50000" r="50000" b="50000"/>
                  </a:path>
                </a:gradFill>
                <a:latin typeface="Segoe UI"/>
                <a:ea typeface="+mn-ea"/>
                <a:cs typeface="Segoe UI"/>
              </a:defRPr>
            </a:lvl1pPr>
            <a:lvl2pPr marL="228600" indent="0">
              <a:buFont typeface="+mj-lt"/>
              <a:buNone/>
              <a:defRPr/>
            </a:lvl2pPr>
            <a:lvl3pPr marL="457200" indent="0">
              <a:buFont typeface="+mj-lt"/>
              <a:buNone/>
              <a:defRPr/>
            </a:lvl3pPr>
            <a:lvl4pPr marL="661988" indent="0">
              <a:buFont typeface="+mj-lt"/>
              <a:buNone/>
              <a:defRPr/>
            </a:lvl4pPr>
            <a:lvl5pPr marL="855663" indent="0">
              <a:buFont typeface="+mj-lt"/>
              <a:buNone/>
              <a:defRPr/>
            </a:lvl5pPr>
          </a:lstStyle>
          <a:p>
            <a:pPr lvl="0"/>
            <a:r>
              <a:rPr lang="en-US" b="1"/>
              <a:t>Enter title here</a:t>
            </a:r>
          </a:p>
          <a:p>
            <a:pPr lvl="0"/>
            <a:r>
              <a:rPr lang="en-US" b="0"/>
              <a:t>Enter body text </a:t>
            </a:r>
            <a:endParaRPr lang="en-US"/>
          </a:p>
        </p:txBody>
      </p:sp>
      <p:sp>
        <p:nvSpPr>
          <p:cNvPr id="16" name="Text Placeholder 15">
            <a:extLst>
              <a:ext uri="{FF2B5EF4-FFF2-40B4-BE49-F238E27FC236}">
                <a16:creationId xmlns:a16="http://schemas.microsoft.com/office/drawing/2014/main" id="{3DB9B32D-15B7-430B-8698-3FFC1A11728D}"/>
              </a:ext>
            </a:extLst>
          </p:cNvPr>
          <p:cNvSpPr>
            <a:spLocks noGrp="1"/>
          </p:cNvSpPr>
          <p:nvPr>
            <p:ph type="body" sz="quarter" idx="14" hasCustomPrompt="1"/>
          </p:nvPr>
        </p:nvSpPr>
        <p:spPr>
          <a:xfrm>
            <a:off x="584200" y="545308"/>
            <a:ext cx="2500313" cy="184666"/>
          </a:xfrm>
        </p:spPr>
        <p:txBody>
          <a:bodyPr/>
          <a:lstStyle>
            <a:lvl1pPr marL="0" indent="0">
              <a:spcBef>
                <a:spcPts val="600"/>
              </a:spcBef>
              <a:buNone/>
              <a:defRPr sz="1200">
                <a:gradFill>
                  <a:gsLst>
                    <a:gs pos="1250">
                      <a:schemeClr val="tx1">
                        <a:lumMod val="75000"/>
                        <a:lumOff val="25000"/>
                      </a:schemeClr>
                    </a:gs>
                    <a:gs pos="100000">
                      <a:schemeClr val="tx1">
                        <a:lumMod val="75000"/>
                        <a:lumOff val="25000"/>
                      </a:schemeClr>
                    </a:gs>
                  </a:gsLst>
                  <a:lin ang="5400000" scaled="0"/>
                </a:gradFill>
                <a:latin typeface="+mj-lt"/>
              </a:defRPr>
            </a:lvl1pPr>
          </a:lstStyle>
          <a:p>
            <a:pPr lvl="0"/>
            <a:r>
              <a:rPr lang="en-US"/>
              <a:t>Section title</a:t>
            </a:r>
          </a:p>
        </p:txBody>
      </p:sp>
      <p:sp>
        <p:nvSpPr>
          <p:cNvPr id="21" name="Slide Number Placeholder 58">
            <a:extLst>
              <a:ext uri="{FF2B5EF4-FFF2-40B4-BE49-F238E27FC236}">
                <a16:creationId xmlns:a16="http://schemas.microsoft.com/office/drawing/2014/main" id="{F12988D4-DDE5-479F-9582-1E898F0A1874}"/>
              </a:ext>
            </a:extLst>
          </p:cNvPr>
          <p:cNvSpPr>
            <a:spLocks noGrp="1"/>
          </p:cNvSpPr>
          <p:nvPr>
            <p:ph type="sldNum" sz="quarter" idx="4"/>
          </p:nvPr>
        </p:nvSpPr>
        <p:spPr>
          <a:xfrm>
            <a:off x="584200" y="6464782"/>
            <a:ext cx="310896" cy="123111"/>
          </a:xfrm>
          <a:prstGeom prst="rect">
            <a:avLst/>
          </a:prstGeom>
        </p:spPr>
        <p:txBody>
          <a:bodyPr vert="horz" wrap="square" lIns="0" tIns="0" rIns="0" bIns="0" rtlCol="0" anchor="ctr" anchorCtr="0">
            <a:spAutoFit/>
          </a:bodyPr>
          <a:lstStyle>
            <a:lvl1pPr algn="l">
              <a:defRPr sz="800">
                <a:gradFill>
                  <a:gsLst>
                    <a:gs pos="1250">
                      <a:schemeClr val="tx1">
                        <a:lumMod val="75000"/>
                        <a:lumOff val="25000"/>
                      </a:schemeClr>
                    </a:gs>
                    <a:gs pos="100000">
                      <a:schemeClr val="tx1">
                        <a:lumMod val="75000"/>
                        <a:lumOff val="25000"/>
                      </a:schemeClr>
                    </a:gs>
                  </a:gsLst>
                  <a:lin ang="5400000" scaled="0"/>
                </a:gradFill>
              </a:defRPr>
            </a:lvl1pPr>
          </a:lstStyle>
          <a:p>
            <a:fld id="{CF4E9EF3-7F31-4A95-9F64-6BC923BB8939}" type="slidenum">
              <a:rPr lang="en-US" smtClean="0"/>
              <a:pPr/>
              <a:t>‹#›</a:t>
            </a:fld>
            <a:endParaRPr lang="en-US"/>
          </a:p>
        </p:txBody>
      </p:sp>
      <p:sp>
        <p:nvSpPr>
          <p:cNvPr id="23" name="Text Placeholder 22">
            <a:extLst>
              <a:ext uri="{FF2B5EF4-FFF2-40B4-BE49-F238E27FC236}">
                <a16:creationId xmlns:a16="http://schemas.microsoft.com/office/drawing/2014/main" id="{AB5C06E8-50BC-463A-B701-3DBE276DE0D8}"/>
              </a:ext>
            </a:extLst>
          </p:cNvPr>
          <p:cNvSpPr>
            <a:spLocks noGrp="1"/>
          </p:cNvSpPr>
          <p:nvPr>
            <p:ph type="body" sz="quarter" idx="17" hasCustomPrompt="1"/>
          </p:nvPr>
        </p:nvSpPr>
        <p:spPr>
          <a:xfrm>
            <a:off x="895096" y="6465564"/>
            <a:ext cx="2189417" cy="123111"/>
          </a:xfrm>
        </p:spPr>
        <p:txBody>
          <a:bodyPr/>
          <a:lstStyle>
            <a:lvl1pPr marL="0" indent="0">
              <a:buNone/>
              <a:defRPr lang="en-US" sz="800" kern="1200" spc="0" baseline="0" dirty="0" smtClean="0">
                <a:gradFill>
                  <a:gsLst>
                    <a:gs pos="1250">
                      <a:schemeClr val="tx1">
                        <a:lumMod val="75000"/>
                        <a:lumOff val="25000"/>
                      </a:schemeClr>
                    </a:gs>
                    <a:gs pos="100000">
                      <a:schemeClr val="tx1">
                        <a:lumMod val="75000"/>
                        <a:lumOff val="25000"/>
                      </a:schemeClr>
                    </a:gs>
                  </a:gsLst>
                  <a:lin ang="5400000" scaled="0"/>
                </a:gradFill>
                <a:latin typeface="+mj-lt"/>
                <a:ea typeface="+mn-ea"/>
                <a:cs typeface="Segoe UI Semilight" panose="020B0402040204020203" pitchFamily="34" charset="0"/>
              </a:defRPr>
            </a:lvl1pPr>
          </a:lstStyle>
          <a:p>
            <a:pPr marL="228600" lvl="0" indent="-228600">
              <a:spcBef>
                <a:spcPts val="600"/>
              </a:spcBef>
            </a:pPr>
            <a:r>
              <a:rPr lang="en-US"/>
              <a:t>Document title / Section title / Section</a:t>
            </a:r>
          </a:p>
        </p:txBody>
      </p:sp>
      <p:sp>
        <p:nvSpPr>
          <p:cNvPr id="25" name="Text Placeholder 24">
            <a:extLst>
              <a:ext uri="{FF2B5EF4-FFF2-40B4-BE49-F238E27FC236}">
                <a16:creationId xmlns:a16="http://schemas.microsoft.com/office/drawing/2014/main" id="{39B6E7DB-8556-4A56-90CA-24AA8D0A975D}"/>
              </a:ext>
            </a:extLst>
          </p:cNvPr>
          <p:cNvSpPr>
            <a:spLocks noGrp="1"/>
          </p:cNvSpPr>
          <p:nvPr>
            <p:ph type="body" sz="quarter" idx="18" hasCustomPrompt="1"/>
          </p:nvPr>
        </p:nvSpPr>
        <p:spPr>
          <a:xfrm>
            <a:off x="3241674" y="2686050"/>
            <a:ext cx="4268789" cy="184666"/>
          </a:xfrm>
        </p:spPr>
        <p:txBody>
          <a:bodyPr/>
          <a:lstStyle>
            <a:lvl1pPr marL="0" indent="0">
              <a:spcBef>
                <a:spcPts val="600"/>
              </a:spcBef>
              <a:buFont typeface="Arial" panose="020B0604020202020204" pitchFamily="34" charset="0"/>
              <a:buNone/>
              <a:tabLst>
                <a:tab pos="285750" algn="l"/>
              </a:tabLst>
              <a:defRPr lang="en-US" sz="1200" b="1" kern="1200" spc="0" baseline="0" dirty="0" smtClean="0">
                <a:gradFill>
                  <a:gsLst>
                    <a:gs pos="87611">
                      <a:schemeClr val="tx1">
                        <a:lumMod val="75000"/>
                        <a:lumOff val="25000"/>
                      </a:schemeClr>
                    </a:gs>
                    <a:gs pos="23000">
                      <a:schemeClr val="tx1">
                        <a:lumMod val="75000"/>
                        <a:lumOff val="25000"/>
                      </a:schemeClr>
                    </a:gs>
                  </a:gsLst>
                  <a:path path="circle">
                    <a:fillToRect l="50000" t="50000" r="50000" b="50000"/>
                  </a:path>
                </a:gradFill>
                <a:latin typeface="Segoe UI"/>
                <a:ea typeface="+mn-ea"/>
                <a:cs typeface="Segoe UI"/>
              </a:defRPr>
            </a:lvl1pPr>
            <a:lvl2pPr marL="228600" indent="0">
              <a:buNone/>
              <a:defRPr/>
            </a:lvl2pPr>
          </a:lstStyle>
          <a:p>
            <a:pPr lvl="0"/>
            <a:r>
              <a:rPr lang="en-US"/>
              <a:t>01	Enter item</a:t>
            </a:r>
          </a:p>
        </p:txBody>
      </p:sp>
    </p:spTree>
    <p:extLst>
      <p:ext uri="{BB962C8B-B14F-4D97-AF65-F5344CB8AC3E}">
        <p14:creationId xmlns:p14="http://schemas.microsoft.com/office/powerpoint/2010/main" val="3344854784"/>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13-01-2021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981320103"/>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09514575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2"/>
          <p:cNvSpPr>
            <a:spLocks noGrp="1"/>
          </p:cNvSpPr>
          <p:nvPr>
            <p:ph sz="half" idx="1"/>
          </p:nvPr>
        </p:nvSpPr>
        <p:spPr>
          <a:xfrm>
            <a:off x="228601" y="902172"/>
            <a:ext cx="117348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930479"/>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3" y="2122072"/>
            <a:ext cx="5553007" cy="2374698"/>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3" y="438785"/>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0"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2829011273"/>
      </p:ext>
    </p:extLst>
  </p:cSld>
  <p:clrMapOvr>
    <a:masterClrMapping/>
  </p:clrMapOvr>
  <p:transition>
    <p:fade/>
  </p:transition>
  <p:extLst>
    <p:ext uri="{DCECCB84-F9BA-43D5-87BE-67443E8EF086}">
      <p15:sldGuideLst xmlns:p15="http://schemas.microsoft.com/office/powerpoint/2012/main"/>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647999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4B53BC"/>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697408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1593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0913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230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842161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24606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13-01-2021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31953873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0458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612622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45682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76881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14690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932155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8423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055519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62691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24541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13-01-2021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090897480"/>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70726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8000441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703923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566668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168825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9829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2259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4B53B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496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878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79392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6847333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4B53B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619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8852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4B53BC"/>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06572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47935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48CB-F021-4ECA-AA49-DC36EE3483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183C24-DBC4-4CB3-9D77-FFD829D753E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C780C-03C9-420B-9137-BF64E25D977A}"/>
              </a:ext>
            </a:extLst>
          </p:cNvPr>
          <p:cNvSpPr>
            <a:spLocks noGrp="1"/>
          </p:cNvSpPr>
          <p:nvPr>
            <p:ph type="dt" sz="half" idx="10"/>
          </p:nvPr>
        </p:nvSpPr>
        <p:spPr>
          <a:xfrm>
            <a:off x="838200" y="6356350"/>
            <a:ext cx="2743200" cy="365125"/>
          </a:xfrm>
          <a:prstGeom prst="rect">
            <a:avLst/>
          </a:prstGeom>
        </p:spPr>
        <p:txBody>
          <a:bodyPr/>
          <a:lstStyle/>
          <a:p>
            <a:fld id="{6F881880-C2C3-4555-AC6F-533F4AD0059D}" type="datetimeFigureOut">
              <a:rPr lang="en-US" smtClean="0"/>
              <a:t>1/13/2021</a:t>
            </a:fld>
            <a:endParaRPr lang="en-US"/>
          </a:p>
        </p:txBody>
      </p:sp>
      <p:sp>
        <p:nvSpPr>
          <p:cNvPr id="5" name="Footer Placeholder 4">
            <a:extLst>
              <a:ext uri="{FF2B5EF4-FFF2-40B4-BE49-F238E27FC236}">
                <a16:creationId xmlns:a16="http://schemas.microsoft.com/office/drawing/2014/main" id="{FD220506-47B0-42AE-ACEE-F9FD81AAE23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5784B88-22C0-4FBB-BC6A-77B138629299}"/>
              </a:ext>
            </a:extLst>
          </p:cNvPr>
          <p:cNvSpPr>
            <a:spLocks noGrp="1"/>
          </p:cNvSpPr>
          <p:nvPr>
            <p:ph type="sldNum" sz="quarter" idx="12"/>
          </p:nvPr>
        </p:nvSpPr>
        <p:spPr>
          <a:xfrm>
            <a:off x="8610600" y="6356350"/>
            <a:ext cx="2743200" cy="365125"/>
          </a:xfrm>
          <a:prstGeom prst="rect">
            <a:avLst/>
          </a:prstGeom>
        </p:spPr>
        <p:txBody>
          <a:bodyPr/>
          <a:lstStyle/>
          <a:p>
            <a:fld id="{D30B2AF5-824F-4397-B7E6-8710C048FCA3}" type="slidenum">
              <a:rPr lang="en-US" smtClean="0"/>
              <a:t>‹#›</a:t>
            </a:fld>
            <a:endParaRPr lang="en-US"/>
          </a:p>
        </p:txBody>
      </p:sp>
    </p:spTree>
    <p:extLst>
      <p:ext uri="{BB962C8B-B14F-4D97-AF65-F5344CB8AC3E}">
        <p14:creationId xmlns:p14="http://schemas.microsoft.com/office/powerpoint/2010/main" val="309698981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CFFA-C7CD-46DD-BCE0-49E8907D97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D4EEDE-6A52-4311-BED3-230B847DF4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B30535-7F35-41CB-BD88-C4776C22ECB6}"/>
              </a:ext>
            </a:extLst>
          </p:cNvPr>
          <p:cNvSpPr>
            <a:spLocks noGrp="1"/>
          </p:cNvSpPr>
          <p:nvPr>
            <p:ph type="dt" sz="half" idx="10"/>
          </p:nvPr>
        </p:nvSpPr>
        <p:spPr/>
        <p:txBody>
          <a:bodyPr/>
          <a:lstStyle/>
          <a:p>
            <a:fld id="{E62A4D3B-930B-4157-91EB-958513209A45}" type="datetimeFigureOut">
              <a:rPr lang="en-US" smtClean="0"/>
              <a:t>1/13/2021</a:t>
            </a:fld>
            <a:endParaRPr lang="en-US"/>
          </a:p>
        </p:txBody>
      </p:sp>
      <p:sp>
        <p:nvSpPr>
          <p:cNvPr id="5" name="Footer Placeholder 4">
            <a:extLst>
              <a:ext uri="{FF2B5EF4-FFF2-40B4-BE49-F238E27FC236}">
                <a16:creationId xmlns:a16="http://schemas.microsoft.com/office/drawing/2014/main" id="{BE4FA530-3F4B-444A-B33A-359D51B2B5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12CD30-28C0-43CE-A33D-1BD713EDC951}"/>
              </a:ext>
            </a:extLst>
          </p:cNvPr>
          <p:cNvSpPr>
            <a:spLocks noGrp="1"/>
          </p:cNvSpPr>
          <p:nvPr>
            <p:ph type="sldNum" sz="quarter" idx="12"/>
          </p:nvPr>
        </p:nvSpPr>
        <p:spPr/>
        <p:txBody>
          <a:bodyPr/>
          <a:lstStyle/>
          <a:p>
            <a:fld id="{6F5E9DF4-F3DF-49EB-8ADB-D0A9E04FF250}" type="slidenum">
              <a:rPr lang="en-US" smtClean="0"/>
              <a:t>‹#›</a:t>
            </a:fld>
            <a:endParaRPr lang="en-US"/>
          </a:p>
        </p:txBody>
      </p:sp>
    </p:spTree>
    <p:extLst>
      <p:ext uri="{BB962C8B-B14F-4D97-AF65-F5344CB8AC3E}">
        <p14:creationId xmlns:p14="http://schemas.microsoft.com/office/powerpoint/2010/main" val="345643053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857" y="365126"/>
            <a:ext cx="11185072" cy="630918"/>
          </a:xfrm>
        </p:spPr>
        <p:txBody>
          <a:bodyPr>
            <a:noAutofit/>
          </a:bodyPr>
          <a:lstStyle>
            <a:lvl1pPr>
              <a:defRPr sz="28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p:cNvSpPr>
            <a:spLocks noGrp="1"/>
          </p:cNvSpPr>
          <p:nvPr>
            <p:ph idx="1" hasCustomPrompt="1"/>
          </p:nvPr>
        </p:nvSpPr>
        <p:spPr>
          <a:xfrm>
            <a:off x="489857" y="1159330"/>
            <a:ext cx="5487610" cy="630918"/>
          </a:xfrm>
        </p:spPr>
        <p:txBody>
          <a:bodyPr/>
          <a:lstStyle>
            <a:lvl1pPr marL="0" indent="0">
              <a:buNone/>
              <a:defRPr>
                <a:solidFill>
                  <a:srgbClr val="5558AF"/>
                </a:solidFill>
                <a:latin typeface="Segoe UI Semilight" panose="020B0402040204020203" pitchFamily="34" charset="0"/>
                <a:cs typeface="Segoe UI Semilight" panose="020B04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7" name="Footer Placeholder 2"/>
          <p:cNvSpPr>
            <a:spLocks noGrp="1"/>
          </p:cNvSpPr>
          <p:nvPr>
            <p:ph type="ftr" sz="quarter" idx="11"/>
          </p:nvPr>
        </p:nvSpPr>
        <p:spPr>
          <a:xfrm>
            <a:off x="481914" y="6311900"/>
            <a:ext cx="1000897" cy="409575"/>
          </a:xfrm>
        </p:spPr>
        <p:txBody>
          <a:bodyPr/>
          <a:lstStyle>
            <a:lvl1pPr algn="l">
              <a:defRPr/>
            </a:lvl1pPr>
          </a:lstStyle>
          <a:p>
            <a:r>
              <a:rPr lang="en-US"/>
              <a:t>CONFIDENTIAL</a:t>
            </a:r>
          </a:p>
        </p:txBody>
      </p:sp>
      <p:sp>
        <p:nvSpPr>
          <p:cNvPr id="5" name="Content Placeholder 2"/>
          <p:cNvSpPr>
            <a:spLocks noGrp="1"/>
          </p:cNvSpPr>
          <p:nvPr>
            <p:ph idx="12" hasCustomPrompt="1"/>
          </p:nvPr>
        </p:nvSpPr>
        <p:spPr>
          <a:xfrm>
            <a:off x="6223000" y="1158120"/>
            <a:ext cx="5451929" cy="630918"/>
          </a:xfrm>
        </p:spPr>
        <p:txBody>
          <a:bodyPr/>
          <a:lstStyle>
            <a:lvl1pPr marL="0" indent="0">
              <a:buNone/>
              <a:defRPr>
                <a:solidFill>
                  <a:srgbClr val="5558AF"/>
                </a:solidFill>
                <a:latin typeface="Nirmala UI Semilight" panose="020B0402040204020203" pitchFamily="34" charset="0"/>
                <a:cs typeface="Nirmala UI Semilight" panose="020B04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p:txBody>
      </p:sp>
      <p:sp>
        <p:nvSpPr>
          <p:cNvPr id="6" name="Text Placeholder 5">
            <a:extLst>
              <a:ext uri="{FF2B5EF4-FFF2-40B4-BE49-F238E27FC236}">
                <a16:creationId xmlns:a16="http://schemas.microsoft.com/office/drawing/2014/main" id="{E7C5FE4E-93A1-44F7-B44D-2EA7D3802ECD}"/>
              </a:ext>
            </a:extLst>
          </p:cNvPr>
          <p:cNvSpPr>
            <a:spLocks noGrp="1"/>
          </p:cNvSpPr>
          <p:nvPr>
            <p:ph type="body" sz="quarter" idx="13"/>
          </p:nvPr>
        </p:nvSpPr>
        <p:spPr>
          <a:xfrm>
            <a:off x="490538" y="1789038"/>
            <a:ext cx="5486400" cy="4280291"/>
          </a:xfrm>
        </p:spPr>
        <p:txBody>
          <a:bodyPr/>
          <a:lstStyle>
            <a:lvl1pPr>
              <a:defRPr>
                <a:latin typeface="Nirmala UI Semilight" panose="020B0402040204020203" pitchFamily="34" charset="0"/>
                <a:cs typeface="Nirmala UI Semilight" panose="020B0402040204020203" pitchFamily="34" charset="0"/>
              </a:defRPr>
            </a:lvl1pPr>
            <a:lvl2pPr>
              <a:defRPr>
                <a:latin typeface="Nirmala UI Semilight" panose="020B0402040204020203" pitchFamily="34" charset="0"/>
                <a:cs typeface="Nirmala UI Semilight" panose="020B0402040204020203" pitchFamily="34" charset="0"/>
              </a:defRPr>
            </a:lvl2pPr>
            <a:lvl3pPr>
              <a:defRPr>
                <a:latin typeface="Nirmala UI Semilight" panose="020B0402040204020203" pitchFamily="34" charset="0"/>
                <a:cs typeface="Nirmala UI Semilight" panose="020B0402040204020203" pitchFamily="34" charset="0"/>
              </a:defRPr>
            </a:lvl3pPr>
            <a:lvl4pPr>
              <a:defRPr>
                <a:latin typeface="Nirmala UI Semilight" panose="020B0402040204020203" pitchFamily="34" charset="0"/>
                <a:cs typeface="Nirmala UI Semilight" panose="020B0402040204020203" pitchFamily="34" charset="0"/>
              </a:defRPr>
            </a:lvl4pPr>
            <a:lvl5pPr>
              <a:defRPr>
                <a:latin typeface="Nirmala UI Semilight" panose="020B0402040204020203" pitchFamily="34" charset="0"/>
                <a:cs typeface="Nirmala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63C5D85F-CB98-41C4-9F8B-60B6ED336B9D}"/>
              </a:ext>
            </a:extLst>
          </p:cNvPr>
          <p:cNvSpPr>
            <a:spLocks noGrp="1"/>
          </p:cNvSpPr>
          <p:nvPr>
            <p:ph type="body" sz="quarter" idx="14"/>
          </p:nvPr>
        </p:nvSpPr>
        <p:spPr>
          <a:xfrm>
            <a:off x="6223000" y="1789038"/>
            <a:ext cx="5451475" cy="4279975"/>
          </a:xfrm>
        </p:spPr>
        <p:txBody>
          <a:bodyPr/>
          <a:lstStyle>
            <a:lvl1pPr>
              <a:defRPr>
                <a:latin typeface="Segoe UI Semilight" panose="020B0402040204020203" pitchFamily="34" charset="0"/>
                <a:cs typeface="Segoe UI Semilight" panose="020B0402040204020203" pitchFamily="34" charset="0"/>
              </a:defRPr>
            </a:lvl1pPr>
            <a:lvl2pPr>
              <a:defRPr>
                <a:latin typeface="Segoe UI Semilight" panose="020B0402040204020203" pitchFamily="34" charset="0"/>
                <a:cs typeface="Segoe UI Semilight" panose="020B0402040204020203" pitchFamily="34" charset="0"/>
              </a:defRPr>
            </a:lvl2pPr>
            <a:lvl3pPr>
              <a:defRPr>
                <a:latin typeface="Segoe UI Semilight" panose="020B0402040204020203" pitchFamily="34" charset="0"/>
                <a:cs typeface="Segoe UI Semilight" panose="020B0402040204020203" pitchFamily="34" charset="0"/>
              </a:defRPr>
            </a:lvl3pPr>
            <a:lvl4pPr>
              <a:defRPr>
                <a:latin typeface="Segoe UI Semilight" panose="020B0402040204020203" pitchFamily="34" charset="0"/>
                <a:cs typeface="Segoe UI Semilight" panose="020B0402040204020203" pitchFamily="34" charset="0"/>
              </a:defRPr>
            </a:lvl4pPr>
            <a:lvl5pPr>
              <a:defRPr>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8446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857" y="365126"/>
            <a:ext cx="11185072" cy="630918"/>
          </a:xfrm>
        </p:spPr>
        <p:txBody>
          <a:bodyPr>
            <a:noAutofit/>
          </a:bodyPr>
          <a:lstStyle>
            <a:lvl1pPr>
              <a:defRPr sz="28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p:cNvSpPr>
            <a:spLocks noGrp="1"/>
          </p:cNvSpPr>
          <p:nvPr>
            <p:ph idx="1"/>
          </p:nvPr>
        </p:nvSpPr>
        <p:spPr>
          <a:xfrm>
            <a:off x="489857" y="1159329"/>
            <a:ext cx="5487610" cy="5017634"/>
          </a:xfrm>
        </p:spPr>
        <p:txBody>
          <a:bodyPr/>
          <a:lstStyle>
            <a:lvl1pPr>
              <a:defRPr>
                <a:latin typeface="Segoe UI Semilight" panose="020B0402040204020203" pitchFamily="34" charset="0"/>
                <a:cs typeface="Segoe UI Semilight" panose="020B04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2"/>
          <p:cNvSpPr>
            <a:spLocks noGrp="1"/>
          </p:cNvSpPr>
          <p:nvPr>
            <p:ph type="ftr" sz="quarter" idx="11"/>
          </p:nvPr>
        </p:nvSpPr>
        <p:spPr>
          <a:xfrm>
            <a:off x="481914" y="6311900"/>
            <a:ext cx="1000897" cy="409575"/>
          </a:xfrm>
        </p:spPr>
        <p:txBody>
          <a:bodyPr/>
          <a:lstStyle>
            <a:lvl1pPr algn="l">
              <a:defRPr/>
            </a:lvl1pPr>
          </a:lstStyle>
          <a:p>
            <a:r>
              <a:rPr lang="en-US"/>
              <a:t>CONFIDENTIAL</a:t>
            </a:r>
          </a:p>
        </p:txBody>
      </p:sp>
      <p:sp>
        <p:nvSpPr>
          <p:cNvPr id="5" name="Content Placeholder 2"/>
          <p:cNvSpPr>
            <a:spLocks noGrp="1"/>
          </p:cNvSpPr>
          <p:nvPr>
            <p:ph idx="12"/>
          </p:nvPr>
        </p:nvSpPr>
        <p:spPr>
          <a:xfrm>
            <a:off x="6223000" y="1158119"/>
            <a:ext cx="5451929" cy="5018843"/>
          </a:xfrm>
        </p:spPr>
        <p:txBody>
          <a:bodyPr/>
          <a:lstStyle>
            <a:lvl1pPr>
              <a:defRPr>
                <a:latin typeface="Nirmala UI Semilight" panose="020B0402040204020203" pitchFamily="34" charset="0"/>
                <a:cs typeface="Nirmala UI Semilight" panose="020B04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02381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19154056"/>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itle slide blue">
    <p:bg>
      <p:bgPr>
        <a:solidFill>
          <a:srgbClr val="4B53BC"/>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prstGeom prst="rect">
            <a:avLst/>
          </a:prstGeo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19223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2393793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72001" y="10564"/>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5994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11709400" cy="1352600"/>
          </a:xfrm>
        </p:spPr>
        <p:txBody>
          <a:bodyPr anchor="b">
            <a:normAutofit/>
          </a:bodyPr>
          <a:lstStyle>
            <a:lvl1pPr algn="l">
              <a:defRPr sz="4800">
                <a:solidFill>
                  <a:srgbClr val="F2F2F2"/>
                </a:solidFill>
              </a:defRPr>
            </a:lvl1pPr>
          </a:lstStyle>
          <a:p>
            <a:r>
              <a:rPr lang="en-US" dirty="0"/>
              <a:t>Click to edit Master 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8473" y="819000"/>
            <a:ext cx="1058613" cy="1440000"/>
          </a:xfrm>
          <a:prstGeom prst="rect">
            <a:avLst/>
          </a:prstGeom>
        </p:spPr>
      </p:pic>
      <p:pic>
        <p:nvPicPr>
          <p:cNvPr id="8" name="MS logo gray - EMF" descr="Microsoft logo, gray text version">
            <a:extLst>
              <a:ext uri="{FF2B5EF4-FFF2-40B4-BE49-F238E27FC236}">
                <a16:creationId xmlns:a16="http://schemas.microsoft.com/office/drawing/2014/main" id="{96C0495E-0BE3-4308-A1FE-0558425E6569}"/>
              </a:ext>
            </a:extLst>
          </p:cNvPr>
          <p:cNvPicPr>
            <a:picLocks noChangeAspect="1"/>
          </p:cNvPicPr>
          <p:nvPr userDrawn="1"/>
        </p:nvPicPr>
        <p:blipFill>
          <a:blip r:embed="rId5"/>
          <a:stretch>
            <a:fillRect/>
          </a:stretch>
        </p:blipFill>
        <p:spPr bwMode="black">
          <a:xfrm>
            <a:off x="94560" y="184576"/>
            <a:ext cx="1366440" cy="284120"/>
          </a:xfrm>
          <a:prstGeom prst="rect">
            <a:avLst/>
          </a:prstGeom>
        </p:spPr>
      </p:pic>
    </p:spTree>
    <p:extLst>
      <p:ext uri="{BB962C8B-B14F-4D97-AF65-F5344CB8AC3E}">
        <p14:creationId xmlns:p14="http://schemas.microsoft.com/office/powerpoint/2010/main" val="4033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Agenda">
    <p:bg>
      <p:bgPr>
        <a:solidFill>
          <a:srgbClr val="23568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02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2_Agenda">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45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289011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6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124071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29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45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62099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78837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91635735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27706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353179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3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919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113019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209397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5689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2932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25603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nchor="ctr">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68680770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2314301567"/>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7253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687732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921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69240" y="289513"/>
            <a:ext cx="11655840" cy="807768"/>
          </a:xfrm>
        </p:spPr>
        <p:txBody>
          <a:bodyPr/>
          <a:lstStyle>
            <a:lvl1pPr algn="ctr">
              <a:defRPr sz="352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69242" y="1075184"/>
            <a:ext cx="11655078" cy="369332"/>
          </a:xfrm>
        </p:spPr>
        <p:txBody>
          <a:bodyPr tIns="45720" bIns="45720"/>
          <a:lstStyle>
            <a:lvl1pPr marL="0" indent="0" algn="ctr">
              <a:buNone/>
              <a:defRPr sz="1961" spc="0">
                <a:solidFill>
                  <a:schemeClr val="accent1"/>
                </a:solidFill>
              </a:defRPr>
            </a:lvl1pPr>
            <a:lvl2pPr marL="336016" indent="0" algn="ctr">
              <a:buNone/>
              <a:defRPr sz="2000">
                <a:solidFill>
                  <a:schemeClr val="accent1"/>
                </a:solidFill>
              </a:defRPr>
            </a:lvl2pPr>
            <a:lvl3pPr marL="560026" indent="0" algn="ctr">
              <a:buNone/>
              <a:defRPr sz="2000">
                <a:solidFill>
                  <a:schemeClr val="accent1"/>
                </a:solidFill>
              </a:defRPr>
            </a:lvl3pPr>
            <a:lvl4pPr marL="784036" indent="0" algn="ctr">
              <a:buNone/>
              <a:defRPr sz="2000">
                <a:solidFill>
                  <a:schemeClr val="accent1"/>
                </a:solidFill>
              </a:defRPr>
            </a:lvl4pPr>
            <a:lvl5pPr marL="1008046" indent="0" algn="ctr">
              <a:buNone/>
              <a:defRPr sz="2000">
                <a:solidFill>
                  <a:schemeClr val="accent1"/>
                </a:solidFill>
              </a:defRPr>
            </a:lvl5pPr>
          </a:lstStyle>
          <a:p>
            <a:pPr lvl="0"/>
            <a:r>
              <a:rPr lang="en-US"/>
              <a:t>Edit Master text styles</a:t>
            </a:r>
          </a:p>
        </p:txBody>
      </p:sp>
    </p:spTree>
    <p:extLst>
      <p:ext uri="{BB962C8B-B14F-4D97-AF65-F5344CB8AC3E}">
        <p14:creationId xmlns:p14="http://schemas.microsoft.com/office/powerpoint/2010/main" val="2158580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216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CTA - no lab for this session">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5999" y="549000"/>
            <a:ext cx="11645329"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dirty="0"/>
              <a:t>Learn more!</a:t>
            </a:r>
          </a:p>
          <a:p>
            <a:pPr lvl="0">
              <a:lnSpc>
                <a:spcPct val="114000"/>
              </a:lnSpc>
            </a:pPr>
            <a:r>
              <a:rPr lang="en-US" dirty="0"/>
              <a:t>Check out the labs</a:t>
            </a:r>
            <a:r>
              <a:rPr lang="en-US" baseline="0" dirty="0"/>
              <a:t> and resources!</a:t>
            </a:r>
            <a:endParaRPr lang="en-US" dirty="0"/>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232113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0"/>
                                  </p:stCondLst>
                                  <p:childTnLst>
                                    <p:set>
                                      <p:cBhvr>
                                        <p:cTn id="11" dur="1" fill="hold">
                                          <p:stCondLst>
                                            <p:cond delay="0"/>
                                          </p:stCondLst>
                                        </p:cTn>
                                        <p:tgtEl>
                                          <p:spTgt spid="19">
                                            <p:txEl>
                                              <p:pRg st="0" end="0"/>
                                            </p:txEl>
                                          </p:spTgt>
                                        </p:tgtEl>
                                        <p:attrNameLst>
                                          <p:attrName>style.visibility</p:attrName>
                                        </p:attrNameLst>
                                      </p:cBhvr>
                                      <p:to>
                                        <p:strVal val="visible"/>
                                      </p:to>
                                    </p:set>
                                    <p:animEffect transition="in" filter="fade">
                                      <p:cBhvr>
                                        <p:cTn id="12" dur="750"/>
                                        <p:tgtEl>
                                          <p:spTgt spid="19">
                                            <p:txEl>
                                              <p:pRg st="0" end="0"/>
                                            </p:txEl>
                                          </p:spTgt>
                                        </p:tgtEl>
                                      </p:cBhvr>
                                    </p:animEffect>
                                    <p:anim calcmode="lin" valueType="num">
                                      <p:cBhvr>
                                        <p:cTn id="13"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4"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5" presetID="2" presetClass="entr" presetSubtype="4" decel="100000" fill="hold" nodeType="withEffect">
                                  <p:stCondLst>
                                    <p:cond delay="10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3AA3-BB62-4852-99DB-6BE8722D26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92C5BE5-94B4-492E-B78F-3C481047A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FE9B0B-17D9-4657-AB2A-DA46F81040D4}"/>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20F25012-1568-4DE3-BC5E-8F24FF38A3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327AE3-5A0C-4E58-9F27-D731A70FC6B0}"/>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29448673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947141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56197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011666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0575911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78993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0966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21860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2036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6433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553717" y="1891029"/>
            <a:ext cx="1024889" cy="1692771"/>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38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65671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EC0D-A412-44CE-A81D-C3509F35F4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F5115A4-4529-437F-9C14-AF9D52A48F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17E058E-07E4-4AB9-942D-1E233BD49C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9ED8B1-F7A6-4EAE-AF09-C5F8A5D59C61}"/>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6" name="Footer Placeholder 5">
            <a:extLst>
              <a:ext uri="{FF2B5EF4-FFF2-40B4-BE49-F238E27FC236}">
                <a16:creationId xmlns:a16="http://schemas.microsoft.com/office/drawing/2014/main" id="{0069E151-03CD-4CA0-9C6E-7AFE37FD31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AC5D26-6333-4683-B42F-274E7C4F2E4D}"/>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38831897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303427661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6917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1/13/2021</a:t>
            </a:fld>
            <a:endParaRPr>
              <a:solidFill>
                <a:srgbClr val="292929">
                  <a:tint val="75000"/>
                </a:srgbClr>
              </a:solidFill>
            </a:endParaRPr>
          </a:p>
        </p:txBody>
      </p:sp>
    </p:spTree>
    <p:extLst>
      <p:ext uri="{BB962C8B-B14F-4D97-AF65-F5344CB8AC3E}">
        <p14:creationId xmlns:p14="http://schemas.microsoft.com/office/powerpoint/2010/main" val="419037342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266583"/>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915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E490-DBD5-4184-929A-3677F43B26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022DB4A-6AD3-44D0-AFCA-A199A82846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72E5E97-7371-433D-8B47-31C11165D3D5}"/>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EDA1A7C8-D6F0-4C6E-BBAE-3CAA5DED395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864EF4-67EE-4A95-B413-1C4E08CCA550}"/>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38865754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3094C-9D87-46E0-A855-DF1F6BF7B51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D5AAFB-687A-495D-BABE-3BD3B3317E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39BE996-2297-4378-867B-88AADC1E4833}"/>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1EA3BF15-D6E0-4046-8578-7F3A94B4447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99F0FD-545E-4ADF-ADD3-26509BC6D076}"/>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9884675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3AA3-BB62-4852-99DB-6BE8722D26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92C5BE5-94B4-492E-B78F-3C481047A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FE9B0B-17D9-4657-AB2A-DA46F81040D4}"/>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20F25012-1568-4DE3-BC5E-8F24FF38A37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4327AE3-5A0C-4E58-9F27-D731A70FC6B0}"/>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4213481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8EC0D-A412-44CE-A81D-C3509F35F4B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F5115A4-4529-437F-9C14-AF9D52A48F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17E058E-07E4-4AB9-942D-1E233BD49C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9ED8B1-F7A6-4EAE-AF09-C5F8A5D59C61}"/>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6" name="Footer Placeholder 5">
            <a:extLst>
              <a:ext uri="{FF2B5EF4-FFF2-40B4-BE49-F238E27FC236}">
                <a16:creationId xmlns:a16="http://schemas.microsoft.com/office/drawing/2014/main" id="{0069E151-03CD-4CA0-9C6E-7AFE37FD31E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1AC5D26-6333-4683-B42F-274E7C4F2E4D}"/>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5490169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BF71-0FD5-47F5-94AB-044F27D4E5F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F6624BB-E586-4AC5-B8DB-E375D5A6EA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BC6049-3845-4513-97E4-222FA80B30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2F04E49-E2EC-4732-BC81-30A128CE10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6AFE7C-DBBF-4FC9-8252-E8088392C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51C8FBF-AD0F-4F94-95BE-8741EAF2415B}"/>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8" name="Footer Placeholder 7">
            <a:extLst>
              <a:ext uri="{FF2B5EF4-FFF2-40B4-BE49-F238E27FC236}">
                <a16:creationId xmlns:a16="http://schemas.microsoft.com/office/drawing/2014/main" id="{2BD1D321-5E3F-4102-A34B-79D8988B458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A60492A-865B-41B9-A10F-77576CAFDCED}"/>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4257761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87877-3058-4B56-A2F8-542878C19C2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83B3F12-8BC6-4206-9748-F3FDE650150A}"/>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4" name="Footer Placeholder 3">
            <a:extLst>
              <a:ext uri="{FF2B5EF4-FFF2-40B4-BE49-F238E27FC236}">
                <a16:creationId xmlns:a16="http://schemas.microsoft.com/office/drawing/2014/main" id="{A07F44A2-69D3-4F4C-91C2-15345E5962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9325C65-BB12-4291-9029-45CF766D08DF}"/>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2836318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FBF71-0FD5-47F5-94AB-044F27D4E5F9}"/>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F6624BB-E586-4AC5-B8DB-E375D5A6EA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FBC6049-3845-4513-97E4-222FA80B30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2F04E49-E2EC-4732-BC81-30A128CE10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6AFE7C-DBBF-4FC9-8252-E8088392C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51C8FBF-AD0F-4F94-95BE-8741EAF2415B}"/>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8" name="Footer Placeholder 7">
            <a:extLst>
              <a:ext uri="{FF2B5EF4-FFF2-40B4-BE49-F238E27FC236}">
                <a16:creationId xmlns:a16="http://schemas.microsoft.com/office/drawing/2014/main" id="{2BD1D321-5E3F-4102-A34B-79D8988B458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A60492A-865B-41B9-A10F-77576CAFDCED}"/>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29256693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C96D74-C4B7-4C68-AF5E-A7798F0C4764}"/>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3" name="Footer Placeholder 2">
            <a:extLst>
              <a:ext uri="{FF2B5EF4-FFF2-40B4-BE49-F238E27FC236}">
                <a16:creationId xmlns:a16="http://schemas.microsoft.com/office/drawing/2014/main" id="{2A58FEB5-71A1-4811-AC6A-3B039D4D84C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30D4A95-2988-4539-A442-57F91FEFA709}"/>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349928778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0B10E-CADD-48B3-B569-D4B092BC24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746B336-F7B1-4E8B-9DDF-30ED2299C7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CB37523-BEF8-4BE8-8B6E-C9DBE61E87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5B627-CC88-4DDE-A3B0-593C77ADA330}"/>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6" name="Footer Placeholder 5">
            <a:extLst>
              <a:ext uri="{FF2B5EF4-FFF2-40B4-BE49-F238E27FC236}">
                <a16:creationId xmlns:a16="http://schemas.microsoft.com/office/drawing/2014/main" id="{C326B93B-5D9D-4040-96CE-2CD7F42163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251AC8-E907-4800-A82E-0FDF64E88D03}"/>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31193785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23A8-EB6A-4C4A-8F3C-4686DEA11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EBDF30D-1226-4F66-8AD5-B346DD11E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30BF56-7AA6-4E76-B0C3-680ECA648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335BA7-147C-4A69-BF21-58770A8B026D}"/>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6" name="Footer Placeholder 5">
            <a:extLst>
              <a:ext uri="{FF2B5EF4-FFF2-40B4-BE49-F238E27FC236}">
                <a16:creationId xmlns:a16="http://schemas.microsoft.com/office/drawing/2014/main" id="{E402E65E-1EC8-4B50-AC7B-ED9F204A71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45FAD2-511C-4844-81D9-1CCB4834FA85}"/>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8893629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B26AD-113E-4CB6-B27A-A50E5AF287C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53F4532-DEB9-4D51-A5F0-640656C22B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884E8F0-69BD-49C4-8BE5-53D21DA7EEC1}"/>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8DE0B78E-1CF1-4A3A-81DC-FC886EF279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FEB2382-80D8-4C40-B0B9-95BE256E7913}"/>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413780286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D6BE93-3E0A-4908-A8C8-F8A39F1DA4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8AAEF8B-86BA-446D-B24E-C16918A24E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BE040BA-9005-4F1B-99B0-1A7A287BE349}"/>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3991FAD7-A4C7-4968-B4D8-CDB7E8F2DA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C831AA4-CDDD-45D3-B40C-D1E4B3BE9F1E}"/>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2402017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4334066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681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1425830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177803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44803" y="413150"/>
            <a:ext cx="11658601" cy="602903"/>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44803" y="1016052"/>
            <a:ext cx="11658601" cy="278733"/>
          </a:xfrm>
        </p:spPr>
        <p:txBody>
          <a:bodyPr wrap="square" lIns="91440" tIns="0" rIns="0" bIns="0">
            <a:noAutofit/>
          </a:bodyPr>
          <a:lstStyle>
            <a:lvl1pPr marL="0" marR="0" indent="0" algn="l" defTabSz="914367" rtl="0" eaLnBrk="1" fontAlgn="auto" latinLnBrk="0" hangingPunct="1">
              <a:lnSpc>
                <a:spcPct val="95000"/>
              </a:lnSpc>
              <a:spcBef>
                <a:spcPts val="0"/>
              </a:spcBef>
              <a:spcAft>
                <a:spcPts val="2549"/>
              </a:spcAft>
              <a:buClrTx/>
              <a:buSzPct val="90000"/>
              <a:buFont typeface="Wingdings" panose="05000000000000000000" pitchFamily="2" charset="2"/>
              <a:buNone/>
              <a:tabLst/>
              <a:defRPr sz="1765" b="0" i="0">
                <a:solidFill>
                  <a:srgbClr val="0077D3"/>
                </a:solidFill>
                <a:latin typeface="Segoe UI" panose="020B0502040204020203" pitchFamily="34" charset="0"/>
                <a:cs typeface="Segoe UI"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16647278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87877-3058-4B56-A2F8-542878C19C2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83B3F12-8BC6-4206-9748-F3FDE650150A}"/>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4" name="Footer Placeholder 3">
            <a:extLst>
              <a:ext uri="{FF2B5EF4-FFF2-40B4-BE49-F238E27FC236}">
                <a16:creationId xmlns:a16="http://schemas.microsoft.com/office/drawing/2014/main" id="{A07F44A2-69D3-4F4C-91C2-15345E59624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9325C65-BB12-4291-9029-45CF766D08DF}"/>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14854068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73132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Tree>
    <p:extLst>
      <p:ext uri="{BB962C8B-B14F-4D97-AF65-F5344CB8AC3E}">
        <p14:creationId xmlns:p14="http://schemas.microsoft.com/office/powerpoint/2010/main" val="10394667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Page">
    <p:bg>
      <p:bgPr>
        <a:solidFill>
          <a:srgbClr val="4F508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4F508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328391097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Page">
    <p:bg>
      <p:bgPr>
        <a:solidFill>
          <a:srgbClr val="5558AC"/>
        </a:solidFill>
        <a:effectLst/>
      </p:bgPr>
    </p:bg>
    <p:spTree>
      <p:nvGrpSpPr>
        <p:cNvPr id="1" name=""/>
        <p:cNvGrpSpPr/>
        <p:nvPr/>
      </p:nvGrpSpPr>
      <p:grpSpPr>
        <a:xfrm>
          <a:off x="0" y="0"/>
          <a:ext cx="0" cy="0"/>
          <a:chOff x="0" y="0"/>
          <a:chExt cx="0" cy="0"/>
        </a:xfrm>
      </p:grpSpPr>
      <p:grpSp>
        <p:nvGrpSpPr>
          <p:cNvPr id="1479" name="Group 1478"/>
          <p:cNvGrpSpPr/>
          <p:nvPr userDrawn="1"/>
        </p:nvGrpSpPr>
        <p:grpSpPr>
          <a:xfrm>
            <a:off x="225124" y="1816573"/>
            <a:ext cx="11564548" cy="3302756"/>
            <a:chOff x="229637" y="1896378"/>
            <a:chExt cx="11796441" cy="3368983"/>
          </a:xfrm>
        </p:grpSpPr>
        <p:grpSp>
          <p:nvGrpSpPr>
            <p:cNvPr id="1480" name="Group 1479"/>
            <p:cNvGrpSpPr/>
            <p:nvPr/>
          </p:nvGrpSpPr>
          <p:grpSpPr>
            <a:xfrm>
              <a:off x="1761119" y="3193493"/>
              <a:ext cx="496525" cy="1903712"/>
              <a:chOff x="2603243" y="-2324821"/>
              <a:chExt cx="486833" cy="1866554"/>
            </a:xfrm>
          </p:grpSpPr>
          <p:sp>
            <p:nvSpPr>
              <p:cNvPr id="1744"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5"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6"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7"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8"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9"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481" name="Picture 1480"/>
            <p:cNvPicPr>
              <a:picLocks noChangeAspect="1"/>
            </p:cNvPicPr>
            <p:nvPr/>
          </p:nvPicPr>
          <p:blipFill>
            <a:blip r:embed="rId2"/>
            <a:stretch>
              <a:fillRect/>
            </a:stretch>
          </p:blipFill>
          <p:spPr>
            <a:xfrm>
              <a:off x="1036103" y="3450994"/>
              <a:ext cx="928118" cy="1659362"/>
            </a:xfrm>
            <a:prstGeom prst="rect">
              <a:avLst/>
            </a:prstGeom>
          </p:spPr>
        </p:pic>
        <p:pic>
          <p:nvPicPr>
            <p:cNvPr id="1482" name="Picture 1481"/>
            <p:cNvPicPr>
              <a:picLocks noChangeAspect="1"/>
            </p:cNvPicPr>
            <p:nvPr/>
          </p:nvPicPr>
          <p:blipFill>
            <a:blip r:embed="rId3"/>
            <a:stretch>
              <a:fillRect/>
            </a:stretch>
          </p:blipFill>
          <p:spPr>
            <a:xfrm>
              <a:off x="9338379" y="3023019"/>
              <a:ext cx="585172" cy="2076786"/>
            </a:xfrm>
            <a:prstGeom prst="rect">
              <a:avLst/>
            </a:prstGeom>
          </p:spPr>
        </p:pic>
        <p:pic>
          <p:nvPicPr>
            <p:cNvPr id="1483" name="Picture 1482"/>
            <p:cNvPicPr>
              <a:picLocks noChangeAspect="1"/>
            </p:cNvPicPr>
            <p:nvPr/>
          </p:nvPicPr>
          <p:blipFill>
            <a:blip r:embed="rId4"/>
            <a:stretch>
              <a:fillRect/>
            </a:stretch>
          </p:blipFill>
          <p:spPr>
            <a:xfrm>
              <a:off x="10037193" y="3826196"/>
              <a:ext cx="424536" cy="1273609"/>
            </a:xfrm>
            <a:prstGeom prst="rect">
              <a:avLst/>
            </a:prstGeom>
          </p:spPr>
        </p:pic>
        <p:sp>
          <p:nvSpPr>
            <p:cNvPr id="1484" name="Freeform 30"/>
            <p:cNvSpPr>
              <a:spLocks/>
            </p:cNvSpPr>
            <p:nvPr/>
          </p:nvSpPr>
          <p:spPr bwMode="auto">
            <a:xfrm>
              <a:off x="6391790" y="3017954"/>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5" name="Rectangle 31"/>
            <p:cNvSpPr>
              <a:spLocks noChangeArrowheads="1"/>
            </p:cNvSpPr>
            <p:nvPr/>
          </p:nvSpPr>
          <p:spPr bwMode="auto">
            <a:xfrm>
              <a:off x="4538610" y="3452963"/>
              <a:ext cx="809599" cy="1615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6"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7"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8"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9" name="Rectangle 35"/>
            <p:cNvSpPr>
              <a:spLocks noChangeArrowheads="1"/>
            </p:cNvSpPr>
            <p:nvPr/>
          </p:nvSpPr>
          <p:spPr bwMode="auto">
            <a:xfrm>
              <a:off x="4647363"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0"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1"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2"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3" name="Rectangle 39"/>
            <p:cNvSpPr>
              <a:spLocks noChangeArrowheads="1"/>
            </p:cNvSpPr>
            <p:nvPr/>
          </p:nvSpPr>
          <p:spPr bwMode="auto">
            <a:xfrm>
              <a:off x="4647363"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4" name="Rectangle 40"/>
            <p:cNvSpPr>
              <a:spLocks noChangeArrowheads="1"/>
            </p:cNvSpPr>
            <p:nvPr/>
          </p:nvSpPr>
          <p:spPr bwMode="auto">
            <a:xfrm>
              <a:off x="5174646" y="392092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5" name="Rectangle 41"/>
            <p:cNvSpPr>
              <a:spLocks noChangeArrowheads="1"/>
            </p:cNvSpPr>
            <p:nvPr/>
          </p:nvSpPr>
          <p:spPr bwMode="auto">
            <a:xfrm>
              <a:off x="4997786"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6" name="Rectangle 42"/>
            <p:cNvSpPr>
              <a:spLocks noChangeArrowheads="1"/>
            </p:cNvSpPr>
            <p:nvPr/>
          </p:nvSpPr>
          <p:spPr bwMode="auto">
            <a:xfrm>
              <a:off x="4822025" y="392092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7" name="Rectangle 43"/>
            <p:cNvSpPr>
              <a:spLocks noChangeArrowheads="1"/>
            </p:cNvSpPr>
            <p:nvPr/>
          </p:nvSpPr>
          <p:spPr bwMode="auto">
            <a:xfrm>
              <a:off x="4647363"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8" name="Rectangle 44"/>
            <p:cNvSpPr>
              <a:spLocks noChangeArrowheads="1"/>
            </p:cNvSpPr>
            <p:nvPr/>
          </p:nvSpPr>
          <p:spPr bwMode="auto">
            <a:xfrm>
              <a:off x="5174646" y="409778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9" name="Rectangle 45"/>
            <p:cNvSpPr>
              <a:spLocks noChangeArrowheads="1"/>
            </p:cNvSpPr>
            <p:nvPr/>
          </p:nvSpPr>
          <p:spPr bwMode="auto">
            <a:xfrm>
              <a:off x="4997786"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0" name="Rectangle 46"/>
            <p:cNvSpPr>
              <a:spLocks noChangeArrowheads="1"/>
            </p:cNvSpPr>
            <p:nvPr/>
          </p:nvSpPr>
          <p:spPr bwMode="auto">
            <a:xfrm>
              <a:off x="4822025" y="409778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1" name="Rectangle 47"/>
            <p:cNvSpPr>
              <a:spLocks noChangeArrowheads="1"/>
            </p:cNvSpPr>
            <p:nvPr/>
          </p:nvSpPr>
          <p:spPr bwMode="auto">
            <a:xfrm>
              <a:off x="4647363"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2" name="Rectangle 48"/>
            <p:cNvSpPr>
              <a:spLocks noChangeArrowheads="1"/>
            </p:cNvSpPr>
            <p:nvPr/>
          </p:nvSpPr>
          <p:spPr bwMode="auto">
            <a:xfrm>
              <a:off x="5174646" y="4274646"/>
              <a:ext cx="64812"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3" name="Rectangle 49"/>
            <p:cNvSpPr>
              <a:spLocks noChangeArrowheads="1"/>
            </p:cNvSpPr>
            <p:nvPr/>
          </p:nvSpPr>
          <p:spPr bwMode="auto">
            <a:xfrm>
              <a:off x="4997786"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4" name="Rectangle 50"/>
            <p:cNvSpPr>
              <a:spLocks noChangeArrowheads="1"/>
            </p:cNvSpPr>
            <p:nvPr/>
          </p:nvSpPr>
          <p:spPr bwMode="auto">
            <a:xfrm>
              <a:off x="4822025" y="4274646"/>
              <a:ext cx="67009"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5" name="Rectangle 51"/>
            <p:cNvSpPr>
              <a:spLocks noChangeArrowheads="1"/>
            </p:cNvSpPr>
            <p:nvPr/>
          </p:nvSpPr>
          <p:spPr bwMode="auto">
            <a:xfrm>
              <a:off x="4647363"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6"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7"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8"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9" name="Rectangle 55"/>
            <p:cNvSpPr>
              <a:spLocks noChangeArrowheads="1"/>
            </p:cNvSpPr>
            <p:nvPr/>
          </p:nvSpPr>
          <p:spPr bwMode="auto">
            <a:xfrm>
              <a:off x="4647363"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0"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1"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2"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3" name="Rectangle 59"/>
            <p:cNvSpPr>
              <a:spLocks noChangeArrowheads="1"/>
            </p:cNvSpPr>
            <p:nvPr/>
          </p:nvSpPr>
          <p:spPr bwMode="auto">
            <a:xfrm>
              <a:off x="4647363"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4" name="Rectangle 60"/>
            <p:cNvSpPr>
              <a:spLocks noChangeArrowheads="1"/>
            </p:cNvSpPr>
            <p:nvPr/>
          </p:nvSpPr>
          <p:spPr bwMode="auto">
            <a:xfrm>
              <a:off x="5174646" y="4803027"/>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5" name="Rectangle 61"/>
            <p:cNvSpPr>
              <a:spLocks noChangeArrowheads="1"/>
            </p:cNvSpPr>
            <p:nvPr/>
          </p:nvSpPr>
          <p:spPr bwMode="auto">
            <a:xfrm>
              <a:off x="4997786"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6" name="Rectangle 62"/>
            <p:cNvSpPr>
              <a:spLocks noChangeArrowheads="1"/>
            </p:cNvSpPr>
            <p:nvPr/>
          </p:nvSpPr>
          <p:spPr bwMode="auto">
            <a:xfrm>
              <a:off x="4822025" y="4803027"/>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7" name="Rectangle 63"/>
            <p:cNvSpPr>
              <a:spLocks noChangeArrowheads="1"/>
            </p:cNvSpPr>
            <p:nvPr/>
          </p:nvSpPr>
          <p:spPr bwMode="auto">
            <a:xfrm>
              <a:off x="4647363"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8" name="Rectangle 65"/>
            <p:cNvSpPr>
              <a:spLocks noChangeArrowheads="1"/>
            </p:cNvSpPr>
            <p:nvPr/>
          </p:nvSpPr>
          <p:spPr bwMode="auto">
            <a:xfrm>
              <a:off x="4204664" y="3804485"/>
              <a:ext cx="470161" cy="126438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9" name="Rectangle 66"/>
            <p:cNvSpPr>
              <a:spLocks noChangeArrowheads="1"/>
            </p:cNvSpPr>
            <p:nvPr/>
          </p:nvSpPr>
          <p:spPr bwMode="auto">
            <a:xfrm>
              <a:off x="3075400"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0" name="Freeform 67"/>
            <p:cNvSpPr>
              <a:spLocks/>
            </p:cNvSpPr>
            <p:nvPr/>
          </p:nvSpPr>
          <p:spPr bwMode="auto">
            <a:xfrm>
              <a:off x="3531280" y="2651053"/>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1" name="Freeform 68"/>
            <p:cNvSpPr>
              <a:spLocks/>
            </p:cNvSpPr>
            <p:nvPr/>
          </p:nvSpPr>
          <p:spPr bwMode="auto">
            <a:xfrm>
              <a:off x="3075400" y="3817667"/>
              <a:ext cx="455880"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2" name="Rectangle 69"/>
            <p:cNvSpPr>
              <a:spLocks noChangeArrowheads="1"/>
            </p:cNvSpPr>
            <p:nvPr/>
          </p:nvSpPr>
          <p:spPr bwMode="auto">
            <a:xfrm>
              <a:off x="3615865"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3" name="Rectangle 70"/>
            <p:cNvSpPr>
              <a:spLocks noChangeArrowheads="1"/>
            </p:cNvSpPr>
            <p:nvPr/>
          </p:nvSpPr>
          <p:spPr bwMode="auto">
            <a:xfrm>
              <a:off x="3761967" y="278397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4" name="Rectangle 71"/>
            <p:cNvSpPr>
              <a:spLocks noChangeArrowheads="1"/>
            </p:cNvSpPr>
            <p:nvPr/>
          </p:nvSpPr>
          <p:spPr bwMode="auto">
            <a:xfrm>
              <a:off x="3905870" y="278397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5" name="Rectangle 72"/>
            <p:cNvSpPr>
              <a:spLocks noChangeArrowheads="1"/>
            </p:cNvSpPr>
            <p:nvPr/>
          </p:nvSpPr>
          <p:spPr bwMode="auto">
            <a:xfrm>
              <a:off x="4053071"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6" name="Rectangle 73"/>
            <p:cNvSpPr>
              <a:spLocks noChangeArrowheads="1"/>
            </p:cNvSpPr>
            <p:nvPr/>
          </p:nvSpPr>
          <p:spPr bwMode="auto">
            <a:xfrm>
              <a:off x="3615865"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7" name="Rectangle 74"/>
            <p:cNvSpPr>
              <a:spLocks noChangeArrowheads="1"/>
            </p:cNvSpPr>
            <p:nvPr/>
          </p:nvSpPr>
          <p:spPr bwMode="auto">
            <a:xfrm>
              <a:off x="3761967" y="297511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8" name="Rectangle 75"/>
            <p:cNvSpPr>
              <a:spLocks noChangeArrowheads="1"/>
            </p:cNvSpPr>
            <p:nvPr/>
          </p:nvSpPr>
          <p:spPr bwMode="auto">
            <a:xfrm>
              <a:off x="3905870" y="297511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9" name="Rectangle 76"/>
            <p:cNvSpPr>
              <a:spLocks noChangeArrowheads="1"/>
            </p:cNvSpPr>
            <p:nvPr/>
          </p:nvSpPr>
          <p:spPr bwMode="auto">
            <a:xfrm>
              <a:off x="4053071"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0" name="Rectangle 77"/>
            <p:cNvSpPr>
              <a:spLocks noChangeArrowheads="1"/>
            </p:cNvSpPr>
            <p:nvPr/>
          </p:nvSpPr>
          <p:spPr bwMode="auto">
            <a:xfrm>
              <a:off x="3615865"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1" name="Rectangle 78"/>
            <p:cNvSpPr>
              <a:spLocks noChangeArrowheads="1"/>
            </p:cNvSpPr>
            <p:nvPr/>
          </p:nvSpPr>
          <p:spPr bwMode="auto">
            <a:xfrm>
              <a:off x="3761967" y="31651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2" name="Rectangle 79"/>
            <p:cNvSpPr>
              <a:spLocks noChangeArrowheads="1"/>
            </p:cNvSpPr>
            <p:nvPr/>
          </p:nvSpPr>
          <p:spPr bwMode="auto">
            <a:xfrm>
              <a:off x="3905870" y="31651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3" name="Rectangle 80"/>
            <p:cNvSpPr>
              <a:spLocks noChangeArrowheads="1"/>
            </p:cNvSpPr>
            <p:nvPr/>
          </p:nvSpPr>
          <p:spPr bwMode="auto">
            <a:xfrm>
              <a:off x="4053071"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4" name="Rectangle 81"/>
            <p:cNvSpPr>
              <a:spLocks noChangeArrowheads="1"/>
            </p:cNvSpPr>
            <p:nvPr/>
          </p:nvSpPr>
          <p:spPr bwMode="auto">
            <a:xfrm>
              <a:off x="3615865"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5" name="Rectangle 82"/>
            <p:cNvSpPr>
              <a:spLocks noChangeArrowheads="1"/>
            </p:cNvSpPr>
            <p:nvPr/>
          </p:nvSpPr>
          <p:spPr bwMode="auto">
            <a:xfrm>
              <a:off x="3761967" y="335519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6" name="Rectangle 83"/>
            <p:cNvSpPr>
              <a:spLocks noChangeArrowheads="1"/>
            </p:cNvSpPr>
            <p:nvPr/>
          </p:nvSpPr>
          <p:spPr bwMode="auto">
            <a:xfrm>
              <a:off x="3905870" y="335519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7" name="Rectangle 84"/>
            <p:cNvSpPr>
              <a:spLocks noChangeArrowheads="1"/>
            </p:cNvSpPr>
            <p:nvPr/>
          </p:nvSpPr>
          <p:spPr bwMode="auto">
            <a:xfrm>
              <a:off x="4053071"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8" name="Rectangle 85"/>
            <p:cNvSpPr>
              <a:spLocks noChangeArrowheads="1"/>
            </p:cNvSpPr>
            <p:nvPr/>
          </p:nvSpPr>
          <p:spPr bwMode="auto">
            <a:xfrm>
              <a:off x="3615865"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9" name="Rectangle 86"/>
            <p:cNvSpPr>
              <a:spLocks noChangeArrowheads="1"/>
            </p:cNvSpPr>
            <p:nvPr/>
          </p:nvSpPr>
          <p:spPr bwMode="auto">
            <a:xfrm>
              <a:off x="3761967" y="354633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0" name="Rectangle 87"/>
            <p:cNvSpPr>
              <a:spLocks noChangeArrowheads="1"/>
            </p:cNvSpPr>
            <p:nvPr/>
          </p:nvSpPr>
          <p:spPr bwMode="auto">
            <a:xfrm>
              <a:off x="3905870" y="354633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1" name="Rectangle 88"/>
            <p:cNvSpPr>
              <a:spLocks noChangeArrowheads="1"/>
            </p:cNvSpPr>
            <p:nvPr/>
          </p:nvSpPr>
          <p:spPr bwMode="auto">
            <a:xfrm>
              <a:off x="4053071"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2" name="Rectangle 89"/>
            <p:cNvSpPr>
              <a:spLocks noChangeArrowheads="1"/>
            </p:cNvSpPr>
            <p:nvPr/>
          </p:nvSpPr>
          <p:spPr bwMode="auto">
            <a:xfrm>
              <a:off x="3615865"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3" name="Rectangle 90"/>
            <p:cNvSpPr>
              <a:spLocks noChangeArrowheads="1"/>
            </p:cNvSpPr>
            <p:nvPr/>
          </p:nvSpPr>
          <p:spPr bwMode="auto">
            <a:xfrm>
              <a:off x="3761967" y="373418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4" name="Rectangle 91"/>
            <p:cNvSpPr>
              <a:spLocks noChangeArrowheads="1"/>
            </p:cNvSpPr>
            <p:nvPr/>
          </p:nvSpPr>
          <p:spPr bwMode="auto">
            <a:xfrm>
              <a:off x="3905870" y="3734180"/>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5" name="Rectangle 92"/>
            <p:cNvSpPr>
              <a:spLocks noChangeArrowheads="1"/>
            </p:cNvSpPr>
            <p:nvPr/>
          </p:nvSpPr>
          <p:spPr bwMode="auto">
            <a:xfrm>
              <a:off x="4053071"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6" name="Rectangle 93"/>
            <p:cNvSpPr>
              <a:spLocks noChangeArrowheads="1"/>
            </p:cNvSpPr>
            <p:nvPr/>
          </p:nvSpPr>
          <p:spPr bwMode="auto">
            <a:xfrm>
              <a:off x="3615865"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7" name="Rectangle 94"/>
            <p:cNvSpPr>
              <a:spLocks noChangeArrowheads="1"/>
            </p:cNvSpPr>
            <p:nvPr/>
          </p:nvSpPr>
          <p:spPr bwMode="auto">
            <a:xfrm>
              <a:off x="3761967" y="392422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8" name="Rectangle 95"/>
            <p:cNvSpPr>
              <a:spLocks noChangeArrowheads="1"/>
            </p:cNvSpPr>
            <p:nvPr/>
          </p:nvSpPr>
          <p:spPr bwMode="auto">
            <a:xfrm>
              <a:off x="3905870"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9" name="Rectangle 96"/>
            <p:cNvSpPr>
              <a:spLocks noChangeArrowheads="1"/>
            </p:cNvSpPr>
            <p:nvPr/>
          </p:nvSpPr>
          <p:spPr bwMode="auto">
            <a:xfrm>
              <a:off x="4053071"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0" name="Rectangle 97"/>
            <p:cNvSpPr>
              <a:spLocks noChangeArrowheads="1"/>
            </p:cNvSpPr>
            <p:nvPr/>
          </p:nvSpPr>
          <p:spPr bwMode="auto">
            <a:xfrm>
              <a:off x="3615865"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1" name="Rectangle 98"/>
            <p:cNvSpPr>
              <a:spLocks noChangeArrowheads="1"/>
            </p:cNvSpPr>
            <p:nvPr/>
          </p:nvSpPr>
          <p:spPr bwMode="auto">
            <a:xfrm>
              <a:off x="3761967" y="4294419"/>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2" name="Rectangle 99"/>
            <p:cNvSpPr>
              <a:spLocks noChangeArrowheads="1"/>
            </p:cNvSpPr>
            <p:nvPr/>
          </p:nvSpPr>
          <p:spPr bwMode="auto">
            <a:xfrm>
              <a:off x="3905870" y="4294419"/>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3" name="Rectangle 100"/>
            <p:cNvSpPr>
              <a:spLocks noChangeArrowheads="1"/>
            </p:cNvSpPr>
            <p:nvPr/>
          </p:nvSpPr>
          <p:spPr bwMode="auto">
            <a:xfrm>
              <a:off x="4053071"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4" name="Rectangle 101"/>
            <p:cNvSpPr>
              <a:spLocks noChangeArrowheads="1"/>
            </p:cNvSpPr>
            <p:nvPr/>
          </p:nvSpPr>
          <p:spPr bwMode="auto">
            <a:xfrm>
              <a:off x="3615865"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5" name="Rectangle 102"/>
            <p:cNvSpPr>
              <a:spLocks noChangeArrowheads="1"/>
            </p:cNvSpPr>
            <p:nvPr/>
          </p:nvSpPr>
          <p:spPr bwMode="auto">
            <a:xfrm>
              <a:off x="3761967" y="41010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6" name="Rectangle 103"/>
            <p:cNvSpPr>
              <a:spLocks noChangeArrowheads="1"/>
            </p:cNvSpPr>
            <p:nvPr/>
          </p:nvSpPr>
          <p:spPr bwMode="auto">
            <a:xfrm>
              <a:off x="3905870" y="410108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7" name="Rectangle 104"/>
            <p:cNvSpPr>
              <a:spLocks noChangeArrowheads="1"/>
            </p:cNvSpPr>
            <p:nvPr/>
          </p:nvSpPr>
          <p:spPr bwMode="auto">
            <a:xfrm>
              <a:off x="4053071"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8" name="Rectangle 105"/>
            <p:cNvSpPr>
              <a:spLocks noChangeArrowheads="1"/>
            </p:cNvSpPr>
            <p:nvPr/>
          </p:nvSpPr>
          <p:spPr bwMode="auto">
            <a:xfrm>
              <a:off x="3615865"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9" name="Rectangle 106"/>
            <p:cNvSpPr>
              <a:spLocks noChangeArrowheads="1"/>
            </p:cNvSpPr>
            <p:nvPr/>
          </p:nvSpPr>
          <p:spPr bwMode="auto">
            <a:xfrm>
              <a:off x="3761967" y="44899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0" name="Rectangle 107"/>
            <p:cNvSpPr>
              <a:spLocks noChangeArrowheads="1"/>
            </p:cNvSpPr>
            <p:nvPr/>
          </p:nvSpPr>
          <p:spPr bwMode="auto">
            <a:xfrm>
              <a:off x="3905870" y="44899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1" name="Rectangle 108"/>
            <p:cNvSpPr>
              <a:spLocks noChangeArrowheads="1"/>
            </p:cNvSpPr>
            <p:nvPr/>
          </p:nvSpPr>
          <p:spPr bwMode="auto">
            <a:xfrm>
              <a:off x="4053071"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2" name="Rectangle 109"/>
            <p:cNvSpPr>
              <a:spLocks noChangeArrowheads="1"/>
            </p:cNvSpPr>
            <p:nvPr/>
          </p:nvSpPr>
          <p:spPr bwMode="auto">
            <a:xfrm>
              <a:off x="3615865" y="4683291"/>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3" name="Rectangle 110"/>
            <p:cNvSpPr>
              <a:spLocks noChangeArrowheads="1"/>
            </p:cNvSpPr>
            <p:nvPr/>
          </p:nvSpPr>
          <p:spPr bwMode="auto">
            <a:xfrm>
              <a:off x="3761967" y="4683291"/>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4" name="Rectangle 111"/>
            <p:cNvSpPr>
              <a:spLocks noChangeArrowheads="1"/>
            </p:cNvSpPr>
            <p:nvPr/>
          </p:nvSpPr>
          <p:spPr bwMode="auto">
            <a:xfrm>
              <a:off x="3905870" y="4683291"/>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5" name="Rectangle 112"/>
            <p:cNvSpPr>
              <a:spLocks noChangeArrowheads="1"/>
            </p:cNvSpPr>
            <p:nvPr/>
          </p:nvSpPr>
          <p:spPr bwMode="auto">
            <a:xfrm>
              <a:off x="4053071" y="4683291"/>
              <a:ext cx="64812" cy="1252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6" name="Rectangle 113"/>
            <p:cNvSpPr>
              <a:spLocks noChangeArrowheads="1"/>
            </p:cNvSpPr>
            <p:nvPr/>
          </p:nvSpPr>
          <p:spPr bwMode="auto">
            <a:xfrm>
              <a:off x="3615865"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7" name="Rectangle 114"/>
            <p:cNvSpPr>
              <a:spLocks noChangeArrowheads="1"/>
            </p:cNvSpPr>
            <p:nvPr/>
          </p:nvSpPr>
          <p:spPr bwMode="auto">
            <a:xfrm>
              <a:off x="3761967" y="4876628"/>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8" name="Rectangle 115"/>
            <p:cNvSpPr>
              <a:spLocks noChangeArrowheads="1"/>
            </p:cNvSpPr>
            <p:nvPr/>
          </p:nvSpPr>
          <p:spPr bwMode="auto">
            <a:xfrm>
              <a:off x="3905870" y="4876628"/>
              <a:ext cx="68107"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9" name="Rectangle 116"/>
            <p:cNvSpPr>
              <a:spLocks noChangeArrowheads="1"/>
            </p:cNvSpPr>
            <p:nvPr/>
          </p:nvSpPr>
          <p:spPr bwMode="auto">
            <a:xfrm>
              <a:off x="4053071"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0" name="Rectangle 117"/>
            <p:cNvSpPr>
              <a:spLocks noChangeArrowheads="1"/>
            </p:cNvSpPr>
            <p:nvPr/>
          </p:nvSpPr>
          <p:spPr bwMode="auto">
            <a:xfrm>
              <a:off x="3121537" y="3924222"/>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1" name="Rectangle 118"/>
            <p:cNvSpPr>
              <a:spLocks noChangeArrowheads="1"/>
            </p:cNvSpPr>
            <p:nvPr/>
          </p:nvSpPr>
          <p:spPr bwMode="auto">
            <a:xfrm>
              <a:off x="3267638"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2" name="Rectangle 119"/>
            <p:cNvSpPr>
              <a:spLocks noChangeArrowheads="1"/>
            </p:cNvSpPr>
            <p:nvPr/>
          </p:nvSpPr>
          <p:spPr bwMode="auto">
            <a:xfrm>
              <a:off x="3411543"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3" name="Rectangle 120"/>
            <p:cNvSpPr>
              <a:spLocks noChangeArrowheads="1"/>
            </p:cNvSpPr>
            <p:nvPr/>
          </p:nvSpPr>
          <p:spPr bwMode="auto">
            <a:xfrm>
              <a:off x="3121537" y="411426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4" name="Rectangle 121"/>
            <p:cNvSpPr>
              <a:spLocks noChangeArrowheads="1"/>
            </p:cNvSpPr>
            <p:nvPr/>
          </p:nvSpPr>
          <p:spPr bwMode="auto">
            <a:xfrm>
              <a:off x="3267638" y="4114265"/>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5" name="Rectangle 122"/>
            <p:cNvSpPr>
              <a:spLocks noChangeArrowheads="1"/>
            </p:cNvSpPr>
            <p:nvPr/>
          </p:nvSpPr>
          <p:spPr bwMode="auto">
            <a:xfrm>
              <a:off x="3411543" y="4114265"/>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6" name="Rectangle 123"/>
            <p:cNvSpPr>
              <a:spLocks noChangeArrowheads="1"/>
            </p:cNvSpPr>
            <p:nvPr/>
          </p:nvSpPr>
          <p:spPr bwMode="auto">
            <a:xfrm>
              <a:off x="3121537" y="4291124"/>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7" name="Rectangle 124"/>
            <p:cNvSpPr>
              <a:spLocks noChangeArrowheads="1"/>
            </p:cNvSpPr>
            <p:nvPr/>
          </p:nvSpPr>
          <p:spPr bwMode="auto">
            <a:xfrm>
              <a:off x="3267638" y="4291124"/>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8" name="Rectangle 125"/>
            <p:cNvSpPr>
              <a:spLocks noChangeArrowheads="1"/>
            </p:cNvSpPr>
            <p:nvPr/>
          </p:nvSpPr>
          <p:spPr bwMode="auto">
            <a:xfrm>
              <a:off x="3411543" y="4291124"/>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9" name="Rectangle 126"/>
            <p:cNvSpPr>
              <a:spLocks noChangeArrowheads="1"/>
            </p:cNvSpPr>
            <p:nvPr/>
          </p:nvSpPr>
          <p:spPr bwMode="auto">
            <a:xfrm>
              <a:off x="3121537" y="446798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0" name="Rectangle 127"/>
            <p:cNvSpPr>
              <a:spLocks noChangeArrowheads="1"/>
            </p:cNvSpPr>
            <p:nvPr/>
          </p:nvSpPr>
          <p:spPr bwMode="auto">
            <a:xfrm>
              <a:off x="3267638" y="446798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1" name="Rectangle 128"/>
            <p:cNvSpPr>
              <a:spLocks noChangeArrowheads="1"/>
            </p:cNvSpPr>
            <p:nvPr/>
          </p:nvSpPr>
          <p:spPr bwMode="auto">
            <a:xfrm>
              <a:off x="3411543" y="446798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2" name="Rectangle 129"/>
            <p:cNvSpPr>
              <a:spLocks noChangeArrowheads="1"/>
            </p:cNvSpPr>
            <p:nvPr/>
          </p:nvSpPr>
          <p:spPr bwMode="auto">
            <a:xfrm>
              <a:off x="3121537" y="464484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3" name="Rectangle 130"/>
            <p:cNvSpPr>
              <a:spLocks noChangeArrowheads="1"/>
            </p:cNvSpPr>
            <p:nvPr/>
          </p:nvSpPr>
          <p:spPr bwMode="auto">
            <a:xfrm>
              <a:off x="3267638" y="464484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4" name="Rectangle 131"/>
            <p:cNvSpPr>
              <a:spLocks noChangeArrowheads="1"/>
            </p:cNvSpPr>
            <p:nvPr/>
          </p:nvSpPr>
          <p:spPr bwMode="auto">
            <a:xfrm>
              <a:off x="3411543" y="464484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5" name="Rectangle 132"/>
            <p:cNvSpPr>
              <a:spLocks noChangeArrowheads="1"/>
            </p:cNvSpPr>
            <p:nvPr/>
          </p:nvSpPr>
          <p:spPr bwMode="auto">
            <a:xfrm>
              <a:off x="3121537" y="4821702"/>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6" name="Rectangle 133"/>
            <p:cNvSpPr>
              <a:spLocks noChangeArrowheads="1"/>
            </p:cNvSpPr>
            <p:nvPr/>
          </p:nvSpPr>
          <p:spPr bwMode="auto">
            <a:xfrm>
              <a:off x="3267638" y="4821702"/>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7" name="Rectangle 134"/>
            <p:cNvSpPr>
              <a:spLocks noChangeArrowheads="1"/>
            </p:cNvSpPr>
            <p:nvPr/>
          </p:nvSpPr>
          <p:spPr bwMode="auto">
            <a:xfrm>
              <a:off x="3411543" y="4821702"/>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8" name="Rectangle 135"/>
            <p:cNvSpPr>
              <a:spLocks noChangeArrowheads="1"/>
            </p:cNvSpPr>
            <p:nvPr/>
          </p:nvSpPr>
          <p:spPr bwMode="auto">
            <a:xfrm>
              <a:off x="3905870" y="2525824"/>
              <a:ext cx="2120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9" name="Rectangle 136"/>
            <p:cNvSpPr>
              <a:spLocks noChangeArrowheads="1"/>
            </p:cNvSpPr>
            <p:nvPr/>
          </p:nvSpPr>
          <p:spPr bwMode="auto">
            <a:xfrm>
              <a:off x="3680677" y="2446731"/>
              <a:ext cx="43941" cy="204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0" name="Group 1589"/>
            <p:cNvGrpSpPr/>
            <p:nvPr/>
          </p:nvGrpSpPr>
          <p:grpSpPr>
            <a:xfrm>
              <a:off x="229637" y="3020152"/>
              <a:ext cx="708069" cy="2245209"/>
              <a:chOff x="1636091" y="-2496074"/>
              <a:chExt cx="694248" cy="2201386"/>
            </a:xfrm>
          </p:grpSpPr>
          <p:sp>
            <p:nvSpPr>
              <p:cNvPr id="1701" name="Rectangle 138"/>
              <p:cNvSpPr>
                <a:spLocks noChangeArrowheads="1"/>
              </p:cNvSpPr>
              <p:nvPr/>
            </p:nvSpPr>
            <p:spPr bwMode="auto">
              <a:xfrm>
                <a:off x="1636091" y="-1472997"/>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2"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3"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4"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5"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6"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7"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8"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9"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0"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1"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2"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5"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6"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7"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8"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9"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0"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1"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2"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3"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4"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5"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6"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7"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8"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9"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0"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1"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2"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3"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4"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5"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6"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7"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8"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9"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0"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1"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2"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3"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591" name="Rectangle 187"/>
            <p:cNvSpPr>
              <a:spLocks noChangeArrowheads="1"/>
            </p:cNvSpPr>
            <p:nvPr/>
          </p:nvSpPr>
          <p:spPr bwMode="auto">
            <a:xfrm>
              <a:off x="4204664"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2" name="Rectangle 188"/>
            <p:cNvSpPr>
              <a:spLocks noChangeArrowheads="1"/>
            </p:cNvSpPr>
            <p:nvPr/>
          </p:nvSpPr>
          <p:spPr bwMode="auto">
            <a:xfrm>
              <a:off x="4204664" y="4043959"/>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3" name="Rectangle 189"/>
            <p:cNvSpPr>
              <a:spLocks noChangeArrowheads="1"/>
            </p:cNvSpPr>
            <p:nvPr/>
          </p:nvSpPr>
          <p:spPr bwMode="auto">
            <a:xfrm>
              <a:off x="4204664" y="4220820"/>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4" name="Rectangle 190"/>
            <p:cNvSpPr>
              <a:spLocks noChangeArrowheads="1"/>
            </p:cNvSpPr>
            <p:nvPr/>
          </p:nvSpPr>
          <p:spPr bwMode="auto">
            <a:xfrm>
              <a:off x="4204664" y="439767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5" name="Rectangle 191"/>
            <p:cNvSpPr>
              <a:spLocks noChangeArrowheads="1"/>
            </p:cNvSpPr>
            <p:nvPr/>
          </p:nvSpPr>
          <p:spPr bwMode="auto">
            <a:xfrm>
              <a:off x="4204664"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6" name="Rectangle 192"/>
            <p:cNvSpPr>
              <a:spLocks noChangeArrowheads="1"/>
            </p:cNvSpPr>
            <p:nvPr/>
          </p:nvSpPr>
          <p:spPr bwMode="auto">
            <a:xfrm>
              <a:off x="4204664" y="475139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7" name="Rectangle 193"/>
            <p:cNvSpPr>
              <a:spLocks noChangeArrowheads="1"/>
            </p:cNvSpPr>
            <p:nvPr/>
          </p:nvSpPr>
          <p:spPr bwMode="auto">
            <a:xfrm>
              <a:off x="4204664"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8" name="Group 1597"/>
            <p:cNvGrpSpPr/>
            <p:nvPr/>
          </p:nvGrpSpPr>
          <p:grpSpPr>
            <a:xfrm>
              <a:off x="10285267" y="1896378"/>
              <a:ext cx="774447" cy="3210935"/>
              <a:chOff x="9240116" y="-3616221"/>
              <a:chExt cx="759331" cy="3148261"/>
            </a:xfrm>
          </p:grpSpPr>
          <p:sp>
            <p:nvSpPr>
              <p:cNvPr id="1697"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8"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9"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0"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599" name="Group 1598"/>
            <p:cNvGrpSpPr/>
            <p:nvPr/>
          </p:nvGrpSpPr>
          <p:grpSpPr>
            <a:xfrm>
              <a:off x="8664970" y="2141511"/>
              <a:ext cx="777743" cy="2927521"/>
              <a:chOff x="8238446" y="-3338339"/>
              <a:chExt cx="762562" cy="2870379"/>
            </a:xfrm>
          </p:grpSpPr>
          <p:sp>
            <p:nvSpPr>
              <p:cNvPr id="1688"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9"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0"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1"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2"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3"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4"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5"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6"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600" name="Rectangle 207"/>
            <p:cNvSpPr>
              <a:spLocks noChangeArrowheads="1"/>
            </p:cNvSpPr>
            <p:nvPr/>
          </p:nvSpPr>
          <p:spPr bwMode="auto">
            <a:xfrm>
              <a:off x="6364328" y="4302109"/>
              <a:ext cx="948011" cy="75687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1"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2" name="Freeform 209"/>
            <p:cNvSpPr>
              <a:spLocks/>
            </p:cNvSpPr>
            <p:nvPr/>
          </p:nvSpPr>
          <p:spPr bwMode="auto">
            <a:xfrm>
              <a:off x="6364328" y="4313093"/>
              <a:ext cx="545957" cy="745886"/>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3"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4"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5"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6"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7"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8"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9"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0"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1" name="Rectangle 218"/>
            <p:cNvSpPr>
              <a:spLocks noChangeArrowheads="1"/>
            </p:cNvSpPr>
            <p:nvPr/>
          </p:nvSpPr>
          <p:spPr bwMode="auto">
            <a:xfrm>
              <a:off x="7011348" y="3532056"/>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2" name="Rectangle 219"/>
            <p:cNvSpPr>
              <a:spLocks noChangeArrowheads="1"/>
            </p:cNvSpPr>
            <p:nvPr/>
          </p:nvSpPr>
          <p:spPr bwMode="auto">
            <a:xfrm>
              <a:off x="7184913"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3" name="Rectangle 220"/>
            <p:cNvSpPr>
              <a:spLocks noChangeArrowheads="1"/>
            </p:cNvSpPr>
            <p:nvPr/>
          </p:nvSpPr>
          <p:spPr bwMode="auto">
            <a:xfrm>
              <a:off x="7358477"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4" name="Rectangle 221"/>
            <p:cNvSpPr>
              <a:spLocks noChangeArrowheads="1"/>
            </p:cNvSpPr>
            <p:nvPr/>
          </p:nvSpPr>
          <p:spPr bwMode="auto">
            <a:xfrm>
              <a:off x="7533139" y="3532056"/>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5" name="Rectangle 222"/>
            <p:cNvSpPr>
              <a:spLocks noChangeArrowheads="1"/>
            </p:cNvSpPr>
            <p:nvPr/>
          </p:nvSpPr>
          <p:spPr bwMode="auto">
            <a:xfrm>
              <a:off x="7011348"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6" name="Rectangle 223"/>
            <p:cNvSpPr>
              <a:spLocks noChangeArrowheads="1"/>
            </p:cNvSpPr>
            <p:nvPr/>
          </p:nvSpPr>
          <p:spPr bwMode="auto">
            <a:xfrm>
              <a:off x="7184913"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7" name="Rectangle 224"/>
            <p:cNvSpPr>
              <a:spLocks noChangeArrowheads="1"/>
            </p:cNvSpPr>
            <p:nvPr/>
          </p:nvSpPr>
          <p:spPr bwMode="auto">
            <a:xfrm>
              <a:off x="7358477"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8" name="Rectangle 225"/>
            <p:cNvSpPr>
              <a:spLocks noChangeArrowheads="1"/>
            </p:cNvSpPr>
            <p:nvPr/>
          </p:nvSpPr>
          <p:spPr bwMode="auto">
            <a:xfrm>
              <a:off x="7533139"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9" name="Rectangle 226"/>
            <p:cNvSpPr>
              <a:spLocks noChangeArrowheads="1"/>
            </p:cNvSpPr>
            <p:nvPr/>
          </p:nvSpPr>
          <p:spPr bwMode="auto">
            <a:xfrm>
              <a:off x="7011348" y="398683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0" name="Rectangle 228"/>
            <p:cNvSpPr>
              <a:spLocks noChangeArrowheads="1"/>
            </p:cNvSpPr>
            <p:nvPr/>
          </p:nvSpPr>
          <p:spPr bwMode="auto">
            <a:xfrm>
              <a:off x="7184913" y="398683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1" name="Rectangle 229"/>
            <p:cNvSpPr>
              <a:spLocks noChangeArrowheads="1"/>
            </p:cNvSpPr>
            <p:nvPr/>
          </p:nvSpPr>
          <p:spPr bwMode="auto">
            <a:xfrm>
              <a:off x="7358477" y="3986837"/>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2" name="Rectangle 230"/>
            <p:cNvSpPr>
              <a:spLocks noChangeArrowheads="1"/>
            </p:cNvSpPr>
            <p:nvPr/>
          </p:nvSpPr>
          <p:spPr bwMode="auto">
            <a:xfrm>
              <a:off x="7533139" y="398683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3" name="Rectangle 231"/>
            <p:cNvSpPr>
              <a:spLocks noChangeArrowheads="1"/>
            </p:cNvSpPr>
            <p:nvPr/>
          </p:nvSpPr>
          <p:spPr bwMode="auto">
            <a:xfrm>
              <a:off x="7011349"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7" name="Rectangle 235"/>
            <p:cNvSpPr>
              <a:spLocks noChangeArrowheads="1"/>
            </p:cNvSpPr>
            <p:nvPr/>
          </p:nvSpPr>
          <p:spPr bwMode="auto">
            <a:xfrm>
              <a:off x="7011349" y="4440521"/>
              <a:ext cx="77994"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8" name="Rectangle 236"/>
            <p:cNvSpPr>
              <a:spLocks noChangeArrowheads="1"/>
            </p:cNvSpPr>
            <p:nvPr/>
          </p:nvSpPr>
          <p:spPr bwMode="auto">
            <a:xfrm>
              <a:off x="7184913"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9" name="Rectangle 237"/>
            <p:cNvSpPr>
              <a:spLocks noChangeArrowheads="1"/>
            </p:cNvSpPr>
            <p:nvPr/>
          </p:nvSpPr>
          <p:spPr bwMode="auto">
            <a:xfrm>
              <a:off x="7358477"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0" name="Rectangle 238"/>
            <p:cNvSpPr>
              <a:spLocks noChangeArrowheads="1"/>
            </p:cNvSpPr>
            <p:nvPr/>
          </p:nvSpPr>
          <p:spPr bwMode="auto">
            <a:xfrm>
              <a:off x="7533139"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1" name="Rectangle 239"/>
            <p:cNvSpPr>
              <a:spLocks noChangeArrowheads="1"/>
            </p:cNvSpPr>
            <p:nvPr/>
          </p:nvSpPr>
          <p:spPr bwMode="auto">
            <a:xfrm>
              <a:off x="6421451"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2" name="Rectangle 240"/>
            <p:cNvSpPr>
              <a:spLocks noChangeArrowheads="1"/>
            </p:cNvSpPr>
            <p:nvPr/>
          </p:nvSpPr>
          <p:spPr bwMode="auto">
            <a:xfrm>
              <a:off x="6595015"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3" name="Rectangle 241"/>
            <p:cNvSpPr>
              <a:spLocks noChangeArrowheads="1"/>
            </p:cNvSpPr>
            <p:nvPr/>
          </p:nvSpPr>
          <p:spPr bwMode="auto">
            <a:xfrm>
              <a:off x="6769677"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4" name="Rectangle 242"/>
            <p:cNvSpPr>
              <a:spLocks noChangeArrowheads="1"/>
            </p:cNvSpPr>
            <p:nvPr/>
          </p:nvSpPr>
          <p:spPr bwMode="auto">
            <a:xfrm>
              <a:off x="6421451"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5" name="Rectangle 243"/>
            <p:cNvSpPr>
              <a:spLocks noChangeArrowheads="1"/>
            </p:cNvSpPr>
            <p:nvPr/>
          </p:nvSpPr>
          <p:spPr bwMode="auto">
            <a:xfrm>
              <a:off x="6595015" y="4666813"/>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6" name="Rectangle 244"/>
            <p:cNvSpPr>
              <a:spLocks noChangeArrowheads="1"/>
            </p:cNvSpPr>
            <p:nvPr/>
          </p:nvSpPr>
          <p:spPr bwMode="auto">
            <a:xfrm>
              <a:off x="6769677"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7" name="Rectangle 245"/>
            <p:cNvSpPr>
              <a:spLocks noChangeArrowheads="1"/>
            </p:cNvSpPr>
            <p:nvPr/>
          </p:nvSpPr>
          <p:spPr bwMode="auto">
            <a:xfrm>
              <a:off x="7011349"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8" name="Rectangle 246"/>
            <p:cNvSpPr>
              <a:spLocks noChangeArrowheads="1"/>
            </p:cNvSpPr>
            <p:nvPr/>
          </p:nvSpPr>
          <p:spPr bwMode="auto">
            <a:xfrm>
              <a:off x="7184913" y="4666813"/>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9" name="Rectangle 247"/>
            <p:cNvSpPr>
              <a:spLocks noChangeArrowheads="1"/>
            </p:cNvSpPr>
            <p:nvPr/>
          </p:nvSpPr>
          <p:spPr bwMode="auto">
            <a:xfrm>
              <a:off x="7358477"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0" name="Rectangle 248"/>
            <p:cNvSpPr>
              <a:spLocks noChangeArrowheads="1"/>
            </p:cNvSpPr>
            <p:nvPr/>
          </p:nvSpPr>
          <p:spPr bwMode="auto">
            <a:xfrm>
              <a:off x="7533139" y="4666813"/>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1" name="Rectangle 249"/>
            <p:cNvSpPr>
              <a:spLocks noChangeArrowheads="1"/>
            </p:cNvSpPr>
            <p:nvPr/>
          </p:nvSpPr>
          <p:spPr bwMode="auto">
            <a:xfrm>
              <a:off x="7358476"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2" name="Rectangle 250"/>
            <p:cNvSpPr>
              <a:spLocks noChangeArrowheads="1"/>
            </p:cNvSpPr>
            <p:nvPr/>
          </p:nvSpPr>
          <p:spPr bwMode="auto">
            <a:xfrm>
              <a:off x="7089342" y="2678515"/>
              <a:ext cx="51630" cy="24167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pic>
          <p:nvPicPr>
            <p:cNvPr id="1643" name="Picture 1642"/>
            <p:cNvPicPr>
              <a:picLocks noChangeAspect="1"/>
            </p:cNvPicPr>
            <p:nvPr/>
          </p:nvPicPr>
          <p:blipFill>
            <a:blip r:embed="rId5"/>
            <a:stretch>
              <a:fillRect/>
            </a:stretch>
          </p:blipFill>
          <p:spPr>
            <a:xfrm>
              <a:off x="8160644" y="3347476"/>
              <a:ext cx="676964" cy="1821494"/>
            </a:xfrm>
            <a:prstGeom prst="rect">
              <a:avLst/>
            </a:prstGeom>
          </p:spPr>
        </p:pic>
        <p:grpSp>
          <p:nvGrpSpPr>
            <p:cNvPr id="1644" name="Group 253"/>
            <p:cNvGrpSpPr>
              <a:grpSpLocks noChangeAspect="1"/>
            </p:cNvGrpSpPr>
            <p:nvPr/>
          </p:nvGrpSpPr>
          <p:grpSpPr bwMode="auto">
            <a:xfrm>
              <a:off x="10691937" y="3685621"/>
              <a:ext cx="1334141" cy="1468527"/>
              <a:chOff x="6861" y="-1143"/>
              <a:chExt cx="824" cy="907"/>
            </a:xfrm>
          </p:grpSpPr>
          <p:sp>
            <p:nvSpPr>
              <p:cNvPr id="1649"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0"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1"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2"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3"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4"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5"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6"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7"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8"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9"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0"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1"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2"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3"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4"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5"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6"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7"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8"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9"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0"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1"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2"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3"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4"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5"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6"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7"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8"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9"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0"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1"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2"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3"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4"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5"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6"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7"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645" name="Picture 1644"/>
            <p:cNvPicPr>
              <a:picLocks noChangeAspect="1"/>
            </p:cNvPicPr>
            <p:nvPr/>
          </p:nvPicPr>
          <p:blipFill>
            <a:blip r:embed="rId6"/>
            <a:stretch>
              <a:fillRect/>
            </a:stretch>
          </p:blipFill>
          <p:spPr>
            <a:xfrm>
              <a:off x="5552921" y="2629082"/>
              <a:ext cx="943235" cy="2406872"/>
            </a:xfrm>
            <a:prstGeom prst="rect">
              <a:avLst/>
            </a:prstGeom>
          </p:spPr>
        </p:pic>
        <p:pic>
          <p:nvPicPr>
            <p:cNvPr id="1646" name="Picture 1645"/>
            <p:cNvPicPr>
              <a:picLocks noChangeAspect="1"/>
            </p:cNvPicPr>
            <p:nvPr/>
          </p:nvPicPr>
          <p:blipFill>
            <a:blip r:embed="rId7"/>
            <a:stretch>
              <a:fillRect/>
            </a:stretch>
          </p:blipFill>
          <p:spPr>
            <a:xfrm>
              <a:off x="2166934" y="3716426"/>
              <a:ext cx="1098829" cy="1330976"/>
            </a:xfrm>
            <a:prstGeom prst="rect">
              <a:avLst/>
            </a:prstGeom>
          </p:spPr>
        </p:pic>
        <p:sp>
          <p:nvSpPr>
            <p:cNvPr id="1647" name="Freeform 858"/>
            <p:cNvSpPr>
              <a:spLocks/>
            </p:cNvSpPr>
            <p:nvPr/>
          </p:nvSpPr>
          <p:spPr bwMode="auto">
            <a:xfrm>
              <a:off x="9568327" y="4125672"/>
              <a:ext cx="84193"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8" name="Oval 901"/>
            <p:cNvSpPr>
              <a:spLocks noChangeArrowheads="1"/>
            </p:cNvSpPr>
            <p:nvPr/>
          </p:nvSpPr>
          <p:spPr bwMode="auto">
            <a:xfrm>
              <a:off x="8315141"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6" name="Rectangle 5"/>
          <p:cNvSpPr/>
          <p:nvPr userDrawn="1"/>
        </p:nvSpPr>
        <p:spPr>
          <a:xfrm>
            <a:off x="-933" y="946995"/>
            <a:ext cx="12192000" cy="4399352"/>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hasCustomPrompt="1"/>
          </p:nvPr>
        </p:nvSpPr>
        <p:spPr>
          <a:xfrm>
            <a:off x="603504" y="18288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Thank you!</a:t>
            </a:r>
          </a:p>
        </p:txBody>
      </p:sp>
      <p:grpSp>
        <p:nvGrpSpPr>
          <p:cNvPr id="1750" name="Group 1749"/>
          <p:cNvGrpSpPr/>
          <p:nvPr userDrawn="1"/>
        </p:nvGrpSpPr>
        <p:grpSpPr>
          <a:xfrm>
            <a:off x="-192133" y="3655574"/>
            <a:ext cx="12397717" cy="4769183"/>
            <a:chOff x="-195987" y="3728379"/>
            <a:chExt cx="12646317" cy="4864815"/>
          </a:xfrm>
        </p:grpSpPr>
        <p:sp>
          <p:nvSpPr>
            <p:cNvPr id="1751" name="Chord 1750"/>
            <p:cNvSpPr/>
            <p:nvPr/>
          </p:nvSpPr>
          <p:spPr bwMode="auto">
            <a:xfrm rot="5400000">
              <a:off x="5345087" y="2997093"/>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2" name="Chord 1751"/>
            <p:cNvSpPr/>
            <p:nvPr/>
          </p:nvSpPr>
          <p:spPr bwMode="auto">
            <a:xfrm rot="5400000">
              <a:off x="8177177" y="3346432"/>
              <a:ext cx="3689347" cy="4856959"/>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3" name="Chord 1752"/>
            <p:cNvSpPr/>
            <p:nvPr/>
          </p:nvSpPr>
          <p:spPr bwMode="auto">
            <a:xfrm rot="5400000">
              <a:off x="535299" y="3240572"/>
              <a:ext cx="4621336" cy="6083907"/>
            </a:xfrm>
            <a:prstGeom prst="chord">
              <a:avLst>
                <a:gd name="adj1" fmla="val 6303881"/>
                <a:gd name="adj2" fmla="val 15292600"/>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4" name="Group 1753"/>
          <p:cNvGrpSpPr/>
          <p:nvPr userDrawn="1"/>
        </p:nvGrpSpPr>
        <p:grpSpPr>
          <a:xfrm>
            <a:off x="-10678" y="3979978"/>
            <a:ext cx="12228949" cy="2877536"/>
            <a:chOff x="-10893" y="4059288"/>
            <a:chExt cx="12474165" cy="2935237"/>
          </a:xfrm>
        </p:grpSpPr>
        <p:grpSp>
          <p:nvGrpSpPr>
            <p:cNvPr id="1755" name="Group 1754"/>
            <p:cNvGrpSpPr/>
            <p:nvPr/>
          </p:nvGrpSpPr>
          <p:grpSpPr>
            <a:xfrm>
              <a:off x="8378287" y="4880174"/>
              <a:ext cx="1133372" cy="637926"/>
              <a:chOff x="8378287" y="4880174"/>
              <a:chExt cx="1133372" cy="637926"/>
            </a:xfrm>
          </p:grpSpPr>
          <p:sp>
            <p:nvSpPr>
              <p:cNvPr id="1786" name="Rectangle 887"/>
              <p:cNvSpPr>
                <a:spLocks noChangeArrowheads="1"/>
              </p:cNvSpPr>
              <p:nvPr/>
            </p:nvSpPr>
            <p:spPr bwMode="auto">
              <a:xfrm>
                <a:off x="8378287" y="4880174"/>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7" name="Rectangle 888"/>
              <p:cNvSpPr>
                <a:spLocks noChangeArrowheads="1"/>
              </p:cNvSpPr>
              <p:nvPr/>
            </p:nvSpPr>
            <p:spPr bwMode="auto">
              <a:xfrm>
                <a:off x="8378287" y="5021035"/>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8" name="Rectangle 889"/>
              <p:cNvSpPr>
                <a:spLocks noChangeArrowheads="1"/>
              </p:cNvSpPr>
              <p:nvPr/>
            </p:nvSpPr>
            <p:spPr bwMode="auto">
              <a:xfrm>
                <a:off x="8378287"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9" name="Rectangle 890"/>
              <p:cNvSpPr>
                <a:spLocks noChangeArrowheads="1"/>
              </p:cNvSpPr>
              <p:nvPr/>
            </p:nvSpPr>
            <p:spPr bwMode="auto">
              <a:xfrm>
                <a:off x="8454385"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0" name="Rectangle 891"/>
              <p:cNvSpPr>
                <a:spLocks noChangeArrowheads="1"/>
              </p:cNvSpPr>
              <p:nvPr/>
            </p:nvSpPr>
            <p:spPr bwMode="auto">
              <a:xfrm>
                <a:off x="9385369"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1" name="Rectangle 892"/>
              <p:cNvSpPr>
                <a:spLocks noChangeArrowheads="1"/>
              </p:cNvSpPr>
              <p:nvPr/>
            </p:nvSpPr>
            <p:spPr bwMode="auto">
              <a:xfrm>
                <a:off x="9463086"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2" name="Rectangle 893"/>
              <p:cNvSpPr>
                <a:spLocks noChangeArrowheads="1"/>
              </p:cNvSpPr>
              <p:nvPr/>
            </p:nvSpPr>
            <p:spPr bwMode="auto">
              <a:xfrm>
                <a:off x="8378287" y="5223423"/>
                <a:ext cx="113337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56" name="Freeform 902"/>
            <p:cNvSpPr>
              <a:spLocks noEditPoints="1"/>
            </p:cNvSpPr>
            <p:nvPr/>
          </p:nvSpPr>
          <p:spPr bwMode="auto">
            <a:xfrm>
              <a:off x="8153231" y="4059288"/>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757" name="Group 1756"/>
            <p:cNvGrpSpPr/>
            <p:nvPr/>
          </p:nvGrpSpPr>
          <p:grpSpPr>
            <a:xfrm>
              <a:off x="1029177" y="4059288"/>
              <a:ext cx="310868" cy="1463669"/>
              <a:chOff x="1029177" y="4059288"/>
              <a:chExt cx="310868" cy="1463669"/>
            </a:xfrm>
          </p:grpSpPr>
          <p:sp>
            <p:nvSpPr>
              <p:cNvPr id="1784" name="Oval 903"/>
              <p:cNvSpPr>
                <a:spLocks noChangeArrowheads="1"/>
              </p:cNvSpPr>
              <p:nvPr/>
            </p:nvSpPr>
            <p:spPr bwMode="auto">
              <a:xfrm>
                <a:off x="1192708"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5" name="Freeform 904"/>
              <p:cNvSpPr>
                <a:spLocks noEditPoints="1"/>
              </p:cNvSpPr>
              <p:nvPr/>
            </p:nvSpPr>
            <p:spPr bwMode="auto">
              <a:xfrm>
                <a:off x="1029177" y="4059288"/>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8" name="Group 1757"/>
            <p:cNvGrpSpPr/>
            <p:nvPr/>
          </p:nvGrpSpPr>
          <p:grpSpPr>
            <a:xfrm>
              <a:off x="2701712" y="5270378"/>
              <a:ext cx="414490" cy="241246"/>
              <a:chOff x="2701712" y="5270378"/>
              <a:chExt cx="414490" cy="241246"/>
            </a:xfrm>
          </p:grpSpPr>
          <p:sp>
            <p:nvSpPr>
              <p:cNvPr id="1782" name="Freeform 905"/>
              <p:cNvSpPr>
                <a:spLocks/>
              </p:cNvSpPr>
              <p:nvPr/>
            </p:nvSpPr>
            <p:spPr bwMode="auto">
              <a:xfrm>
                <a:off x="2701712" y="5270378"/>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3" name="Freeform 906"/>
              <p:cNvSpPr>
                <a:spLocks/>
              </p:cNvSpPr>
              <p:nvPr/>
            </p:nvSpPr>
            <p:spPr bwMode="auto">
              <a:xfrm>
                <a:off x="2842573" y="5370762"/>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9" name="Group 1758"/>
            <p:cNvGrpSpPr/>
            <p:nvPr/>
          </p:nvGrpSpPr>
          <p:grpSpPr>
            <a:xfrm>
              <a:off x="1336807" y="4726359"/>
              <a:ext cx="1316331" cy="791741"/>
              <a:chOff x="1336807" y="4726359"/>
              <a:chExt cx="1316331" cy="791741"/>
            </a:xfrm>
          </p:grpSpPr>
          <p:sp>
            <p:nvSpPr>
              <p:cNvPr id="176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3" name="Rectangle 895"/>
              <p:cNvSpPr>
                <a:spLocks noChangeArrowheads="1"/>
              </p:cNvSpPr>
              <p:nvPr/>
            </p:nvSpPr>
            <p:spPr bwMode="auto">
              <a:xfrm>
                <a:off x="1336807" y="5021035"/>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4" name="Rectangle 896"/>
              <p:cNvSpPr>
                <a:spLocks noChangeArrowheads="1"/>
              </p:cNvSpPr>
              <p:nvPr/>
            </p:nvSpPr>
            <p:spPr bwMode="auto">
              <a:xfrm>
                <a:off x="1336808"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5" name="Rectangle 897"/>
              <p:cNvSpPr>
                <a:spLocks noChangeArrowheads="1"/>
              </p:cNvSpPr>
              <p:nvPr/>
            </p:nvSpPr>
            <p:spPr bwMode="auto">
              <a:xfrm>
                <a:off x="1417762"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6" name="Rectangle 898"/>
              <p:cNvSpPr>
                <a:spLocks noChangeArrowheads="1"/>
              </p:cNvSpPr>
              <p:nvPr/>
            </p:nvSpPr>
            <p:spPr bwMode="auto">
              <a:xfrm>
                <a:off x="2345509"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7" name="Rectangle 899"/>
              <p:cNvSpPr>
                <a:spLocks noChangeArrowheads="1"/>
              </p:cNvSpPr>
              <p:nvPr/>
            </p:nvSpPr>
            <p:spPr bwMode="auto">
              <a:xfrm>
                <a:off x="2426464"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8" name="Rectangle 900"/>
              <p:cNvSpPr>
                <a:spLocks noChangeArrowheads="1"/>
              </p:cNvSpPr>
              <p:nvPr/>
            </p:nvSpPr>
            <p:spPr bwMode="auto">
              <a:xfrm>
                <a:off x="1336807" y="5223423"/>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9" name="Freeform 907"/>
              <p:cNvSpPr>
                <a:spLocks/>
              </p:cNvSpPr>
              <p:nvPr/>
            </p:nvSpPr>
            <p:spPr bwMode="auto">
              <a:xfrm>
                <a:off x="2502561" y="5433907"/>
                <a:ext cx="150577"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0" name="Freeform 908"/>
              <p:cNvSpPr>
                <a:spLocks/>
              </p:cNvSpPr>
              <p:nvPr/>
            </p:nvSpPr>
            <p:spPr bwMode="auto">
              <a:xfrm>
                <a:off x="2198170" y="4844553"/>
                <a:ext cx="84193"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1" name="Freeform 909"/>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2" name="Freeform 910"/>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3" name="Freeform 911"/>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4" name="Freeform 912"/>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5" name="Freeform 913"/>
              <p:cNvSpPr>
                <a:spLocks/>
              </p:cNvSpPr>
              <p:nvPr/>
            </p:nvSpPr>
            <p:spPr bwMode="auto">
              <a:xfrm>
                <a:off x="2327699"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6" name="Freeform 914"/>
              <p:cNvSpPr>
                <a:spLocks/>
              </p:cNvSpPr>
              <p:nvPr/>
            </p:nvSpPr>
            <p:spPr bwMode="auto">
              <a:xfrm>
                <a:off x="2342271"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7" name="Freeform 915"/>
              <p:cNvSpPr>
                <a:spLocks/>
              </p:cNvSpPr>
              <p:nvPr/>
            </p:nvSpPr>
            <p:spPr bwMode="auto">
              <a:xfrm>
                <a:off x="2261316"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8" name="Freeform 916"/>
              <p:cNvSpPr>
                <a:spLocks/>
              </p:cNvSpPr>
              <p:nvPr/>
            </p:nvSpPr>
            <p:spPr bwMode="auto">
              <a:xfrm>
                <a:off x="2261315" y="4765217"/>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9" name="Oval 917"/>
              <p:cNvSpPr>
                <a:spLocks noChangeArrowheads="1"/>
              </p:cNvSpPr>
              <p:nvPr/>
            </p:nvSpPr>
            <p:spPr bwMode="auto">
              <a:xfrm>
                <a:off x="2360080" y="4757123"/>
                <a:ext cx="6476"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0" name="Freeform 918"/>
              <p:cNvSpPr>
                <a:spLocks/>
              </p:cNvSpPr>
              <p:nvPr/>
            </p:nvSpPr>
            <p:spPr bwMode="auto">
              <a:xfrm>
                <a:off x="2327699" y="4849411"/>
                <a:ext cx="11334"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1" name="Freeform 919"/>
              <p:cNvSpPr>
                <a:spLocks/>
              </p:cNvSpPr>
              <p:nvPr/>
            </p:nvSpPr>
            <p:spPr bwMode="auto">
              <a:xfrm>
                <a:off x="2313127" y="4849410"/>
                <a:ext cx="11334"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61" name="Rectangle 924"/>
            <p:cNvSpPr>
              <a:spLocks noChangeArrowheads="1"/>
            </p:cNvSpPr>
            <p:nvPr/>
          </p:nvSpPr>
          <p:spPr bwMode="auto">
            <a:xfrm>
              <a:off x="0" y="5486451"/>
              <a:ext cx="12463272" cy="4533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0" name="Rectangle 923"/>
            <p:cNvSpPr>
              <a:spLocks noChangeArrowheads="1"/>
            </p:cNvSpPr>
            <p:nvPr/>
          </p:nvSpPr>
          <p:spPr bwMode="auto">
            <a:xfrm>
              <a:off x="-10893" y="5486451"/>
              <a:ext cx="12458260" cy="1508074"/>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3" name="Group 1792"/>
          <p:cNvGrpSpPr/>
          <p:nvPr userDrawn="1"/>
        </p:nvGrpSpPr>
        <p:grpSpPr>
          <a:xfrm>
            <a:off x="637151" y="4377561"/>
            <a:ext cx="11136668" cy="2405734"/>
            <a:chOff x="649926" y="4464844"/>
            <a:chExt cx="11359981" cy="2453974"/>
          </a:xfrm>
        </p:grpSpPr>
        <p:grpSp>
          <p:nvGrpSpPr>
            <p:cNvPr id="1794" name="Group 1793"/>
            <p:cNvGrpSpPr/>
            <p:nvPr/>
          </p:nvGrpSpPr>
          <p:grpSpPr>
            <a:xfrm>
              <a:off x="1602883" y="4600389"/>
              <a:ext cx="347083" cy="1018913"/>
              <a:chOff x="11253788" y="1879600"/>
              <a:chExt cx="641349" cy="1882775"/>
            </a:xfrm>
          </p:grpSpPr>
          <p:sp>
            <p:nvSpPr>
              <p:cNvPr id="2169"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0"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1"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2"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3"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4"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5"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6"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7"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8"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9"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0"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1"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2"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3"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4"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5"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6"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7"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8"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9"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0"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1"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2"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3"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4"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5"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6"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7"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8"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9"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0"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1"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2"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3"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4"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5"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6"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7"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8"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9"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0"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1"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2"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3"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5" name="Group 1794"/>
            <p:cNvGrpSpPr/>
            <p:nvPr/>
          </p:nvGrpSpPr>
          <p:grpSpPr>
            <a:xfrm>
              <a:off x="2431321" y="4672579"/>
              <a:ext cx="654002" cy="2045074"/>
              <a:chOff x="5700713" y="1539875"/>
              <a:chExt cx="787400" cy="2462213"/>
            </a:xfrm>
          </p:grpSpPr>
          <p:sp>
            <p:nvSpPr>
              <p:cNvPr id="2129"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0"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1"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2"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3"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4"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5"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6"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7"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8"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9"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0"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1"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2"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3"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4"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5"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6"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7"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8"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9"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0"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1"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2"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3"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4"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5"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6"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7"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8"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9"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0"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1"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2"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3"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4"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5"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6"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7"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8"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6" name="Group 1795"/>
            <p:cNvGrpSpPr/>
            <p:nvPr/>
          </p:nvGrpSpPr>
          <p:grpSpPr>
            <a:xfrm>
              <a:off x="649926" y="4482229"/>
              <a:ext cx="813833" cy="2271477"/>
              <a:chOff x="692150" y="1233488"/>
              <a:chExt cx="569913" cy="1590675"/>
            </a:xfrm>
          </p:grpSpPr>
          <p:sp>
            <p:nvSpPr>
              <p:cNvPr id="20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7" name="Group 1796"/>
            <p:cNvGrpSpPr/>
            <p:nvPr/>
          </p:nvGrpSpPr>
          <p:grpSpPr>
            <a:xfrm flipH="1">
              <a:off x="9108010" y="4511974"/>
              <a:ext cx="612305" cy="1055200"/>
              <a:chOff x="3834238" y="7433895"/>
              <a:chExt cx="714537" cy="1231379"/>
            </a:xfrm>
          </p:grpSpPr>
          <p:sp>
            <p:nvSpPr>
              <p:cNvPr id="2046"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7"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8"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9"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0"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1"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2"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3"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4"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5"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6"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7"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8"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9"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0"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1"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2"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3"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4"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5"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8" name="Group 1797"/>
            <p:cNvGrpSpPr/>
            <p:nvPr/>
          </p:nvGrpSpPr>
          <p:grpSpPr>
            <a:xfrm>
              <a:off x="8543632" y="4623203"/>
              <a:ext cx="1785871" cy="1819871"/>
              <a:chOff x="6427788" y="4373563"/>
              <a:chExt cx="1751013" cy="1784349"/>
            </a:xfrm>
          </p:grpSpPr>
          <p:sp>
            <p:nvSpPr>
              <p:cNvPr id="1999"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0"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1"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2"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3"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4"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5"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6"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7"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8"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9"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0"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1"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2"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3"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4"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5"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6"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7"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8"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9"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0"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1"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2"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3"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4"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5"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6"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7"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8"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9"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0"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1"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2"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3"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4"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5"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6"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7"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8"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9"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0"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1"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2"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3"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4"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5"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9" name="Group 1798"/>
            <p:cNvGrpSpPr/>
            <p:nvPr/>
          </p:nvGrpSpPr>
          <p:grpSpPr>
            <a:xfrm>
              <a:off x="10418137" y="4605030"/>
              <a:ext cx="391598" cy="1892501"/>
              <a:chOff x="10313988" y="4237038"/>
              <a:chExt cx="474662" cy="2293937"/>
            </a:xfrm>
          </p:grpSpPr>
          <p:sp>
            <p:nvSpPr>
              <p:cNvPr id="1982" name="Oval 1981"/>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3" name="Freeform 1982"/>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4" name="Freeform 1983"/>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5" name="Oval 1984"/>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6" name="Freeform 1985"/>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7" name="Rectangle 1986"/>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8" name="Freeform 1987"/>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9" name="Freeform 1988"/>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0" name="Freeform 1989"/>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1" name="Freeform 1990"/>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2" name="Freeform 1991"/>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3" name="Oval 1992"/>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4" name="Freeform 1993"/>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5" name="Freeform 1994"/>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996" name="Group 1995"/>
              <p:cNvGrpSpPr/>
              <p:nvPr/>
            </p:nvGrpSpPr>
            <p:grpSpPr>
              <a:xfrm rot="16200000">
                <a:off x="10403714" y="5256502"/>
                <a:ext cx="409575" cy="188912"/>
                <a:chOff x="10104438" y="5100638"/>
                <a:chExt cx="409575" cy="188912"/>
              </a:xfrm>
            </p:grpSpPr>
            <p:sp>
              <p:nvSpPr>
                <p:cNvPr id="1997" name="Freeform 199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8" name="Freeform 1997"/>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grpSp>
          <p:nvGrpSpPr>
            <p:cNvPr id="1800" name="Group 1799"/>
            <p:cNvGrpSpPr/>
            <p:nvPr/>
          </p:nvGrpSpPr>
          <p:grpSpPr>
            <a:xfrm>
              <a:off x="11538629" y="4595730"/>
              <a:ext cx="471278" cy="1547400"/>
              <a:chOff x="4754563" y="4254500"/>
              <a:chExt cx="688975" cy="2262188"/>
            </a:xfrm>
          </p:grpSpPr>
          <p:sp>
            <p:nvSpPr>
              <p:cNvPr id="1940"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1"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2"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3"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4"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5"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6"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7"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8"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9"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0"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1"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2"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3"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4"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5"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6"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7"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8"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9"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0"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1"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2"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3"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4"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5"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6"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7"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8"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9"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0"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1"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2"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3"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4"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5"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6"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7"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8"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9"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0"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1"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1" name="Group 1800"/>
            <p:cNvGrpSpPr/>
            <p:nvPr/>
          </p:nvGrpSpPr>
          <p:grpSpPr>
            <a:xfrm>
              <a:off x="7162540" y="4582776"/>
              <a:ext cx="681872" cy="1300488"/>
              <a:chOff x="6550025" y="1262063"/>
              <a:chExt cx="1317625" cy="2513013"/>
            </a:xfrm>
          </p:grpSpPr>
          <p:sp>
            <p:nvSpPr>
              <p:cNvPr id="1913"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4"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5"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6"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7"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8"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9"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0"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1"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2"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3"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4"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5"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6"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7"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8"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9"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0"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1"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2"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3"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4"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5"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6"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7"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8"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9"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2" name="Group 1801"/>
            <p:cNvGrpSpPr/>
            <p:nvPr/>
          </p:nvGrpSpPr>
          <p:grpSpPr>
            <a:xfrm>
              <a:off x="3724008" y="4679085"/>
              <a:ext cx="565210" cy="1537762"/>
              <a:chOff x="2200275" y="3536950"/>
              <a:chExt cx="920750" cy="2505076"/>
            </a:xfrm>
          </p:grpSpPr>
          <p:sp>
            <p:nvSpPr>
              <p:cNvPr id="187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0"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1"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2"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3"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4"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5"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6"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7"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8"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9"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0"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1"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2"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3"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4"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5"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6"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7"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8"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9"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0"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1"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2"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3"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4"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5"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6"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7"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8"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9"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0"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1"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2"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3" name="Group 1802"/>
            <p:cNvGrpSpPr/>
            <p:nvPr/>
          </p:nvGrpSpPr>
          <p:grpSpPr>
            <a:xfrm>
              <a:off x="4089400" y="4464844"/>
              <a:ext cx="1157581" cy="2164407"/>
              <a:chOff x="1917763" y="3294063"/>
              <a:chExt cx="921204" cy="1722437"/>
            </a:xfrm>
          </p:grpSpPr>
          <p:sp>
            <p:nvSpPr>
              <p:cNvPr id="1849"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0"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1"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2"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3"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4"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5"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6"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7"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8"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9"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0"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1"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2"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3"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4"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5"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6"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7"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8"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9"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0"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1"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2"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3"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4"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5"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6"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7"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4" name="Group 1803"/>
            <p:cNvGrpSpPr/>
            <p:nvPr/>
          </p:nvGrpSpPr>
          <p:grpSpPr>
            <a:xfrm>
              <a:off x="5443592" y="4562529"/>
              <a:ext cx="2001023" cy="2356289"/>
              <a:chOff x="6597651" y="4965700"/>
              <a:chExt cx="2092324" cy="2463801"/>
            </a:xfrm>
          </p:grpSpPr>
          <p:sp>
            <p:nvSpPr>
              <p:cNvPr id="1805"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6"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7"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8"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9"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0"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1"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2"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3"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4"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5"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6"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7"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8"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9"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0"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1"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2"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3"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4"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5"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6"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7"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8"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9"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0"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1"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2"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3"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4"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5"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6"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7"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8"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9"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0"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1"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2"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3"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4"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5"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6"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7"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8"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11319400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1563" y="2092037"/>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485791" y="1516566"/>
            <a:ext cx="7315916" cy="5341434"/>
          </a:xfrm>
          <a:prstGeom prst="rect">
            <a:avLst/>
          </a:prstGeom>
        </p:spPr>
      </p:pic>
    </p:spTree>
    <p:extLst>
      <p:ext uri="{BB962C8B-B14F-4D97-AF65-F5344CB8AC3E}">
        <p14:creationId xmlns:p14="http://schemas.microsoft.com/office/powerpoint/2010/main" val="39722635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3504" y="1828800"/>
            <a:ext cx="10542587" cy="4692890"/>
          </a:xfrm>
          <a:prstGeom prst="rect">
            <a:avLst/>
          </a:prstGeom>
        </p:spPr>
        <p:txBody>
          <a:bodyPr/>
          <a:lstStyle>
            <a:lvl1pPr marL="457200" indent="-457200">
              <a:lnSpc>
                <a:spcPct val="100000"/>
              </a:lnSpc>
              <a:spcBef>
                <a:spcPts val="0"/>
              </a:spcBef>
              <a:spcAft>
                <a:spcPts val="1800"/>
              </a:spcAft>
              <a:buFont typeface="Arial" charset="0"/>
              <a:buChar char="•"/>
              <a:defRPr/>
            </a:lvl1pPr>
          </a:lstStyle>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What is Microsoft Teams?</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Real World User Experience</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App Extensibility</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Microsoft Teams Demo</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Global Reach</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Next Steps</a:t>
            </a:r>
          </a:p>
        </p:txBody>
      </p:sp>
      <p:sp>
        <p:nvSpPr>
          <p:cNvPr id="5" name="Title 6"/>
          <p:cNvSpPr>
            <a:spLocks noGrp="1"/>
          </p:cNvSpPr>
          <p:nvPr>
            <p:ph type="title" hasCustomPrompt="1"/>
          </p:nvPr>
        </p:nvSpPr>
        <p:spPr>
          <a:xfrm>
            <a:off x="603353" y="685800"/>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26842618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lide w/ Titl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3353" y="479022"/>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24405561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17856571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User Flow">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68906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lide a/ Title 2">
    <p:spTree>
      <p:nvGrpSpPr>
        <p:cNvPr id="1" name=""/>
        <p:cNvGrpSpPr/>
        <p:nvPr/>
      </p:nvGrpSpPr>
      <p:grpSpPr>
        <a:xfrm>
          <a:off x="0" y="0"/>
          <a:ext cx="0" cy="0"/>
          <a:chOff x="0" y="0"/>
          <a:chExt cx="0" cy="0"/>
        </a:xfrm>
      </p:grpSpPr>
      <p:sp>
        <p:nvSpPr>
          <p:cNvPr id="16" name="Title 6"/>
          <p:cNvSpPr>
            <a:spLocks noGrp="1"/>
          </p:cNvSpPr>
          <p:nvPr>
            <p:ph type="title" hasCustomPrompt="1"/>
          </p:nvPr>
        </p:nvSpPr>
        <p:spPr>
          <a:xfrm>
            <a:off x="908153" y="288235"/>
            <a:ext cx="10969053" cy="411480"/>
          </a:xfrm>
          <a:prstGeom prst="rect">
            <a:avLst/>
          </a:prstGeom>
        </p:spPr>
        <p:txBody>
          <a:bodyPr/>
          <a:lstStyle>
            <a:lvl1pPr algn="r">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186201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C96D74-C4B7-4C68-AF5E-A7798F0C4764}"/>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3" name="Footer Placeholder 2">
            <a:extLst>
              <a:ext uri="{FF2B5EF4-FFF2-40B4-BE49-F238E27FC236}">
                <a16:creationId xmlns:a16="http://schemas.microsoft.com/office/drawing/2014/main" id="{2A58FEB5-71A1-4811-AC6A-3B039D4D84C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30D4A95-2988-4539-A442-57F91FEFA709}"/>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18435529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9223001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12768439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67697" y="6356350"/>
            <a:ext cx="2743200" cy="365125"/>
          </a:xfrm>
          <a:prstGeom prst="rect">
            <a:avLst/>
          </a:prstGeom>
        </p:spPr>
        <p:txBody>
          <a:bodyPr/>
          <a:lstStyle/>
          <a:p>
            <a:fld id="{D3FB70D4-13E2-964F-ACF3-309473C15B35}" type="datetimeFigureOut">
              <a:rPr lang="en-US" smtClean="0"/>
              <a:t>1/13/2021</a:t>
            </a:fld>
            <a:endParaRPr lang="en-US"/>
          </a:p>
        </p:txBody>
      </p:sp>
      <p:sp>
        <p:nvSpPr>
          <p:cNvPr id="3" name="Footer Placeholder 2"/>
          <p:cNvSpPr>
            <a:spLocks noGrp="1"/>
          </p:cNvSpPr>
          <p:nvPr>
            <p:ph type="ftr" sz="quarter" idx="11"/>
          </p:nvPr>
        </p:nvSpPr>
        <p:spPr>
          <a:xfrm>
            <a:off x="4068097"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40097" y="6356350"/>
            <a:ext cx="2743200" cy="365125"/>
          </a:xfrm>
        </p:spPr>
        <p:txBody>
          <a:bodyPr/>
          <a:lstStyle/>
          <a:p>
            <a:fld id="{7E1E86FC-77D6-ED46-AAA9-49770FEAC486}" type="slidenum">
              <a:rPr lang="en-US" smtClean="0"/>
              <a:t>‹#›</a:t>
            </a:fld>
            <a:endParaRPr lang="en-US"/>
          </a:p>
        </p:txBody>
      </p:sp>
    </p:spTree>
    <p:extLst>
      <p:ext uri="{BB962C8B-B14F-4D97-AF65-F5344CB8AC3E}">
        <p14:creationId xmlns:p14="http://schemas.microsoft.com/office/powerpoint/2010/main" val="30010223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1/13/2021</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64657181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MinorSectionDivider">
    <p:bg>
      <p:bgPr>
        <a:solidFill>
          <a:srgbClr val="EEF1F5"/>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36114" y="2062174"/>
            <a:ext cx="9846085" cy="1566862"/>
          </a:xfrm>
          <a:prstGeom prst="rect">
            <a:avLst/>
          </a:prstGeom>
        </p:spPr>
        <p:txBody>
          <a:bodyPr anchor="b">
            <a:noAutofit/>
          </a:bodyPr>
          <a:lstStyle>
            <a:lvl1pPr algn="l">
              <a:defRPr sz="6000" b="0" i="0">
                <a:solidFill>
                  <a:srgbClr val="16233A">
                    <a:alpha val="76000"/>
                  </a:srgbClr>
                </a:solidFill>
                <a:latin typeface="Segoe UI Light" charset="0"/>
                <a:ea typeface="Segoe UI Light" charset="0"/>
                <a:cs typeface="Segoe UI Light" charset="0"/>
              </a:defRPr>
            </a:lvl1pPr>
          </a:lstStyle>
          <a:p>
            <a:r>
              <a:rPr lang="en-US"/>
              <a:t>Click to edit Master title style</a:t>
            </a:r>
          </a:p>
        </p:txBody>
      </p:sp>
      <p:sp>
        <p:nvSpPr>
          <p:cNvPr id="5" name="Subtitle 2"/>
          <p:cNvSpPr>
            <a:spLocks noGrp="1"/>
          </p:cNvSpPr>
          <p:nvPr>
            <p:ph type="subTitle" idx="1"/>
          </p:nvPr>
        </p:nvSpPr>
        <p:spPr>
          <a:xfrm>
            <a:off x="136114" y="3656852"/>
            <a:ext cx="9846085" cy="1655762"/>
          </a:xfrm>
          <a:prstGeom prst="rect">
            <a:avLst/>
          </a:prstGeom>
        </p:spPr>
        <p:txBody>
          <a:bodyPr>
            <a:normAutofit/>
          </a:bodyPr>
          <a:lstStyle>
            <a:lvl1pPr marL="0" indent="0" algn="l">
              <a:lnSpc>
                <a:spcPct val="70000"/>
              </a:lnSpc>
              <a:buNone/>
              <a:defRPr sz="1400">
                <a:solidFill>
                  <a:srgbClr val="16233A">
                    <a:alpha val="76000"/>
                  </a:srgb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20829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P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4F508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42218026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Page">
    <p:bg>
      <p:bgPr>
        <a:solidFill>
          <a:srgbClr val="5456A3"/>
        </a:solidFill>
        <a:effectLst/>
      </p:bgPr>
    </p:bg>
    <p:spTree>
      <p:nvGrpSpPr>
        <p:cNvPr id="1" name=""/>
        <p:cNvGrpSpPr/>
        <p:nvPr/>
      </p:nvGrpSpPr>
      <p:grpSpPr>
        <a:xfrm>
          <a:off x="0" y="0"/>
          <a:ext cx="0" cy="0"/>
          <a:chOff x="0" y="0"/>
          <a:chExt cx="0" cy="0"/>
        </a:xfrm>
      </p:grpSpPr>
      <p:grpSp>
        <p:nvGrpSpPr>
          <p:cNvPr id="1479" name="Group 1478"/>
          <p:cNvGrpSpPr/>
          <p:nvPr userDrawn="1"/>
        </p:nvGrpSpPr>
        <p:grpSpPr>
          <a:xfrm>
            <a:off x="225124" y="1816573"/>
            <a:ext cx="11564548" cy="3302756"/>
            <a:chOff x="229637" y="1896378"/>
            <a:chExt cx="11796441" cy="3368983"/>
          </a:xfrm>
        </p:grpSpPr>
        <p:grpSp>
          <p:nvGrpSpPr>
            <p:cNvPr id="1480" name="Group 1479"/>
            <p:cNvGrpSpPr/>
            <p:nvPr/>
          </p:nvGrpSpPr>
          <p:grpSpPr>
            <a:xfrm>
              <a:off x="1761119" y="3193493"/>
              <a:ext cx="496525" cy="1903712"/>
              <a:chOff x="2603243" y="-2324821"/>
              <a:chExt cx="486833" cy="1866554"/>
            </a:xfrm>
          </p:grpSpPr>
          <p:sp>
            <p:nvSpPr>
              <p:cNvPr id="1744"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5"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6"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7"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8"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9"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481" name="Picture 1480"/>
            <p:cNvPicPr>
              <a:picLocks noChangeAspect="1"/>
            </p:cNvPicPr>
            <p:nvPr/>
          </p:nvPicPr>
          <p:blipFill>
            <a:blip r:embed="rId2"/>
            <a:stretch>
              <a:fillRect/>
            </a:stretch>
          </p:blipFill>
          <p:spPr>
            <a:xfrm>
              <a:off x="1036103" y="3450994"/>
              <a:ext cx="928118" cy="1659362"/>
            </a:xfrm>
            <a:prstGeom prst="rect">
              <a:avLst/>
            </a:prstGeom>
          </p:spPr>
        </p:pic>
        <p:pic>
          <p:nvPicPr>
            <p:cNvPr id="1482" name="Picture 1481"/>
            <p:cNvPicPr>
              <a:picLocks noChangeAspect="1"/>
            </p:cNvPicPr>
            <p:nvPr/>
          </p:nvPicPr>
          <p:blipFill>
            <a:blip r:embed="rId3"/>
            <a:stretch>
              <a:fillRect/>
            </a:stretch>
          </p:blipFill>
          <p:spPr>
            <a:xfrm>
              <a:off x="9338379" y="3023019"/>
              <a:ext cx="585172" cy="2076786"/>
            </a:xfrm>
            <a:prstGeom prst="rect">
              <a:avLst/>
            </a:prstGeom>
          </p:spPr>
        </p:pic>
        <p:pic>
          <p:nvPicPr>
            <p:cNvPr id="1483" name="Picture 1482"/>
            <p:cNvPicPr>
              <a:picLocks noChangeAspect="1"/>
            </p:cNvPicPr>
            <p:nvPr/>
          </p:nvPicPr>
          <p:blipFill>
            <a:blip r:embed="rId4"/>
            <a:stretch>
              <a:fillRect/>
            </a:stretch>
          </p:blipFill>
          <p:spPr>
            <a:xfrm>
              <a:off x="10037193" y="3826196"/>
              <a:ext cx="424536" cy="1273609"/>
            </a:xfrm>
            <a:prstGeom prst="rect">
              <a:avLst/>
            </a:prstGeom>
          </p:spPr>
        </p:pic>
        <p:sp>
          <p:nvSpPr>
            <p:cNvPr id="1484" name="Freeform 30"/>
            <p:cNvSpPr>
              <a:spLocks/>
            </p:cNvSpPr>
            <p:nvPr/>
          </p:nvSpPr>
          <p:spPr bwMode="auto">
            <a:xfrm>
              <a:off x="6391790" y="3017954"/>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5" name="Rectangle 31"/>
            <p:cNvSpPr>
              <a:spLocks noChangeArrowheads="1"/>
            </p:cNvSpPr>
            <p:nvPr/>
          </p:nvSpPr>
          <p:spPr bwMode="auto">
            <a:xfrm>
              <a:off x="4538610" y="3452963"/>
              <a:ext cx="809599" cy="1615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6"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7"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8"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9" name="Rectangle 35"/>
            <p:cNvSpPr>
              <a:spLocks noChangeArrowheads="1"/>
            </p:cNvSpPr>
            <p:nvPr/>
          </p:nvSpPr>
          <p:spPr bwMode="auto">
            <a:xfrm>
              <a:off x="4647363"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0"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1"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2"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3" name="Rectangle 39"/>
            <p:cNvSpPr>
              <a:spLocks noChangeArrowheads="1"/>
            </p:cNvSpPr>
            <p:nvPr/>
          </p:nvSpPr>
          <p:spPr bwMode="auto">
            <a:xfrm>
              <a:off x="4647363"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4" name="Rectangle 40"/>
            <p:cNvSpPr>
              <a:spLocks noChangeArrowheads="1"/>
            </p:cNvSpPr>
            <p:nvPr/>
          </p:nvSpPr>
          <p:spPr bwMode="auto">
            <a:xfrm>
              <a:off x="5174646" y="392092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5" name="Rectangle 41"/>
            <p:cNvSpPr>
              <a:spLocks noChangeArrowheads="1"/>
            </p:cNvSpPr>
            <p:nvPr/>
          </p:nvSpPr>
          <p:spPr bwMode="auto">
            <a:xfrm>
              <a:off x="4997786"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6" name="Rectangle 42"/>
            <p:cNvSpPr>
              <a:spLocks noChangeArrowheads="1"/>
            </p:cNvSpPr>
            <p:nvPr/>
          </p:nvSpPr>
          <p:spPr bwMode="auto">
            <a:xfrm>
              <a:off x="4822025" y="392092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7" name="Rectangle 43"/>
            <p:cNvSpPr>
              <a:spLocks noChangeArrowheads="1"/>
            </p:cNvSpPr>
            <p:nvPr/>
          </p:nvSpPr>
          <p:spPr bwMode="auto">
            <a:xfrm>
              <a:off x="4647363"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8" name="Rectangle 44"/>
            <p:cNvSpPr>
              <a:spLocks noChangeArrowheads="1"/>
            </p:cNvSpPr>
            <p:nvPr/>
          </p:nvSpPr>
          <p:spPr bwMode="auto">
            <a:xfrm>
              <a:off x="5174646" y="409778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9" name="Rectangle 45"/>
            <p:cNvSpPr>
              <a:spLocks noChangeArrowheads="1"/>
            </p:cNvSpPr>
            <p:nvPr/>
          </p:nvSpPr>
          <p:spPr bwMode="auto">
            <a:xfrm>
              <a:off x="4997786"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0" name="Rectangle 46"/>
            <p:cNvSpPr>
              <a:spLocks noChangeArrowheads="1"/>
            </p:cNvSpPr>
            <p:nvPr/>
          </p:nvSpPr>
          <p:spPr bwMode="auto">
            <a:xfrm>
              <a:off x="4822025" y="409778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1" name="Rectangle 47"/>
            <p:cNvSpPr>
              <a:spLocks noChangeArrowheads="1"/>
            </p:cNvSpPr>
            <p:nvPr/>
          </p:nvSpPr>
          <p:spPr bwMode="auto">
            <a:xfrm>
              <a:off x="4647363"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2" name="Rectangle 48"/>
            <p:cNvSpPr>
              <a:spLocks noChangeArrowheads="1"/>
            </p:cNvSpPr>
            <p:nvPr/>
          </p:nvSpPr>
          <p:spPr bwMode="auto">
            <a:xfrm>
              <a:off x="5174646" y="4274646"/>
              <a:ext cx="64812"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3" name="Rectangle 49"/>
            <p:cNvSpPr>
              <a:spLocks noChangeArrowheads="1"/>
            </p:cNvSpPr>
            <p:nvPr/>
          </p:nvSpPr>
          <p:spPr bwMode="auto">
            <a:xfrm>
              <a:off x="4997786"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4" name="Rectangle 50"/>
            <p:cNvSpPr>
              <a:spLocks noChangeArrowheads="1"/>
            </p:cNvSpPr>
            <p:nvPr/>
          </p:nvSpPr>
          <p:spPr bwMode="auto">
            <a:xfrm>
              <a:off x="4822025" y="4274646"/>
              <a:ext cx="67009"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5" name="Rectangle 51"/>
            <p:cNvSpPr>
              <a:spLocks noChangeArrowheads="1"/>
            </p:cNvSpPr>
            <p:nvPr/>
          </p:nvSpPr>
          <p:spPr bwMode="auto">
            <a:xfrm>
              <a:off x="4647363"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6"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7"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8"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9" name="Rectangle 55"/>
            <p:cNvSpPr>
              <a:spLocks noChangeArrowheads="1"/>
            </p:cNvSpPr>
            <p:nvPr/>
          </p:nvSpPr>
          <p:spPr bwMode="auto">
            <a:xfrm>
              <a:off x="4647363"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0"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1"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2"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3" name="Rectangle 59"/>
            <p:cNvSpPr>
              <a:spLocks noChangeArrowheads="1"/>
            </p:cNvSpPr>
            <p:nvPr/>
          </p:nvSpPr>
          <p:spPr bwMode="auto">
            <a:xfrm>
              <a:off x="4647363"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4" name="Rectangle 60"/>
            <p:cNvSpPr>
              <a:spLocks noChangeArrowheads="1"/>
            </p:cNvSpPr>
            <p:nvPr/>
          </p:nvSpPr>
          <p:spPr bwMode="auto">
            <a:xfrm>
              <a:off x="5174646" y="4803027"/>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5" name="Rectangle 61"/>
            <p:cNvSpPr>
              <a:spLocks noChangeArrowheads="1"/>
            </p:cNvSpPr>
            <p:nvPr/>
          </p:nvSpPr>
          <p:spPr bwMode="auto">
            <a:xfrm>
              <a:off x="4997786"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6" name="Rectangle 62"/>
            <p:cNvSpPr>
              <a:spLocks noChangeArrowheads="1"/>
            </p:cNvSpPr>
            <p:nvPr/>
          </p:nvSpPr>
          <p:spPr bwMode="auto">
            <a:xfrm>
              <a:off x="4822025" y="4803027"/>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7" name="Rectangle 63"/>
            <p:cNvSpPr>
              <a:spLocks noChangeArrowheads="1"/>
            </p:cNvSpPr>
            <p:nvPr/>
          </p:nvSpPr>
          <p:spPr bwMode="auto">
            <a:xfrm>
              <a:off x="4647363"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8" name="Rectangle 65"/>
            <p:cNvSpPr>
              <a:spLocks noChangeArrowheads="1"/>
            </p:cNvSpPr>
            <p:nvPr/>
          </p:nvSpPr>
          <p:spPr bwMode="auto">
            <a:xfrm>
              <a:off x="4204664" y="3804485"/>
              <a:ext cx="470161" cy="126438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9" name="Rectangle 66"/>
            <p:cNvSpPr>
              <a:spLocks noChangeArrowheads="1"/>
            </p:cNvSpPr>
            <p:nvPr/>
          </p:nvSpPr>
          <p:spPr bwMode="auto">
            <a:xfrm>
              <a:off x="3075400"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0" name="Freeform 67"/>
            <p:cNvSpPr>
              <a:spLocks/>
            </p:cNvSpPr>
            <p:nvPr/>
          </p:nvSpPr>
          <p:spPr bwMode="auto">
            <a:xfrm>
              <a:off x="3531280" y="2651053"/>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1" name="Freeform 68"/>
            <p:cNvSpPr>
              <a:spLocks/>
            </p:cNvSpPr>
            <p:nvPr/>
          </p:nvSpPr>
          <p:spPr bwMode="auto">
            <a:xfrm>
              <a:off x="3075400" y="3817667"/>
              <a:ext cx="455880"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2" name="Rectangle 69"/>
            <p:cNvSpPr>
              <a:spLocks noChangeArrowheads="1"/>
            </p:cNvSpPr>
            <p:nvPr/>
          </p:nvSpPr>
          <p:spPr bwMode="auto">
            <a:xfrm>
              <a:off x="3615865"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3" name="Rectangle 70"/>
            <p:cNvSpPr>
              <a:spLocks noChangeArrowheads="1"/>
            </p:cNvSpPr>
            <p:nvPr/>
          </p:nvSpPr>
          <p:spPr bwMode="auto">
            <a:xfrm>
              <a:off x="3761967" y="278397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4" name="Rectangle 71"/>
            <p:cNvSpPr>
              <a:spLocks noChangeArrowheads="1"/>
            </p:cNvSpPr>
            <p:nvPr/>
          </p:nvSpPr>
          <p:spPr bwMode="auto">
            <a:xfrm>
              <a:off x="3905870" y="278397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5" name="Rectangle 72"/>
            <p:cNvSpPr>
              <a:spLocks noChangeArrowheads="1"/>
            </p:cNvSpPr>
            <p:nvPr/>
          </p:nvSpPr>
          <p:spPr bwMode="auto">
            <a:xfrm>
              <a:off x="4053071"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6" name="Rectangle 73"/>
            <p:cNvSpPr>
              <a:spLocks noChangeArrowheads="1"/>
            </p:cNvSpPr>
            <p:nvPr/>
          </p:nvSpPr>
          <p:spPr bwMode="auto">
            <a:xfrm>
              <a:off x="3615865"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7" name="Rectangle 74"/>
            <p:cNvSpPr>
              <a:spLocks noChangeArrowheads="1"/>
            </p:cNvSpPr>
            <p:nvPr/>
          </p:nvSpPr>
          <p:spPr bwMode="auto">
            <a:xfrm>
              <a:off x="3761967" y="297511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8" name="Rectangle 75"/>
            <p:cNvSpPr>
              <a:spLocks noChangeArrowheads="1"/>
            </p:cNvSpPr>
            <p:nvPr/>
          </p:nvSpPr>
          <p:spPr bwMode="auto">
            <a:xfrm>
              <a:off x="3905870" y="297511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9" name="Rectangle 76"/>
            <p:cNvSpPr>
              <a:spLocks noChangeArrowheads="1"/>
            </p:cNvSpPr>
            <p:nvPr/>
          </p:nvSpPr>
          <p:spPr bwMode="auto">
            <a:xfrm>
              <a:off x="4053071"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0" name="Rectangle 77"/>
            <p:cNvSpPr>
              <a:spLocks noChangeArrowheads="1"/>
            </p:cNvSpPr>
            <p:nvPr/>
          </p:nvSpPr>
          <p:spPr bwMode="auto">
            <a:xfrm>
              <a:off x="3615865"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1" name="Rectangle 78"/>
            <p:cNvSpPr>
              <a:spLocks noChangeArrowheads="1"/>
            </p:cNvSpPr>
            <p:nvPr/>
          </p:nvSpPr>
          <p:spPr bwMode="auto">
            <a:xfrm>
              <a:off x="3761967" y="31651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2" name="Rectangle 79"/>
            <p:cNvSpPr>
              <a:spLocks noChangeArrowheads="1"/>
            </p:cNvSpPr>
            <p:nvPr/>
          </p:nvSpPr>
          <p:spPr bwMode="auto">
            <a:xfrm>
              <a:off x="3905870" y="31651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3" name="Rectangle 80"/>
            <p:cNvSpPr>
              <a:spLocks noChangeArrowheads="1"/>
            </p:cNvSpPr>
            <p:nvPr/>
          </p:nvSpPr>
          <p:spPr bwMode="auto">
            <a:xfrm>
              <a:off x="4053071"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4" name="Rectangle 81"/>
            <p:cNvSpPr>
              <a:spLocks noChangeArrowheads="1"/>
            </p:cNvSpPr>
            <p:nvPr/>
          </p:nvSpPr>
          <p:spPr bwMode="auto">
            <a:xfrm>
              <a:off x="3615865"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5" name="Rectangle 82"/>
            <p:cNvSpPr>
              <a:spLocks noChangeArrowheads="1"/>
            </p:cNvSpPr>
            <p:nvPr/>
          </p:nvSpPr>
          <p:spPr bwMode="auto">
            <a:xfrm>
              <a:off x="3761967" y="335519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6" name="Rectangle 83"/>
            <p:cNvSpPr>
              <a:spLocks noChangeArrowheads="1"/>
            </p:cNvSpPr>
            <p:nvPr/>
          </p:nvSpPr>
          <p:spPr bwMode="auto">
            <a:xfrm>
              <a:off x="3905870" y="335519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7" name="Rectangle 84"/>
            <p:cNvSpPr>
              <a:spLocks noChangeArrowheads="1"/>
            </p:cNvSpPr>
            <p:nvPr/>
          </p:nvSpPr>
          <p:spPr bwMode="auto">
            <a:xfrm>
              <a:off x="4053071"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8" name="Rectangle 85"/>
            <p:cNvSpPr>
              <a:spLocks noChangeArrowheads="1"/>
            </p:cNvSpPr>
            <p:nvPr/>
          </p:nvSpPr>
          <p:spPr bwMode="auto">
            <a:xfrm>
              <a:off x="3615865"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9" name="Rectangle 86"/>
            <p:cNvSpPr>
              <a:spLocks noChangeArrowheads="1"/>
            </p:cNvSpPr>
            <p:nvPr/>
          </p:nvSpPr>
          <p:spPr bwMode="auto">
            <a:xfrm>
              <a:off x="3761967" y="354633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0" name="Rectangle 87"/>
            <p:cNvSpPr>
              <a:spLocks noChangeArrowheads="1"/>
            </p:cNvSpPr>
            <p:nvPr/>
          </p:nvSpPr>
          <p:spPr bwMode="auto">
            <a:xfrm>
              <a:off x="3905870" y="354633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1" name="Rectangle 88"/>
            <p:cNvSpPr>
              <a:spLocks noChangeArrowheads="1"/>
            </p:cNvSpPr>
            <p:nvPr/>
          </p:nvSpPr>
          <p:spPr bwMode="auto">
            <a:xfrm>
              <a:off x="4053071"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2" name="Rectangle 89"/>
            <p:cNvSpPr>
              <a:spLocks noChangeArrowheads="1"/>
            </p:cNvSpPr>
            <p:nvPr/>
          </p:nvSpPr>
          <p:spPr bwMode="auto">
            <a:xfrm>
              <a:off x="3615865"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3" name="Rectangle 90"/>
            <p:cNvSpPr>
              <a:spLocks noChangeArrowheads="1"/>
            </p:cNvSpPr>
            <p:nvPr/>
          </p:nvSpPr>
          <p:spPr bwMode="auto">
            <a:xfrm>
              <a:off x="3761967" y="373418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4" name="Rectangle 91"/>
            <p:cNvSpPr>
              <a:spLocks noChangeArrowheads="1"/>
            </p:cNvSpPr>
            <p:nvPr/>
          </p:nvSpPr>
          <p:spPr bwMode="auto">
            <a:xfrm>
              <a:off x="3905870" y="3734180"/>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5" name="Rectangle 92"/>
            <p:cNvSpPr>
              <a:spLocks noChangeArrowheads="1"/>
            </p:cNvSpPr>
            <p:nvPr/>
          </p:nvSpPr>
          <p:spPr bwMode="auto">
            <a:xfrm>
              <a:off x="4053071"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6" name="Rectangle 93"/>
            <p:cNvSpPr>
              <a:spLocks noChangeArrowheads="1"/>
            </p:cNvSpPr>
            <p:nvPr/>
          </p:nvSpPr>
          <p:spPr bwMode="auto">
            <a:xfrm>
              <a:off x="3615865"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7" name="Rectangle 94"/>
            <p:cNvSpPr>
              <a:spLocks noChangeArrowheads="1"/>
            </p:cNvSpPr>
            <p:nvPr/>
          </p:nvSpPr>
          <p:spPr bwMode="auto">
            <a:xfrm>
              <a:off x="3761967" y="392422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8" name="Rectangle 95"/>
            <p:cNvSpPr>
              <a:spLocks noChangeArrowheads="1"/>
            </p:cNvSpPr>
            <p:nvPr/>
          </p:nvSpPr>
          <p:spPr bwMode="auto">
            <a:xfrm>
              <a:off x="3905870"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9" name="Rectangle 96"/>
            <p:cNvSpPr>
              <a:spLocks noChangeArrowheads="1"/>
            </p:cNvSpPr>
            <p:nvPr/>
          </p:nvSpPr>
          <p:spPr bwMode="auto">
            <a:xfrm>
              <a:off x="4053071"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0" name="Rectangle 97"/>
            <p:cNvSpPr>
              <a:spLocks noChangeArrowheads="1"/>
            </p:cNvSpPr>
            <p:nvPr/>
          </p:nvSpPr>
          <p:spPr bwMode="auto">
            <a:xfrm>
              <a:off x="3615865"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1" name="Rectangle 98"/>
            <p:cNvSpPr>
              <a:spLocks noChangeArrowheads="1"/>
            </p:cNvSpPr>
            <p:nvPr/>
          </p:nvSpPr>
          <p:spPr bwMode="auto">
            <a:xfrm>
              <a:off x="3761967" y="4294419"/>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2" name="Rectangle 99"/>
            <p:cNvSpPr>
              <a:spLocks noChangeArrowheads="1"/>
            </p:cNvSpPr>
            <p:nvPr/>
          </p:nvSpPr>
          <p:spPr bwMode="auto">
            <a:xfrm>
              <a:off x="3905870" y="4294419"/>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3" name="Rectangle 100"/>
            <p:cNvSpPr>
              <a:spLocks noChangeArrowheads="1"/>
            </p:cNvSpPr>
            <p:nvPr/>
          </p:nvSpPr>
          <p:spPr bwMode="auto">
            <a:xfrm>
              <a:off x="4053071"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4" name="Rectangle 101"/>
            <p:cNvSpPr>
              <a:spLocks noChangeArrowheads="1"/>
            </p:cNvSpPr>
            <p:nvPr/>
          </p:nvSpPr>
          <p:spPr bwMode="auto">
            <a:xfrm>
              <a:off x="3615865"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5" name="Rectangle 102"/>
            <p:cNvSpPr>
              <a:spLocks noChangeArrowheads="1"/>
            </p:cNvSpPr>
            <p:nvPr/>
          </p:nvSpPr>
          <p:spPr bwMode="auto">
            <a:xfrm>
              <a:off x="3761967" y="41010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6" name="Rectangle 103"/>
            <p:cNvSpPr>
              <a:spLocks noChangeArrowheads="1"/>
            </p:cNvSpPr>
            <p:nvPr/>
          </p:nvSpPr>
          <p:spPr bwMode="auto">
            <a:xfrm>
              <a:off x="3905870" y="410108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7" name="Rectangle 104"/>
            <p:cNvSpPr>
              <a:spLocks noChangeArrowheads="1"/>
            </p:cNvSpPr>
            <p:nvPr/>
          </p:nvSpPr>
          <p:spPr bwMode="auto">
            <a:xfrm>
              <a:off x="4053071"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8" name="Rectangle 105"/>
            <p:cNvSpPr>
              <a:spLocks noChangeArrowheads="1"/>
            </p:cNvSpPr>
            <p:nvPr/>
          </p:nvSpPr>
          <p:spPr bwMode="auto">
            <a:xfrm>
              <a:off x="3615865"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9" name="Rectangle 106"/>
            <p:cNvSpPr>
              <a:spLocks noChangeArrowheads="1"/>
            </p:cNvSpPr>
            <p:nvPr/>
          </p:nvSpPr>
          <p:spPr bwMode="auto">
            <a:xfrm>
              <a:off x="3761967" y="44899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0" name="Rectangle 107"/>
            <p:cNvSpPr>
              <a:spLocks noChangeArrowheads="1"/>
            </p:cNvSpPr>
            <p:nvPr/>
          </p:nvSpPr>
          <p:spPr bwMode="auto">
            <a:xfrm>
              <a:off x="3905870" y="44899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1" name="Rectangle 108"/>
            <p:cNvSpPr>
              <a:spLocks noChangeArrowheads="1"/>
            </p:cNvSpPr>
            <p:nvPr/>
          </p:nvSpPr>
          <p:spPr bwMode="auto">
            <a:xfrm>
              <a:off x="4053071"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2" name="Rectangle 109"/>
            <p:cNvSpPr>
              <a:spLocks noChangeArrowheads="1"/>
            </p:cNvSpPr>
            <p:nvPr/>
          </p:nvSpPr>
          <p:spPr bwMode="auto">
            <a:xfrm>
              <a:off x="3615865" y="4683291"/>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3" name="Rectangle 110"/>
            <p:cNvSpPr>
              <a:spLocks noChangeArrowheads="1"/>
            </p:cNvSpPr>
            <p:nvPr/>
          </p:nvSpPr>
          <p:spPr bwMode="auto">
            <a:xfrm>
              <a:off x="3761967" y="4683291"/>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4" name="Rectangle 111"/>
            <p:cNvSpPr>
              <a:spLocks noChangeArrowheads="1"/>
            </p:cNvSpPr>
            <p:nvPr/>
          </p:nvSpPr>
          <p:spPr bwMode="auto">
            <a:xfrm>
              <a:off x="3905870" y="4683291"/>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5" name="Rectangle 112"/>
            <p:cNvSpPr>
              <a:spLocks noChangeArrowheads="1"/>
            </p:cNvSpPr>
            <p:nvPr/>
          </p:nvSpPr>
          <p:spPr bwMode="auto">
            <a:xfrm>
              <a:off x="4053071" y="4683291"/>
              <a:ext cx="64812" cy="1252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6" name="Rectangle 113"/>
            <p:cNvSpPr>
              <a:spLocks noChangeArrowheads="1"/>
            </p:cNvSpPr>
            <p:nvPr/>
          </p:nvSpPr>
          <p:spPr bwMode="auto">
            <a:xfrm>
              <a:off x="3615865"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7" name="Rectangle 114"/>
            <p:cNvSpPr>
              <a:spLocks noChangeArrowheads="1"/>
            </p:cNvSpPr>
            <p:nvPr/>
          </p:nvSpPr>
          <p:spPr bwMode="auto">
            <a:xfrm>
              <a:off x="3761967" y="4876628"/>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8" name="Rectangle 115"/>
            <p:cNvSpPr>
              <a:spLocks noChangeArrowheads="1"/>
            </p:cNvSpPr>
            <p:nvPr/>
          </p:nvSpPr>
          <p:spPr bwMode="auto">
            <a:xfrm>
              <a:off x="3905870" y="4876628"/>
              <a:ext cx="68107"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9" name="Rectangle 116"/>
            <p:cNvSpPr>
              <a:spLocks noChangeArrowheads="1"/>
            </p:cNvSpPr>
            <p:nvPr/>
          </p:nvSpPr>
          <p:spPr bwMode="auto">
            <a:xfrm>
              <a:off x="4053071"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0" name="Rectangle 117"/>
            <p:cNvSpPr>
              <a:spLocks noChangeArrowheads="1"/>
            </p:cNvSpPr>
            <p:nvPr/>
          </p:nvSpPr>
          <p:spPr bwMode="auto">
            <a:xfrm>
              <a:off x="3121537" y="3924222"/>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1" name="Rectangle 118"/>
            <p:cNvSpPr>
              <a:spLocks noChangeArrowheads="1"/>
            </p:cNvSpPr>
            <p:nvPr/>
          </p:nvSpPr>
          <p:spPr bwMode="auto">
            <a:xfrm>
              <a:off x="3267638"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2" name="Rectangle 119"/>
            <p:cNvSpPr>
              <a:spLocks noChangeArrowheads="1"/>
            </p:cNvSpPr>
            <p:nvPr/>
          </p:nvSpPr>
          <p:spPr bwMode="auto">
            <a:xfrm>
              <a:off x="3411543"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3" name="Rectangle 120"/>
            <p:cNvSpPr>
              <a:spLocks noChangeArrowheads="1"/>
            </p:cNvSpPr>
            <p:nvPr/>
          </p:nvSpPr>
          <p:spPr bwMode="auto">
            <a:xfrm>
              <a:off x="3121537" y="411426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4" name="Rectangle 121"/>
            <p:cNvSpPr>
              <a:spLocks noChangeArrowheads="1"/>
            </p:cNvSpPr>
            <p:nvPr/>
          </p:nvSpPr>
          <p:spPr bwMode="auto">
            <a:xfrm>
              <a:off x="3267638" y="4114265"/>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5" name="Rectangle 122"/>
            <p:cNvSpPr>
              <a:spLocks noChangeArrowheads="1"/>
            </p:cNvSpPr>
            <p:nvPr/>
          </p:nvSpPr>
          <p:spPr bwMode="auto">
            <a:xfrm>
              <a:off x="3411543" y="4114265"/>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6" name="Rectangle 123"/>
            <p:cNvSpPr>
              <a:spLocks noChangeArrowheads="1"/>
            </p:cNvSpPr>
            <p:nvPr/>
          </p:nvSpPr>
          <p:spPr bwMode="auto">
            <a:xfrm>
              <a:off x="3121537" y="4291124"/>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7" name="Rectangle 124"/>
            <p:cNvSpPr>
              <a:spLocks noChangeArrowheads="1"/>
            </p:cNvSpPr>
            <p:nvPr/>
          </p:nvSpPr>
          <p:spPr bwMode="auto">
            <a:xfrm>
              <a:off x="3267638" y="4291124"/>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8" name="Rectangle 125"/>
            <p:cNvSpPr>
              <a:spLocks noChangeArrowheads="1"/>
            </p:cNvSpPr>
            <p:nvPr/>
          </p:nvSpPr>
          <p:spPr bwMode="auto">
            <a:xfrm>
              <a:off x="3411543" y="4291124"/>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9" name="Rectangle 126"/>
            <p:cNvSpPr>
              <a:spLocks noChangeArrowheads="1"/>
            </p:cNvSpPr>
            <p:nvPr/>
          </p:nvSpPr>
          <p:spPr bwMode="auto">
            <a:xfrm>
              <a:off x="3121537" y="446798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0" name="Rectangle 127"/>
            <p:cNvSpPr>
              <a:spLocks noChangeArrowheads="1"/>
            </p:cNvSpPr>
            <p:nvPr/>
          </p:nvSpPr>
          <p:spPr bwMode="auto">
            <a:xfrm>
              <a:off x="3267638" y="446798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1" name="Rectangle 128"/>
            <p:cNvSpPr>
              <a:spLocks noChangeArrowheads="1"/>
            </p:cNvSpPr>
            <p:nvPr/>
          </p:nvSpPr>
          <p:spPr bwMode="auto">
            <a:xfrm>
              <a:off x="3411543" y="446798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2" name="Rectangle 129"/>
            <p:cNvSpPr>
              <a:spLocks noChangeArrowheads="1"/>
            </p:cNvSpPr>
            <p:nvPr/>
          </p:nvSpPr>
          <p:spPr bwMode="auto">
            <a:xfrm>
              <a:off x="3121537" y="464484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3" name="Rectangle 130"/>
            <p:cNvSpPr>
              <a:spLocks noChangeArrowheads="1"/>
            </p:cNvSpPr>
            <p:nvPr/>
          </p:nvSpPr>
          <p:spPr bwMode="auto">
            <a:xfrm>
              <a:off x="3267638" y="464484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4" name="Rectangle 131"/>
            <p:cNvSpPr>
              <a:spLocks noChangeArrowheads="1"/>
            </p:cNvSpPr>
            <p:nvPr/>
          </p:nvSpPr>
          <p:spPr bwMode="auto">
            <a:xfrm>
              <a:off x="3411543" y="464484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5" name="Rectangle 132"/>
            <p:cNvSpPr>
              <a:spLocks noChangeArrowheads="1"/>
            </p:cNvSpPr>
            <p:nvPr/>
          </p:nvSpPr>
          <p:spPr bwMode="auto">
            <a:xfrm>
              <a:off x="3121537" y="4821702"/>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6" name="Rectangle 133"/>
            <p:cNvSpPr>
              <a:spLocks noChangeArrowheads="1"/>
            </p:cNvSpPr>
            <p:nvPr/>
          </p:nvSpPr>
          <p:spPr bwMode="auto">
            <a:xfrm>
              <a:off x="3267638" y="4821702"/>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7" name="Rectangle 134"/>
            <p:cNvSpPr>
              <a:spLocks noChangeArrowheads="1"/>
            </p:cNvSpPr>
            <p:nvPr/>
          </p:nvSpPr>
          <p:spPr bwMode="auto">
            <a:xfrm>
              <a:off x="3411543" y="4821702"/>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8" name="Rectangle 135"/>
            <p:cNvSpPr>
              <a:spLocks noChangeArrowheads="1"/>
            </p:cNvSpPr>
            <p:nvPr/>
          </p:nvSpPr>
          <p:spPr bwMode="auto">
            <a:xfrm>
              <a:off x="3905870" y="2525824"/>
              <a:ext cx="2120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9" name="Rectangle 136"/>
            <p:cNvSpPr>
              <a:spLocks noChangeArrowheads="1"/>
            </p:cNvSpPr>
            <p:nvPr/>
          </p:nvSpPr>
          <p:spPr bwMode="auto">
            <a:xfrm>
              <a:off x="3680677" y="2446731"/>
              <a:ext cx="43941" cy="204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0" name="Group 1589"/>
            <p:cNvGrpSpPr/>
            <p:nvPr/>
          </p:nvGrpSpPr>
          <p:grpSpPr>
            <a:xfrm>
              <a:off x="229637" y="3020152"/>
              <a:ext cx="708069" cy="2245209"/>
              <a:chOff x="1636091" y="-2496074"/>
              <a:chExt cx="694248" cy="2201386"/>
            </a:xfrm>
          </p:grpSpPr>
          <p:sp>
            <p:nvSpPr>
              <p:cNvPr id="1701" name="Rectangle 138"/>
              <p:cNvSpPr>
                <a:spLocks noChangeArrowheads="1"/>
              </p:cNvSpPr>
              <p:nvPr/>
            </p:nvSpPr>
            <p:spPr bwMode="auto">
              <a:xfrm>
                <a:off x="1636091" y="-1472997"/>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2"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3"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4"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5"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6"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7"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8"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9"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0"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1"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2"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5"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6"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7"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8"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9"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0"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1"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2"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3"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4"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5"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6"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7"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8"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9"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0"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1"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2"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3"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4"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5"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6"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7"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8"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9"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0"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1"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2"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3"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591" name="Rectangle 187"/>
            <p:cNvSpPr>
              <a:spLocks noChangeArrowheads="1"/>
            </p:cNvSpPr>
            <p:nvPr/>
          </p:nvSpPr>
          <p:spPr bwMode="auto">
            <a:xfrm>
              <a:off x="4204664"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2" name="Rectangle 188"/>
            <p:cNvSpPr>
              <a:spLocks noChangeArrowheads="1"/>
            </p:cNvSpPr>
            <p:nvPr/>
          </p:nvSpPr>
          <p:spPr bwMode="auto">
            <a:xfrm>
              <a:off x="4204664" y="4043959"/>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3" name="Rectangle 189"/>
            <p:cNvSpPr>
              <a:spLocks noChangeArrowheads="1"/>
            </p:cNvSpPr>
            <p:nvPr/>
          </p:nvSpPr>
          <p:spPr bwMode="auto">
            <a:xfrm>
              <a:off x="4204664" y="4220820"/>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4" name="Rectangle 190"/>
            <p:cNvSpPr>
              <a:spLocks noChangeArrowheads="1"/>
            </p:cNvSpPr>
            <p:nvPr/>
          </p:nvSpPr>
          <p:spPr bwMode="auto">
            <a:xfrm>
              <a:off x="4204664" y="439767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5" name="Rectangle 191"/>
            <p:cNvSpPr>
              <a:spLocks noChangeArrowheads="1"/>
            </p:cNvSpPr>
            <p:nvPr/>
          </p:nvSpPr>
          <p:spPr bwMode="auto">
            <a:xfrm>
              <a:off x="4204664"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6" name="Rectangle 192"/>
            <p:cNvSpPr>
              <a:spLocks noChangeArrowheads="1"/>
            </p:cNvSpPr>
            <p:nvPr/>
          </p:nvSpPr>
          <p:spPr bwMode="auto">
            <a:xfrm>
              <a:off x="4204664" y="475139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7" name="Rectangle 193"/>
            <p:cNvSpPr>
              <a:spLocks noChangeArrowheads="1"/>
            </p:cNvSpPr>
            <p:nvPr/>
          </p:nvSpPr>
          <p:spPr bwMode="auto">
            <a:xfrm>
              <a:off x="4204664"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8" name="Group 1597"/>
            <p:cNvGrpSpPr/>
            <p:nvPr/>
          </p:nvGrpSpPr>
          <p:grpSpPr>
            <a:xfrm>
              <a:off x="10285267" y="1896378"/>
              <a:ext cx="774447" cy="3210935"/>
              <a:chOff x="9240116" y="-3616221"/>
              <a:chExt cx="759331" cy="3148261"/>
            </a:xfrm>
          </p:grpSpPr>
          <p:sp>
            <p:nvSpPr>
              <p:cNvPr id="1697"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8"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9"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0"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599" name="Group 1598"/>
            <p:cNvGrpSpPr/>
            <p:nvPr/>
          </p:nvGrpSpPr>
          <p:grpSpPr>
            <a:xfrm>
              <a:off x="8664970" y="2141511"/>
              <a:ext cx="777743" cy="2927521"/>
              <a:chOff x="8238446" y="-3338339"/>
              <a:chExt cx="762562" cy="2870379"/>
            </a:xfrm>
          </p:grpSpPr>
          <p:sp>
            <p:nvSpPr>
              <p:cNvPr id="1688"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9"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0"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1"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2"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3"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4"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5"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6"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600" name="Rectangle 207"/>
            <p:cNvSpPr>
              <a:spLocks noChangeArrowheads="1"/>
            </p:cNvSpPr>
            <p:nvPr/>
          </p:nvSpPr>
          <p:spPr bwMode="auto">
            <a:xfrm>
              <a:off x="6364328" y="4302109"/>
              <a:ext cx="948011" cy="75687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1"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2" name="Freeform 209"/>
            <p:cNvSpPr>
              <a:spLocks/>
            </p:cNvSpPr>
            <p:nvPr/>
          </p:nvSpPr>
          <p:spPr bwMode="auto">
            <a:xfrm>
              <a:off x="6364328" y="4313093"/>
              <a:ext cx="545957" cy="745886"/>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3"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4"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5"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6"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7"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8"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9"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0"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1" name="Rectangle 218"/>
            <p:cNvSpPr>
              <a:spLocks noChangeArrowheads="1"/>
            </p:cNvSpPr>
            <p:nvPr/>
          </p:nvSpPr>
          <p:spPr bwMode="auto">
            <a:xfrm>
              <a:off x="7011348" y="3532056"/>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2" name="Rectangle 219"/>
            <p:cNvSpPr>
              <a:spLocks noChangeArrowheads="1"/>
            </p:cNvSpPr>
            <p:nvPr/>
          </p:nvSpPr>
          <p:spPr bwMode="auto">
            <a:xfrm>
              <a:off x="7184913"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3" name="Rectangle 220"/>
            <p:cNvSpPr>
              <a:spLocks noChangeArrowheads="1"/>
            </p:cNvSpPr>
            <p:nvPr/>
          </p:nvSpPr>
          <p:spPr bwMode="auto">
            <a:xfrm>
              <a:off x="7358477"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4" name="Rectangle 221"/>
            <p:cNvSpPr>
              <a:spLocks noChangeArrowheads="1"/>
            </p:cNvSpPr>
            <p:nvPr/>
          </p:nvSpPr>
          <p:spPr bwMode="auto">
            <a:xfrm>
              <a:off x="7533139" y="3532056"/>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5" name="Rectangle 222"/>
            <p:cNvSpPr>
              <a:spLocks noChangeArrowheads="1"/>
            </p:cNvSpPr>
            <p:nvPr/>
          </p:nvSpPr>
          <p:spPr bwMode="auto">
            <a:xfrm>
              <a:off x="7011348"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6" name="Rectangle 223"/>
            <p:cNvSpPr>
              <a:spLocks noChangeArrowheads="1"/>
            </p:cNvSpPr>
            <p:nvPr/>
          </p:nvSpPr>
          <p:spPr bwMode="auto">
            <a:xfrm>
              <a:off x="7184913"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7" name="Rectangle 224"/>
            <p:cNvSpPr>
              <a:spLocks noChangeArrowheads="1"/>
            </p:cNvSpPr>
            <p:nvPr/>
          </p:nvSpPr>
          <p:spPr bwMode="auto">
            <a:xfrm>
              <a:off x="7358477"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8" name="Rectangle 225"/>
            <p:cNvSpPr>
              <a:spLocks noChangeArrowheads="1"/>
            </p:cNvSpPr>
            <p:nvPr/>
          </p:nvSpPr>
          <p:spPr bwMode="auto">
            <a:xfrm>
              <a:off x="7533139"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9" name="Rectangle 226"/>
            <p:cNvSpPr>
              <a:spLocks noChangeArrowheads="1"/>
            </p:cNvSpPr>
            <p:nvPr/>
          </p:nvSpPr>
          <p:spPr bwMode="auto">
            <a:xfrm>
              <a:off x="7011348" y="398683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0" name="Rectangle 228"/>
            <p:cNvSpPr>
              <a:spLocks noChangeArrowheads="1"/>
            </p:cNvSpPr>
            <p:nvPr/>
          </p:nvSpPr>
          <p:spPr bwMode="auto">
            <a:xfrm>
              <a:off x="7184913" y="398683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1" name="Rectangle 229"/>
            <p:cNvSpPr>
              <a:spLocks noChangeArrowheads="1"/>
            </p:cNvSpPr>
            <p:nvPr/>
          </p:nvSpPr>
          <p:spPr bwMode="auto">
            <a:xfrm>
              <a:off x="7358477" y="3986837"/>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2" name="Rectangle 230"/>
            <p:cNvSpPr>
              <a:spLocks noChangeArrowheads="1"/>
            </p:cNvSpPr>
            <p:nvPr/>
          </p:nvSpPr>
          <p:spPr bwMode="auto">
            <a:xfrm>
              <a:off x="7533139" y="398683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3" name="Rectangle 231"/>
            <p:cNvSpPr>
              <a:spLocks noChangeArrowheads="1"/>
            </p:cNvSpPr>
            <p:nvPr/>
          </p:nvSpPr>
          <p:spPr bwMode="auto">
            <a:xfrm>
              <a:off x="7011349"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7" name="Rectangle 235"/>
            <p:cNvSpPr>
              <a:spLocks noChangeArrowheads="1"/>
            </p:cNvSpPr>
            <p:nvPr/>
          </p:nvSpPr>
          <p:spPr bwMode="auto">
            <a:xfrm>
              <a:off x="7011349" y="4440521"/>
              <a:ext cx="77994"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8" name="Rectangle 236"/>
            <p:cNvSpPr>
              <a:spLocks noChangeArrowheads="1"/>
            </p:cNvSpPr>
            <p:nvPr/>
          </p:nvSpPr>
          <p:spPr bwMode="auto">
            <a:xfrm>
              <a:off x="7184913"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9" name="Rectangle 237"/>
            <p:cNvSpPr>
              <a:spLocks noChangeArrowheads="1"/>
            </p:cNvSpPr>
            <p:nvPr/>
          </p:nvSpPr>
          <p:spPr bwMode="auto">
            <a:xfrm>
              <a:off x="7358477"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0" name="Rectangle 238"/>
            <p:cNvSpPr>
              <a:spLocks noChangeArrowheads="1"/>
            </p:cNvSpPr>
            <p:nvPr/>
          </p:nvSpPr>
          <p:spPr bwMode="auto">
            <a:xfrm>
              <a:off x="7533139"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1" name="Rectangle 239"/>
            <p:cNvSpPr>
              <a:spLocks noChangeArrowheads="1"/>
            </p:cNvSpPr>
            <p:nvPr/>
          </p:nvSpPr>
          <p:spPr bwMode="auto">
            <a:xfrm>
              <a:off x="6421451"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2" name="Rectangle 240"/>
            <p:cNvSpPr>
              <a:spLocks noChangeArrowheads="1"/>
            </p:cNvSpPr>
            <p:nvPr/>
          </p:nvSpPr>
          <p:spPr bwMode="auto">
            <a:xfrm>
              <a:off x="6595015"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3" name="Rectangle 241"/>
            <p:cNvSpPr>
              <a:spLocks noChangeArrowheads="1"/>
            </p:cNvSpPr>
            <p:nvPr/>
          </p:nvSpPr>
          <p:spPr bwMode="auto">
            <a:xfrm>
              <a:off x="6769677"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4" name="Rectangle 242"/>
            <p:cNvSpPr>
              <a:spLocks noChangeArrowheads="1"/>
            </p:cNvSpPr>
            <p:nvPr/>
          </p:nvSpPr>
          <p:spPr bwMode="auto">
            <a:xfrm>
              <a:off x="6421451"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5" name="Rectangle 243"/>
            <p:cNvSpPr>
              <a:spLocks noChangeArrowheads="1"/>
            </p:cNvSpPr>
            <p:nvPr/>
          </p:nvSpPr>
          <p:spPr bwMode="auto">
            <a:xfrm>
              <a:off x="6595015" y="4666813"/>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6" name="Rectangle 244"/>
            <p:cNvSpPr>
              <a:spLocks noChangeArrowheads="1"/>
            </p:cNvSpPr>
            <p:nvPr/>
          </p:nvSpPr>
          <p:spPr bwMode="auto">
            <a:xfrm>
              <a:off x="6769677"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7" name="Rectangle 245"/>
            <p:cNvSpPr>
              <a:spLocks noChangeArrowheads="1"/>
            </p:cNvSpPr>
            <p:nvPr/>
          </p:nvSpPr>
          <p:spPr bwMode="auto">
            <a:xfrm>
              <a:off x="7011349"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8" name="Rectangle 246"/>
            <p:cNvSpPr>
              <a:spLocks noChangeArrowheads="1"/>
            </p:cNvSpPr>
            <p:nvPr/>
          </p:nvSpPr>
          <p:spPr bwMode="auto">
            <a:xfrm>
              <a:off x="7184913" y="4666813"/>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9" name="Rectangle 247"/>
            <p:cNvSpPr>
              <a:spLocks noChangeArrowheads="1"/>
            </p:cNvSpPr>
            <p:nvPr/>
          </p:nvSpPr>
          <p:spPr bwMode="auto">
            <a:xfrm>
              <a:off x="7358477"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0" name="Rectangle 248"/>
            <p:cNvSpPr>
              <a:spLocks noChangeArrowheads="1"/>
            </p:cNvSpPr>
            <p:nvPr/>
          </p:nvSpPr>
          <p:spPr bwMode="auto">
            <a:xfrm>
              <a:off x="7533139" y="4666813"/>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1" name="Rectangle 249"/>
            <p:cNvSpPr>
              <a:spLocks noChangeArrowheads="1"/>
            </p:cNvSpPr>
            <p:nvPr/>
          </p:nvSpPr>
          <p:spPr bwMode="auto">
            <a:xfrm>
              <a:off x="7358476"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2" name="Rectangle 250"/>
            <p:cNvSpPr>
              <a:spLocks noChangeArrowheads="1"/>
            </p:cNvSpPr>
            <p:nvPr/>
          </p:nvSpPr>
          <p:spPr bwMode="auto">
            <a:xfrm>
              <a:off x="7089342" y="2678515"/>
              <a:ext cx="51630" cy="24167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pic>
          <p:nvPicPr>
            <p:cNvPr id="1643" name="Picture 1642"/>
            <p:cNvPicPr>
              <a:picLocks noChangeAspect="1"/>
            </p:cNvPicPr>
            <p:nvPr/>
          </p:nvPicPr>
          <p:blipFill>
            <a:blip r:embed="rId5"/>
            <a:stretch>
              <a:fillRect/>
            </a:stretch>
          </p:blipFill>
          <p:spPr>
            <a:xfrm>
              <a:off x="8160644" y="3347476"/>
              <a:ext cx="676964" cy="1821494"/>
            </a:xfrm>
            <a:prstGeom prst="rect">
              <a:avLst/>
            </a:prstGeom>
          </p:spPr>
        </p:pic>
        <p:grpSp>
          <p:nvGrpSpPr>
            <p:cNvPr id="1644" name="Group 253"/>
            <p:cNvGrpSpPr>
              <a:grpSpLocks noChangeAspect="1"/>
            </p:cNvGrpSpPr>
            <p:nvPr/>
          </p:nvGrpSpPr>
          <p:grpSpPr bwMode="auto">
            <a:xfrm>
              <a:off x="10691937" y="3685621"/>
              <a:ext cx="1334141" cy="1468527"/>
              <a:chOff x="6861" y="-1143"/>
              <a:chExt cx="824" cy="907"/>
            </a:xfrm>
          </p:grpSpPr>
          <p:sp>
            <p:nvSpPr>
              <p:cNvPr id="1649"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0"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1"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2"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3"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4"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5"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6"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7"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8"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9"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0"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1"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2"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3"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4"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5"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6"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7"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8"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9"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0"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1"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2"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3"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4"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5"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6"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7"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8"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9"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0"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1"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2"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3"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4"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5"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6"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7"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645" name="Picture 1644"/>
            <p:cNvPicPr>
              <a:picLocks noChangeAspect="1"/>
            </p:cNvPicPr>
            <p:nvPr/>
          </p:nvPicPr>
          <p:blipFill>
            <a:blip r:embed="rId6"/>
            <a:stretch>
              <a:fillRect/>
            </a:stretch>
          </p:blipFill>
          <p:spPr>
            <a:xfrm>
              <a:off x="5552921" y="2629082"/>
              <a:ext cx="943235" cy="2406872"/>
            </a:xfrm>
            <a:prstGeom prst="rect">
              <a:avLst/>
            </a:prstGeom>
          </p:spPr>
        </p:pic>
        <p:pic>
          <p:nvPicPr>
            <p:cNvPr id="1646" name="Picture 1645"/>
            <p:cNvPicPr>
              <a:picLocks noChangeAspect="1"/>
            </p:cNvPicPr>
            <p:nvPr/>
          </p:nvPicPr>
          <p:blipFill>
            <a:blip r:embed="rId7"/>
            <a:stretch>
              <a:fillRect/>
            </a:stretch>
          </p:blipFill>
          <p:spPr>
            <a:xfrm>
              <a:off x="2166934" y="3716426"/>
              <a:ext cx="1098829" cy="1330976"/>
            </a:xfrm>
            <a:prstGeom prst="rect">
              <a:avLst/>
            </a:prstGeom>
          </p:spPr>
        </p:pic>
        <p:sp>
          <p:nvSpPr>
            <p:cNvPr id="1647" name="Freeform 858"/>
            <p:cNvSpPr>
              <a:spLocks/>
            </p:cNvSpPr>
            <p:nvPr/>
          </p:nvSpPr>
          <p:spPr bwMode="auto">
            <a:xfrm>
              <a:off x="9568327" y="4125672"/>
              <a:ext cx="84193"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8" name="Oval 901"/>
            <p:cNvSpPr>
              <a:spLocks noChangeArrowheads="1"/>
            </p:cNvSpPr>
            <p:nvPr/>
          </p:nvSpPr>
          <p:spPr bwMode="auto">
            <a:xfrm>
              <a:off x="8315141"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6" name="Rectangle 5"/>
          <p:cNvSpPr/>
          <p:nvPr userDrawn="1"/>
        </p:nvSpPr>
        <p:spPr>
          <a:xfrm>
            <a:off x="-933" y="946995"/>
            <a:ext cx="12192000" cy="4399352"/>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18288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16175" y="2695161"/>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grpSp>
        <p:nvGrpSpPr>
          <p:cNvPr id="1750" name="Group 1749"/>
          <p:cNvGrpSpPr/>
          <p:nvPr userDrawn="1"/>
        </p:nvGrpSpPr>
        <p:grpSpPr>
          <a:xfrm>
            <a:off x="-192133" y="3655574"/>
            <a:ext cx="12397717" cy="4769183"/>
            <a:chOff x="-195987" y="3728379"/>
            <a:chExt cx="12646317" cy="4864815"/>
          </a:xfrm>
        </p:grpSpPr>
        <p:sp>
          <p:nvSpPr>
            <p:cNvPr id="1751" name="Chord 1750"/>
            <p:cNvSpPr/>
            <p:nvPr/>
          </p:nvSpPr>
          <p:spPr bwMode="auto">
            <a:xfrm rot="5400000">
              <a:off x="5345087" y="2997093"/>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2" name="Chord 1751"/>
            <p:cNvSpPr/>
            <p:nvPr/>
          </p:nvSpPr>
          <p:spPr bwMode="auto">
            <a:xfrm rot="5400000">
              <a:off x="8177177" y="3346432"/>
              <a:ext cx="3689347" cy="4856959"/>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3" name="Chord 1752"/>
            <p:cNvSpPr/>
            <p:nvPr/>
          </p:nvSpPr>
          <p:spPr bwMode="auto">
            <a:xfrm rot="5400000">
              <a:off x="535299" y="3240572"/>
              <a:ext cx="4621336" cy="6083907"/>
            </a:xfrm>
            <a:prstGeom prst="chord">
              <a:avLst>
                <a:gd name="adj1" fmla="val 6303881"/>
                <a:gd name="adj2" fmla="val 15292600"/>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4" name="Group 1753"/>
          <p:cNvGrpSpPr/>
          <p:nvPr userDrawn="1"/>
        </p:nvGrpSpPr>
        <p:grpSpPr>
          <a:xfrm>
            <a:off x="-10678" y="3979978"/>
            <a:ext cx="12228949" cy="2877536"/>
            <a:chOff x="-10893" y="4059288"/>
            <a:chExt cx="12474165" cy="2935237"/>
          </a:xfrm>
        </p:grpSpPr>
        <p:grpSp>
          <p:nvGrpSpPr>
            <p:cNvPr id="1755" name="Group 1754"/>
            <p:cNvGrpSpPr/>
            <p:nvPr/>
          </p:nvGrpSpPr>
          <p:grpSpPr>
            <a:xfrm>
              <a:off x="8378287" y="4880174"/>
              <a:ext cx="1133372" cy="637926"/>
              <a:chOff x="8378287" y="4880174"/>
              <a:chExt cx="1133372" cy="637926"/>
            </a:xfrm>
          </p:grpSpPr>
          <p:sp>
            <p:nvSpPr>
              <p:cNvPr id="1786" name="Rectangle 887"/>
              <p:cNvSpPr>
                <a:spLocks noChangeArrowheads="1"/>
              </p:cNvSpPr>
              <p:nvPr/>
            </p:nvSpPr>
            <p:spPr bwMode="auto">
              <a:xfrm>
                <a:off x="8378287" y="4880174"/>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7" name="Rectangle 888"/>
              <p:cNvSpPr>
                <a:spLocks noChangeArrowheads="1"/>
              </p:cNvSpPr>
              <p:nvPr/>
            </p:nvSpPr>
            <p:spPr bwMode="auto">
              <a:xfrm>
                <a:off x="8378287" y="5021035"/>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8" name="Rectangle 889"/>
              <p:cNvSpPr>
                <a:spLocks noChangeArrowheads="1"/>
              </p:cNvSpPr>
              <p:nvPr/>
            </p:nvSpPr>
            <p:spPr bwMode="auto">
              <a:xfrm>
                <a:off x="8378287"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9" name="Rectangle 890"/>
              <p:cNvSpPr>
                <a:spLocks noChangeArrowheads="1"/>
              </p:cNvSpPr>
              <p:nvPr/>
            </p:nvSpPr>
            <p:spPr bwMode="auto">
              <a:xfrm>
                <a:off x="8454385"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0" name="Rectangle 891"/>
              <p:cNvSpPr>
                <a:spLocks noChangeArrowheads="1"/>
              </p:cNvSpPr>
              <p:nvPr/>
            </p:nvSpPr>
            <p:spPr bwMode="auto">
              <a:xfrm>
                <a:off x="9385369"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1" name="Rectangle 892"/>
              <p:cNvSpPr>
                <a:spLocks noChangeArrowheads="1"/>
              </p:cNvSpPr>
              <p:nvPr/>
            </p:nvSpPr>
            <p:spPr bwMode="auto">
              <a:xfrm>
                <a:off x="9463086"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2" name="Rectangle 893"/>
              <p:cNvSpPr>
                <a:spLocks noChangeArrowheads="1"/>
              </p:cNvSpPr>
              <p:nvPr/>
            </p:nvSpPr>
            <p:spPr bwMode="auto">
              <a:xfrm>
                <a:off x="8378287" y="5223423"/>
                <a:ext cx="113337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56" name="Freeform 902"/>
            <p:cNvSpPr>
              <a:spLocks noEditPoints="1"/>
            </p:cNvSpPr>
            <p:nvPr/>
          </p:nvSpPr>
          <p:spPr bwMode="auto">
            <a:xfrm>
              <a:off x="8153231" y="4059288"/>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757" name="Group 1756"/>
            <p:cNvGrpSpPr/>
            <p:nvPr/>
          </p:nvGrpSpPr>
          <p:grpSpPr>
            <a:xfrm>
              <a:off x="1029177" y="4059288"/>
              <a:ext cx="310868" cy="1463669"/>
              <a:chOff x="1029177" y="4059288"/>
              <a:chExt cx="310868" cy="1463669"/>
            </a:xfrm>
          </p:grpSpPr>
          <p:sp>
            <p:nvSpPr>
              <p:cNvPr id="1784" name="Oval 903"/>
              <p:cNvSpPr>
                <a:spLocks noChangeArrowheads="1"/>
              </p:cNvSpPr>
              <p:nvPr/>
            </p:nvSpPr>
            <p:spPr bwMode="auto">
              <a:xfrm>
                <a:off x="1192708"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5" name="Freeform 904"/>
              <p:cNvSpPr>
                <a:spLocks noEditPoints="1"/>
              </p:cNvSpPr>
              <p:nvPr/>
            </p:nvSpPr>
            <p:spPr bwMode="auto">
              <a:xfrm>
                <a:off x="1029177" y="4059288"/>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8" name="Group 1757"/>
            <p:cNvGrpSpPr/>
            <p:nvPr/>
          </p:nvGrpSpPr>
          <p:grpSpPr>
            <a:xfrm>
              <a:off x="2701712" y="5270378"/>
              <a:ext cx="414490" cy="241246"/>
              <a:chOff x="2701712" y="5270378"/>
              <a:chExt cx="414490" cy="241246"/>
            </a:xfrm>
          </p:grpSpPr>
          <p:sp>
            <p:nvSpPr>
              <p:cNvPr id="1782" name="Freeform 905"/>
              <p:cNvSpPr>
                <a:spLocks/>
              </p:cNvSpPr>
              <p:nvPr/>
            </p:nvSpPr>
            <p:spPr bwMode="auto">
              <a:xfrm>
                <a:off x="2701712" y="5270378"/>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3" name="Freeform 906"/>
              <p:cNvSpPr>
                <a:spLocks/>
              </p:cNvSpPr>
              <p:nvPr/>
            </p:nvSpPr>
            <p:spPr bwMode="auto">
              <a:xfrm>
                <a:off x="2842573" y="5370762"/>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9" name="Group 1758"/>
            <p:cNvGrpSpPr/>
            <p:nvPr/>
          </p:nvGrpSpPr>
          <p:grpSpPr>
            <a:xfrm>
              <a:off x="1336807" y="4726359"/>
              <a:ext cx="1316331" cy="791741"/>
              <a:chOff x="1336807" y="4726359"/>
              <a:chExt cx="1316331" cy="791741"/>
            </a:xfrm>
          </p:grpSpPr>
          <p:sp>
            <p:nvSpPr>
              <p:cNvPr id="176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3" name="Rectangle 895"/>
              <p:cNvSpPr>
                <a:spLocks noChangeArrowheads="1"/>
              </p:cNvSpPr>
              <p:nvPr/>
            </p:nvSpPr>
            <p:spPr bwMode="auto">
              <a:xfrm>
                <a:off x="1336807" y="5021035"/>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4" name="Rectangle 896"/>
              <p:cNvSpPr>
                <a:spLocks noChangeArrowheads="1"/>
              </p:cNvSpPr>
              <p:nvPr/>
            </p:nvSpPr>
            <p:spPr bwMode="auto">
              <a:xfrm>
                <a:off x="1336808"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5" name="Rectangle 897"/>
              <p:cNvSpPr>
                <a:spLocks noChangeArrowheads="1"/>
              </p:cNvSpPr>
              <p:nvPr/>
            </p:nvSpPr>
            <p:spPr bwMode="auto">
              <a:xfrm>
                <a:off x="1417762"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6" name="Rectangle 898"/>
              <p:cNvSpPr>
                <a:spLocks noChangeArrowheads="1"/>
              </p:cNvSpPr>
              <p:nvPr/>
            </p:nvSpPr>
            <p:spPr bwMode="auto">
              <a:xfrm>
                <a:off x="2345509"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7" name="Rectangle 899"/>
              <p:cNvSpPr>
                <a:spLocks noChangeArrowheads="1"/>
              </p:cNvSpPr>
              <p:nvPr/>
            </p:nvSpPr>
            <p:spPr bwMode="auto">
              <a:xfrm>
                <a:off x="2426464"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8" name="Rectangle 900"/>
              <p:cNvSpPr>
                <a:spLocks noChangeArrowheads="1"/>
              </p:cNvSpPr>
              <p:nvPr/>
            </p:nvSpPr>
            <p:spPr bwMode="auto">
              <a:xfrm>
                <a:off x="1336807" y="5223423"/>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9" name="Freeform 907"/>
              <p:cNvSpPr>
                <a:spLocks/>
              </p:cNvSpPr>
              <p:nvPr/>
            </p:nvSpPr>
            <p:spPr bwMode="auto">
              <a:xfrm>
                <a:off x="2502561" y="5433907"/>
                <a:ext cx="150577"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0" name="Freeform 908"/>
              <p:cNvSpPr>
                <a:spLocks/>
              </p:cNvSpPr>
              <p:nvPr/>
            </p:nvSpPr>
            <p:spPr bwMode="auto">
              <a:xfrm>
                <a:off x="2198170" y="4844553"/>
                <a:ext cx="84193"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1" name="Freeform 909"/>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2" name="Freeform 910"/>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3" name="Freeform 911"/>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4" name="Freeform 912"/>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5" name="Freeform 913"/>
              <p:cNvSpPr>
                <a:spLocks/>
              </p:cNvSpPr>
              <p:nvPr/>
            </p:nvSpPr>
            <p:spPr bwMode="auto">
              <a:xfrm>
                <a:off x="2327699"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6" name="Freeform 914"/>
              <p:cNvSpPr>
                <a:spLocks/>
              </p:cNvSpPr>
              <p:nvPr/>
            </p:nvSpPr>
            <p:spPr bwMode="auto">
              <a:xfrm>
                <a:off x="2342271"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7" name="Freeform 915"/>
              <p:cNvSpPr>
                <a:spLocks/>
              </p:cNvSpPr>
              <p:nvPr/>
            </p:nvSpPr>
            <p:spPr bwMode="auto">
              <a:xfrm>
                <a:off x="2261316"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8" name="Freeform 916"/>
              <p:cNvSpPr>
                <a:spLocks/>
              </p:cNvSpPr>
              <p:nvPr/>
            </p:nvSpPr>
            <p:spPr bwMode="auto">
              <a:xfrm>
                <a:off x="2261315" y="4765217"/>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9" name="Oval 917"/>
              <p:cNvSpPr>
                <a:spLocks noChangeArrowheads="1"/>
              </p:cNvSpPr>
              <p:nvPr/>
            </p:nvSpPr>
            <p:spPr bwMode="auto">
              <a:xfrm>
                <a:off x="2360080" y="4757123"/>
                <a:ext cx="6476"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0" name="Freeform 918"/>
              <p:cNvSpPr>
                <a:spLocks/>
              </p:cNvSpPr>
              <p:nvPr/>
            </p:nvSpPr>
            <p:spPr bwMode="auto">
              <a:xfrm>
                <a:off x="2327699" y="4849411"/>
                <a:ext cx="11334"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1" name="Freeform 919"/>
              <p:cNvSpPr>
                <a:spLocks/>
              </p:cNvSpPr>
              <p:nvPr/>
            </p:nvSpPr>
            <p:spPr bwMode="auto">
              <a:xfrm>
                <a:off x="2313127" y="4849410"/>
                <a:ext cx="11334"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61" name="Rectangle 924"/>
            <p:cNvSpPr>
              <a:spLocks noChangeArrowheads="1"/>
            </p:cNvSpPr>
            <p:nvPr/>
          </p:nvSpPr>
          <p:spPr bwMode="auto">
            <a:xfrm>
              <a:off x="0" y="5486451"/>
              <a:ext cx="12463272" cy="4533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0" name="Rectangle 923"/>
            <p:cNvSpPr>
              <a:spLocks noChangeArrowheads="1"/>
            </p:cNvSpPr>
            <p:nvPr/>
          </p:nvSpPr>
          <p:spPr bwMode="auto">
            <a:xfrm>
              <a:off x="-10893" y="5486451"/>
              <a:ext cx="12458260" cy="1508074"/>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3" name="Group 1792"/>
          <p:cNvGrpSpPr/>
          <p:nvPr userDrawn="1"/>
        </p:nvGrpSpPr>
        <p:grpSpPr>
          <a:xfrm>
            <a:off x="637151" y="4377561"/>
            <a:ext cx="11136668" cy="2405734"/>
            <a:chOff x="649926" y="4464844"/>
            <a:chExt cx="11359981" cy="2453974"/>
          </a:xfrm>
        </p:grpSpPr>
        <p:grpSp>
          <p:nvGrpSpPr>
            <p:cNvPr id="1794" name="Group 1793"/>
            <p:cNvGrpSpPr/>
            <p:nvPr/>
          </p:nvGrpSpPr>
          <p:grpSpPr>
            <a:xfrm>
              <a:off x="1602883" y="4600389"/>
              <a:ext cx="347083" cy="1018913"/>
              <a:chOff x="11253788" y="1879600"/>
              <a:chExt cx="641349" cy="1882775"/>
            </a:xfrm>
          </p:grpSpPr>
          <p:sp>
            <p:nvSpPr>
              <p:cNvPr id="2169"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0"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1"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2"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3"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4"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5"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6"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7"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8"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9"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0"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1"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2"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3"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4"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5"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6"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7"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8"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9"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0"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1"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2"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3"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4"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5"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6"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7"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8"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9"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0"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1"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2"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3"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4"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5"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6"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7"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8"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9"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0"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1"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2"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3"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5" name="Group 1794"/>
            <p:cNvGrpSpPr/>
            <p:nvPr/>
          </p:nvGrpSpPr>
          <p:grpSpPr>
            <a:xfrm>
              <a:off x="2431321" y="4672579"/>
              <a:ext cx="654002" cy="2045074"/>
              <a:chOff x="5700713" y="1539875"/>
              <a:chExt cx="787400" cy="2462213"/>
            </a:xfrm>
          </p:grpSpPr>
          <p:sp>
            <p:nvSpPr>
              <p:cNvPr id="2129"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0"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1"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2"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3"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4"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5"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6"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7"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8"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9"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0"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1"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2"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3"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4"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5"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6"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7"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8"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9"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0"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1"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2"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3"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4"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5"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6"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7"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8"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9"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0"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1"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2"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3"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4"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5"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6"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7"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8"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6" name="Group 1795"/>
            <p:cNvGrpSpPr/>
            <p:nvPr/>
          </p:nvGrpSpPr>
          <p:grpSpPr>
            <a:xfrm>
              <a:off x="649926" y="4482229"/>
              <a:ext cx="813833" cy="2271477"/>
              <a:chOff x="692150" y="1233488"/>
              <a:chExt cx="569913" cy="1590675"/>
            </a:xfrm>
          </p:grpSpPr>
          <p:sp>
            <p:nvSpPr>
              <p:cNvPr id="20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7" name="Group 1796"/>
            <p:cNvGrpSpPr/>
            <p:nvPr/>
          </p:nvGrpSpPr>
          <p:grpSpPr>
            <a:xfrm flipH="1">
              <a:off x="9108010" y="4511974"/>
              <a:ext cx="612305" cy="1055200"/>
              <a:chOff x="3834238" y="7433895"/>
              <a:chExt cx="714537" cy="1231379"/>
            </a:xfrm>
          </p:grpSpPr>
          <p:sp>
            <p:nvSpPr>
              <p:cNvPr id="2046"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7"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8"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9"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0"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1"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2"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3"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4"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5"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6"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7"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8"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9"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0"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1"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2"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3"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4"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5"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8" name="Group 1797"/>
            <p:cNvGrpSpPr/>
            <p:nvPr/>
          </p:nvGrpSpPr>
          <p:grpSpPr>
            <a:xfrm>
              <a:off x="8543632" y="4623203"/>
              <a:ext cx="1785871" cy="1819871"/>
              <a:chOff x="6427788" y="4373563"/>
              <a:chExt cx="1751013" cy="1784349"/>
            </a:xfrm>
          </p:grpSpPr>
          <p:sp>
            <p:nvSpPr>
              <p:cNvPr id="1999"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0"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1"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2"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3"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4"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5"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6"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7"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8"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9"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0"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1"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2"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3"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4"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5"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6"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7"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8"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9"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0"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1"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2"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3"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4"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5"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6"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7"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8"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9"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0"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1"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2"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3"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4"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5"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6"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7"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8"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9"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0"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1"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2"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3"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4"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5"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9" name="Group 1798"/>
            <p:cNvGrpSpPr/>
            <p:nvPr/>
          </p:nvGrpSpPr>
          <p:grpSpPr>
            <a:xfrm>
              <a:off x="10418137" y="4605030"/>
              <a:ext cx="391598" cy="1892501"/>
              <a:chOff x="10313988" y="4237038"/>
              <a:chExt cx="474662" cy="2293937"/>
            </a:xfrm>
          </p:grpSpPr>
          <p:sp>
            <p:nvSpPr>
              <p:cNvPr id="1982" name="Oval 1981"/>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3" name="Freeform 1982"/>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4" name="Freeform 1983"/>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5" name="Oval 1984"/>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6" name="Freeform 1985"/>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7" name="Rectangle 1986"/>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8" name="Freeform 1987"/>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9" name="Freeform 1988"/>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0" name="Freeform 1989"/>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1" name="Freeform 1990"/>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2" name="Freeform 1991"/>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3" name="Oval 1992"/>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4" name="Freeform 1993"/>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5" name="Freeform 1994"/>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996" name="Group 1995"/>
              <p:cNvGrpSpPr/>
              <p:nvPr/>
            </p:nvGrpSpPr>
            <p:grpSpPr>
              <a:xfrm rot="16200000">
                <a:off x="10403714" y="5256502"/>
                <a:ext cx="409575" cy="188912"/>
                <a:chOff x="10104438" y="5100638"/>
                <a:chExt cx="409575" cy="188912"/>
              </a:xfrm>
            </p:grpSpPr>
            <p:sp>
              <p:nvSpPr>
                <p:cNvPr id="1997" name="Freeform 199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8" name="Freeform 1997"/>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grpSp>
          <p:nvGrpSpPr>
            <p:cNvPr id="1800" name="Group 1799"/>
            <p:cNvGrpSpPr/>
            <p:nvPr/>
          </p:nvGrpSpPr>
          <p:grpSpPr>
            <a:xfrm>
              <a:off x="11538629" y="4595730"/>
              <a:ext cx="471278" cy="1547400"/>
              <a:chOff x="4754563" y="4254500"/>
              <a:chExt cx="688975" cy="2262188"/>
            </a:xfrm>
          </p:grpSpPr>
          <p:sp>
            <p:nvSpPr>
              <p:cNvPr id="1940"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1"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2"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3"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4"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5"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6"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7"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8"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9"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0"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1"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2"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3"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4"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5"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6"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7"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8"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9"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0"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1"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2"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3"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4"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5"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6"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7"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8"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9"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0"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1"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2"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3"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4"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5"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6"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7"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8"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9"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0"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1"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1" name="Group 1800"/>
            <p:cNvGrpSpPr/>
            <p:nvPr/>
          </p:nvGrpSpPr>
          <p:grpSpPr>
            <a:xfrm>
              <a:off x="7162540" y="4582776"/>
              <a:ext cx="681872" cy="1300488"/>
              <a:chOff x="6550025" y="1262063"/>
              <a:chExt cx="1317625" cy="2513013"/>
            </a:xfrm>
          </p:grpSpPr>
          <p:sp>
            <p:nvSpPr>
              <p:cNvPr id="1913"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4"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5"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6"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7"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8"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9"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0"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1"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2"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3"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4"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5"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6"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7"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8"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9"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0"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1"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2"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3"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4"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5"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6"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7"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8"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9"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2" name="Group 1801"/>
            <p:cNvGrpSpPr/>
            <p:nvPr/>
          </p:nvGrpSpPr>
          <p:grpSpPr>
            <a:xfrm>
              <a:off x="3724008" y="4679085"/>
              <a:ext cx="565210" cy="1537762"/>
              <a:chOff x="2200275" y="3536950"/>
              <a:chExt cx="920750" cy="2505076"/>
            </a:xfrm>
          </p:grpSpPr>
          <p:sp>
            <p:nvSpPr>
              <p:cNvPr id="187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0"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1"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2"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3"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4"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5"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6"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7"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8"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9"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0"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1"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2"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3"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4"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5"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6"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7"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8"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9"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0"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1"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2"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3"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4"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5"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6"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7"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8"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9"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0"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1"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2"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3" name="Group 1802"/>
            <p:cNvGrpSpPr/>
            <p:nvPr/>
          </p:nvGrpSpPr>
          <p:grpSpPr>
            <a:xfrm>
              <a:off x="4089400" y="4464844"/>
              <a:ext cx="1157581" cy="2164407"/>
              <a:chOff x="1917763" y="3294063"/>
              <a:chExt cx="921204" cy="1722437"/>
            </a:xfrm>
          </p:grpSpPr>
          <p:sp>
            <p:nvSpPr>
              <p:cNvPr id="1849"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0"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1"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2"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3"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4"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5"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6"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7"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8"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9"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0"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1"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2"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3"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4"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5"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6"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7"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8"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9"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0"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1"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2"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3"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4"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5"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6"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7"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4" name="Group 1803"/>
            <p:cNvGrpSpPr/>
            <p:nvPr/>
          </p:nvGrpSpPr>
          <p:grpSpPr>
            <a:xfrm>
              <a:off x="5443592" y="4562529"/>
              <a:ext cx="2001023" cy="2356289"/>
              <a:chOff x="6597651" y="4965700"/>
              <a:chExt cx="2092324" cy="2463801"/>
            </a:xfrm>
          </p:grpSpPr>
          <p:sp>
            <p:nvSpPr>
              <p:cNvPr id="1805"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6"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7"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8"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9"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0"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1"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2"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3"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4"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5"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6"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7"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8"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9"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0"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1"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2"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3"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4"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5"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6"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7"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8"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9"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0"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1"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2"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3"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4"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5"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6"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7"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8"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9"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0"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1"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2"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3"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4"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5"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6"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7"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8"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41629391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Agenda">
    <p:bg>
      <p:bgPr>
        <a:solidFill>
          <a:srgbClr val="4F5080"/>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03504" y="1828800"/>
            <a:ext cx="10542587" cy="4692890"/>
          </a:xfrm>
          <a:prstGeom prst="rect">
            <a:avLst/>
          </a:prstGeom>
        </p:spPr>
        <p:txBody>
          <a:bodyPr/>
          <a:lstStyle>
            <a:lvl1pPr marL="457200" indent="-457200">
              <a:lnSpc>
                <a:spcPct val="100000"/>
              </a:lnSpc>
              <a:spcBef>
                <a:spcPts val="0"/>
              </a:spcBef>
              <a:spcAft>
                <a:spcPts val="1800"/>
              </a:spcAft>
              <a:buFont typeface="Arial" charset="0"/>
              <a:buChar char="•"/>
              <a:defRPr/>
            </a:lvl1pPr>
          </a:lstStyle>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What is Microsoft Teams?</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Real World User Experience</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App Extensibility</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Microsoft Teams Demo</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Global Reach</a:t>
            </a:r>
          </a:p>
          <a:p>
            <a:pPr marL="457200" indent="-457200">
              <a:spcAft>
                <a:spcPts val="1800"/>
              </a:spcAft>
              <a:buFont typeface="Arial" charset="0"/>
              <a:buChar char="•"/>
            </a:pPr>
            <a:r>
              <a:rPr lang="en-US" sz="2800">
                <a:solidFill>
                  <a:schemeClr val="bg1"/>
                </a:solidFill>
                <a:latin typeface="Segoe UI Semilight" charset="0"/>
                <a:ea typeface="Segoe UI Semilight" charset="0"/>
                <a:cs typeface="Segoe UI Semilight" charset="0"/>
              </a:rPr>
              <a:t>Next Steps</a:t>
            </a:r>
          </a:p>
        </p:txBody>
      </p:sp>
      <p:sp>
        <p:nvSpPr>
          <p:cNvPr id="5" name="Title 6"/>
          <p:cNvSpPr>
            <a:spLocks noGrp="1"/>
          </p:cNvSpPr>
          <p:nvPr>
            <p:ph type="title" hasCustomPrompt="1"/>
          </p:nvPr>
        </p:nvSpPr>
        <p:spPr>
          <a:xfrm>
            <a:off x="603353" y="685800"/>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10030476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lide w/ Title">
    <p:bg>
      <p:bgPr>
        <a:solidFill>
          <a:srgbClr val="4F5080"/>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03353" y="479022"/>
            <a:ext cx="10969053" cy="411480"/>
          </a:xfrm>
          <a:prstGeom prst="rect">
            <a:avLst/>
          </a:prstGeom>
        </p:spPr>
        <p:txBody>
          <a:bodyPr/>
          <a:lstStyle>
            <a:lvl1pPr algn="l">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90827685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4F508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Divider</a:t>
            </a:r>
          </a:p>
        </p:txBody>
      </p:sp>
    </p:spTree>
    <p:extLst>
      <p:ext uri="{BB962C8B-B14F-4D97-AF65-F5344CB8AC3E}">
        <p14:creationId xmlns:p14="http://schemas.microsoft.com/office/powerpoint/2010/main" val="330984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0B10E-CADD-48B3-B569-D4B092BC24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746B336-F7B1-4E8B-9DDF-30ED2299C7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CB37523-BEF8-4BE8-8B6E-C9DBE61E87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45B627-CC88-4DDE-A3B0-593C77ADA330}"/>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6" name="Footer Placeholder 5">
            <a:extLst>
              <a:ext uri="{FF2B5EF4-FFF2-40B4-BE49-F238E27FC236}">
                <a16:creationId xmlns:a16="http://schemas.microsoft.com/office/drawing/2014/main" id="{C326B93B-5D9D-4040-96CE-2CD7F42163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251AC8-E907-4800-A82E-0FDF64E88D03}"/>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6307550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lide a/ Title 2">
    <p:bg>
      <p:bgPr>
        <a:solidFill>
          <a:srgbClr val="4F5080"/>
        </a:solidFill>
        <a:effectLst/>
      </p:bgPr>
    </p:bg>
    <p:spTree>
      <p:nvGrpSpPr>
        <p:cNvPr id="1" name=""/>
        <p:cNvGrpSpPr/>
        <p:nvPr/>
      </p:nvGrpSpPr>
      <p:grpSpPr>
        <a:xfrm>
          <a:off x="0" y="0"/>
          <a:ext cx="0" cy="0"/>
          <a:chOff x="0" y="0"/>
          <a:chExt cx="0" cy="0"/>
        </a:xfrm>
      </p:grpSpPr>
      <p:sp>
        <p:nvSpPr>
          <p:cNvPr id="16" name="Title 6"/>
          <p:cNvSpPr>
            <a:spLocks noGrp="1"/>
          </p:cNvSpPr>
          <p:nvPr>
            <p:ph type="title" hasCustomPrompt="1"/>
          </p:nvPr>
        </p:nvSpPr>
        <p:spPr>
          <a:xfrm>
            <a:off x="908153" y="288235"/>
            <a:ext cx="10969053" cy="411480"/>
          </a:xfrm>
          <a:prstGeom prst="rect">
            <a:avLst/>
          </a:prstGeom>
        </p:spPr>
        <p:txBody>
          <a:bodyPr/>
          <a:lstStyle>
            <a:lvl1pPr algn="r">
              <a:defRPr sz="2000" b="0" i="0" baseline="0">
                <a:solidFill>
                  <a:schemeClr val="bg1"/>
                </a:solidFill>
                <a:latin typeface="Segoe UI Light" charset="0"/>
                <a:ea typeface="Segoe UI Light" charset="0"/>
                <a:cs typeface="Segoe UI Light" charset="0"/>
              </a:defRPr>
            </a:lvl1pPr>
          </a:lstStyle>
          <a:p>
            <a:r>
              <a:rPr lang="en-US"/>
              <a:t>Click to Add Slide Title</a:t>
            </a:r>
          </a:p>
        </p:txBody>
      </p:sp>
    </p:spTree>
    <p:extLst>
      <p:ext uri="{BB962C8B-B14F-4D97-AF65-F5344CB8AC3E}">
        <p14:creationId xmlns:p14="http://schemas.microsoft.com/office/powerpoint/2010/main" val="25766885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itle Pag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560" b="16089"/>
          <a:stretch/>
        </p:blipFill>
        <p:spPr>
          <a:xfrm>
            <a:off x="0" y="1"/>
            <a:ext cx="12193729" cy="6858000"/>
          </a:xfrm>
          <a:prstGeom prst="rect">
            <a:avLst/>
          </a:prstGeom>
        </p:spPr>
      </p:pic>
      <p:sp>
        <p:nvSpPr>
          <p:cNvPr id="6" name="Rectangle 5"/>
          <p:cNvSpPr/>
          <p:nvPr userDrawn="1"/>
        </p:nvSpPr>
        <p:spPr>
          <a:xfrm>
            <a:off x="0" y="0"/>
            <a:ext cx="12192000" cy="6858000"/>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27432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03504" y="3607282"/>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spTree>
    <p:extLst>
      <p:ext uri="{BB962C8B-B14F-4D97-AF65-F5344CB8AC3E}">
        <p14:creationId xmlns:p14="http://schemas.microsoft.com/office/powerpoint/2010/main" val="18434060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Title Page">
    <p:spTree>
      <p:nvGrpSpPr>
        <p:cNvPr id="1" name=""/>
        <p:cNvGrpSpPr/>
        <p:nvPr/>
      </p:nvGrpSpPr>
      <p:grpSpPr>
        <a:xfrm>
          <a:off x="0" y="0"/>
          <a:ext cx="0" cy="0"/>
          <a:chOff x="0" y="0"/>
          <a:chExt cx="0" cy="0"/>
        </a:xfrm>
      </p:grpSpPr>
      <p:grpSp>
        <p:nvGrpSpPr>
          <p:cNvPr id="1479" name="Group 1478"/>
          <p:cNvGrpSpPr/>
          <p:nvPr userDrawn="1"/>
        </p:nvGrpSpPr>
        <p:grpSpPr>
          <a:xfrm>
            <a:off x="225124" y="1816573"/>
            <a:ext cx="11564548" cy="3302756"/>
            <a:chOff x="229637" y="1896378"/>
            <a:chExt cx="11796441" cy="3368983"/>
          </a:xfrm>
        </p:grpSpPr>
        <p:grpSp>
          <p:nvGrpSpPr>
            <p:cNvPr id="1480" name="Group 1479"/>
            <p:cNvGrpSpPr/>
            <p:nvPr/>
          </p:nvGrpSpPr>
          <p:grpSpPr>
            <a:xfrm>
              <a:off x="1761119" y="3193493"/>
              <a:ext cx="496525" cy="1903712"/>
              <a:chOff x="2603243" y="-2324821"/>
              <a:chExt cx="486833" cy="1866554"/>
            </a:xfrm>
          </p:grpSpPr>
          <p:sp>
            <p:nvSpPr>
              <p:cNvPr id="1744" name="Freeform 137"/>
              <p:cNvSpPr>
                <a:spLocks/>
              </p:cNvSpPr>
              <p:nvPr/>
            </p:nvSpPr>
            <p:spPr bwMode="auto">
              <a:xfrm>
                <a:off x="2603243" y="-2324821"/>
                <a:ext cx="486833" cy="1866554"/>
              </a:xfrm>
              <a:custGeom>
                <a:avLst/>
                <a:gdLst>
                  <a:gd name="T0" fmla="*/ 0 w 452"/>
                  <a:gd name="T1" fmla="*/ 287 h 1733"/>
                  <a:gd name="T2" fmla="*/ 452 w 452"/>
                  <a:gd name="T3" fmla="*/ 0 h 1733"/>
                  <a:gd name="T4" fmla="*/ 452 w 452"/>
                  <a:gd name="T5" fmla="*/ 1733 h 1733"/>
                  <a:gd name="T6" fmla="*/ 0 w 452"/>
                  <a:gd name="T7" fmla="*/ 1733 h 1733"/>
                  <a:gd name="T8" fmla="*/ 0 w 452"/>
                  <a:gd name="T9" fmla="*/ 287 h 1733"/>
                </a:gdLst>
                <a:ahLst/>
                <a:cxnLst>
                  <a:cxn ang="0">
                    <a:pos x="T0" y="T1"/>
                  </a:cxn>
                  <a:cxn ang="0">
                    <a:pos x="T2" y="T3"/>
                  </a:cxn>
                  <a:cxn ang="0">
                    <a:pos x="T4" y="T5"/>
                  </a:cxn>
                  <a:cxn ang="0">
                    <a:pos x="T6" y="T7"/>
                  </a:cxn>
                  <a:cxn ang="0">
                    <a:pos x="T8" y="T9"/>
                  </a:cxn>
                </a:cxnLst>
                <a:rect l="0" t="0" r="r" b="b"/>
                <a:pathLst>
                  <a:path w="452" h="1733">
                    <a:moveTo>
                      <a:pt x="0" y="287"/>
                    </a:moveTo>
                    <a:lnTo>
                      <a:pt x="452" y="0"/>
                    </a:lnTo>
                    <a:lnTo>
                      <a:pt x="452" y="1733"/>
                    </a:lnTo>
                    <a:lnTo>
                      <a:pt x="0" y="1733"/>
                    </a:lnTo>
                    <a:lnTo>
                      <a:pt x="0" y="287"/>
                    </a:lnTo>
                    <a:close/>
                  </a:path>
                </a:pathLst>
              </a:custGeom>
              <a:solidFill>
                <a:srgbClr val="21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5" name="Line 182"/>
              <p:cNvSpPr>
                <a:spLocks noChangeShapeType="1"/>
              </p:cNvSpPr>
              <p:nvPr/>
            </p:nvSpPr>
            <p:spPr bwMode="auto">
              <a:xfrm>
                <a:off x="3015758" y="-2218191"/>
                <a:ext cx="0" cy="1759924"/>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6" name="Line 183"/>
              <p:cNvSpPr>
                <a:spLocks noChangeShapeType="1"/>
              </p:cNvSpPr>
              <p:nvPr/>
            </p:nvSpPr>
            <p:spPr bwMode="auto">
              <a:xfrm>
                <a:off x="2930670" y="-2158415"/>
                <a:ext cx="0" cy="1700147"/>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7" name="Line 184"/>
              <p:cNvSpPr>
                <a:spLocks noChangeShapeType="1"/>
              </p:cNvSpPr>
              <p:nvPr/>
            </p:nvSpPr>
            <p:spPr bwMode="auto">
              <a:xfrm>
                <a:off x="2842351" y="-2112639"/>
                <a:ext cx="0" cy="1654372"/>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8" name="Line 185"/>
              <p:cNvSpPr>
                <a:spLocks noChangeShapeType="1"/>
              </p:cNvSpPr>
              <p:nvPr/>
            </p:nvSpPr>
            <p:spPr bwMode="auto">
              <a:xfrm>
                <a:off x="2757263" y="-2044783"/>
                <a:ext cx="0" cy="1586516"/>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9" name="Line 186"/>
              <p:cNvSpPr>
                <a:spLocks noChangeShapeType="1"/>
              </p:cNvSpPr>
              <p:nvPr/>
            </p:nvSpPr>
            <p:spPr bwMode="auto">
              <a:xfrm>
                <a:off x="2672175" y="-1985007"/>
                <a:ext cx="0" cy="152673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481" name="Picture 1480"/>
            <p:cNvPicPr>
              <a:picLocks noChangeAspect="1"/>
            </p:cNvPicPr>
            <p:nvPr/>
          </p:nvPicPr>
          <p:blipFill>
            <a:blip r:embed="rId2"/>
            <a:stretch>
              <a:fillRect/>
            </a:stretch>
          </p:blipFill>
          <p:spPr>
            <a:xfrm>
              <a:off x="1036103" y="3450994"/>
              <a:ext cx="928118" cy="1659362"/>
            </a:xfrm>
            <a:prstGeom prst="rect">
              <a:avLst/>
            </a:prstGeom>
          </p:spPr>
        </p:pic>
        <p:pic>
          <p:nvPicPr>
            <p:cNvPr id="1482" name="Picture 1481"/>
            <p:cNvPicPr>
              <a:picLocks noChangeAspect="1"/>
            </p:cNvPicPr>
            <p:nvPr/>
          </p:nvPicPr>
          <p:blipFill>
            <a:blip r:embed="rId3"/>
            <a:stretch>
              <a:fillRect/>
            </a:stretch>
          </p:blipFill>
          <p:spPr>
            <a:xfrm>
              <a:off x="9338379" y="3023019"/>
              <a:ext cx="585172" cy="2076786"/>
            </a:xfrm>
            <a:prstGeom prst="rect">
              <a:avLst/>
            </a:prstGeom>
          </p:spPr>
        </p:pic>
        <p:pic>
          <p:nvPicPr>
            <p:cNvPr id="1483" name="Picture 1482"/>
            <p:cNvPicPr>
              <a:picLocks noChangeAspect="1"/>
            </p:cNvPicPr>
            <p:nvPr/>
          </p:nvPicPr>
          <p:blipFill>
            <a:blip r:embed="rId4"/>
            <a:stretch>
              <a:fillRect/>
            </a:stretch>
          </p:blipFill>
          <p:spPr>
            <a:xfrm>
              <a:off x="10037193" y="3826196"/>
              <a:ext cx="424536" cy="1273609"/>
            </a:xfrm>
            <a:prstGeom prst="rect">
              <a:avLst/>
            </a:prstGeom>
          </p:spPr>
        </p:pic>
        <p:sp>
          <p:nvSpPr>
            <p:cNvPr id="1484" name="Freeform 30"/>
            <p:cNvSpPr>
              <a:spLocks/>
            </p:cNvSpPr>
            <p:nvPr/>
          </p:nvSpPr>
          <p:spPr bwMode="auto">
            <a:xfrm>
              <a:off x="6391790" y="3017954"/>
              <a:ext cx="608573" cy="342734"/>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50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6" y="48"/>
                    <a:pt x="187" y="43"/>
                    <a:pt x="187" y="37"/>
                  </a:cubicBezTo>
                  <a:cubicBezTo>
                    <a:pt x="187" y="16"/>
                    <a:pt x="171" y="0"/>
                    <a:pt x="150" y="0"/>
                  </a:cubicBezTo>
                  <a:cubicBezTo>
                    <a:pt x="131" y="0"/>
                    <a:pt x="116" y="14"/>
                    <a:pt x="114" y="32"/>
                  </a:cubicBezTo>
                  <a:cubicBezTo>
                    <a:pt x="107" y="25"/>
                    <a:pt x="97" y="20"/>
                    <a:pt x="86" y="20"/>
                  </a:cubicBezTo>
                  <a:cubicBezTo>
                    <a:pt x="67" y="20"/>
                    <a:pt x="51" y="36"/>
                    <a:pt x="50" y="55"/>
                  </a:cubicBezTo>
                  <a:cubicBezTo>
                    <a:pt x="46" y="54"/>
                    <a:pt x="41" y="53"/>
                    <a:pt x="37" y="53"/>
                  </a:cubicBezTo>
                  <a:cubicBezTo>
                    <a:pt x="17" y="53"/>
                    <a:pt x="0" y="69"/>
                    <a:pt x="0" y="90"/>
                  </a:cubicBezTo>
                  <a:cubicBezTo>
                    <a:pt x="0" y="110"/>
                    <a:pt x="17"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5" name="Rectangle 31"/>
            <p:cNvSpPr>
              <a:spLocks noChangeArrowheads="1"/>
            </p:cNvSpPr>
            <p:nvPr/>
          </p:nvSpPr>
          <p:spPr bwMode="auto">
            <a:xfrm>
              <a:off x="4538610" y="3452963"/>
              <a:ext cx="809599" cy="161590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6" name="Rectangle 32"/>
            <p:cNvSpPr>
              <a:spLocks noChangeArrowheads="1"/>
            </p:cNvSpPr>
            <p:nvPr/>
          </p:nvSpPr>
          <p:spPr bwMode="auto">
            <a:xfrm>
              <a:off x="5174646" y="356720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7" name="Rectangle 33"/>
            <p:cNvSpPr>
              <a:spLocks noChangeArrowheads="1"/>
            </p:cNvSpPr>
            <p:nvPr/>
          </p:nvSpPr>
          <p:spPr bwMode="auto">
            <a:xfrm>
              <a:off x="4997786"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8" name="Rectangle 34"/>
            <p:cNvSpPr>
              <a:spLocks noChangeArrowheads="1"/>
            </p:cNvSpPr>
            <p:nvPr/>
          </p:nvSpPr>
          <p:spPr bwMode="auto">
            <a:xfrm>
              <a:off x="4822025" y="356720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89" name="Rectangle 35"/>
            <p:cNvSpPr>
              <a:spLocks noChangeArrowheads="1"/>
            </p:cNvSpPr>
            <p:nvPr/>
          </p:nvSpPr>
          <p:spPr bwMode="auto">
            <a:xfrm>
              <a:off x="4647363" y="356720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0" name="Rectangle 36"/>
            <p:cNvSpPr>
              <a:spLocks noChangeArrowheads="1"/>
            </p:cNvSpPr>
            <p:nvPr/>
          </p:nvSpPr>
          <p:spPr bwMode="auto">
            <a:xfrm>
              <a:off x="5174646" y="374406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1" name="Rectangle 37"/>
            <p:cNvSpPr>
              <a:spLocks noChangeArrowheads="1"/>
            </p:cNvSpPr>
            <p:nvPr/>
          </p:nvSpPr>
          <p:spPr bwMode="auto">
            <a:xfrm>
              <a:off x="4997786"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2" name="Rectangle 38"/>
            <p:cNvSpPr>
              <a:spLocks noChangeArrowheads="1"/>
            </p:cNvSpPr>
            <p:nvPr/>
          </p:nvSpPr>
          <p:spPr bwMode="auto">
            <a:xfrm>
              <a:off x="4822025" y="374406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3" name="Rectangle 39"/>
            <p:cNvSpPr>
              <a:spLocks noChangeArrowheads="1"/>
            </p:cNvSpPr>
            <p:nvPr/>
          </p:nvSpPr>
          <p:spPr bwMode="auto">
            <a:xfrm>
              <a:off x="4647363" y="374406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4" name="Rectangle 40"/>
            <p:cNvSpPr>
              <a:spLocks noChangeArrowheads="1"/>
            </p:cNvSpPr>
            <p:nvPr/>
          </p:nvSpPr>
          <p:spPr bwMode="auto">
            <a:xfrm>
              <a:off x="5174646" y="392092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5" name="Rectangle 41"/>
            <p:cNvSpPr>
              <a:spLocks noChangeArrowheads="1"/>
            </p:cNvSpPr>
            <p:nvPr/>
          </p:nvSpPr>
          <p:spPr bwMode="auto">
            <a:xfrm>
              <a:off x="4997786"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6" name="Rectangle 42"/>
            <p:cNvSpPr>
              <a:spLocks noChangeArrowheads="1"/>
            </p:cNvSpPr>
            <p:nvPr/>
          </p:nvSpPr>
          <p:spPr bwMode="auto">
            <a:xfrm>
              <a:off x="4822025" y="392092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7" name="Rectangle 43"/>
            <p:cNvSpPr>
              <a:spLocks noChangeArrowheads="1"/>
            </p:cNvSpPr>
            <p:nvPr/>
          </p:nvSpPr>
          <p:spPr bwMode="auto">
            <a:xfrm>
              <a:off x="4647363" y="392092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8" name="Rectangle 44"/>
            <p:cNvSpPr>
              <a:spLocks noChangeArrowheads="1"/>
            </p:cNvSpPr>
            <p:nvPr/>
          </p:nvSpPr>
          <p:spPr bwMode="auto">
            <a:xfrm>
              <a:off x="5174646" y="4097787"/>
              <a:ext cx="64812"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499" name="Rectangle 45"/>
            <p:cNvSpPr>
              <a:spLocks noChangeArrowheads="1"/>
            </p:cNvSpPr>
            <p:nvPr/>
          </p:nvSpPr>
          <p:spPr bwMode="auto">
            <a:xfrm>
              <a:off x="4997786"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0" name="Rectangle 46"/>
            <p:cNvSpPr>
              <a:spLocks noChangeArrowheads="1"/>
            </p:cNvSpPr>
            <p:nvPr/>
          </p:nvSpPr>
          <p:spPr bwMode="auto">
            <a:xfrm>
              <a:off x="4822025" y="4097787"/>
              <a:ext cx="67009"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1" name="Rectangle 47"/>
            <p:cNvSpPr>
              <a:spLocks noChangeArrowheads="1"/>
            </p:cNvSpPr>
            <p:nvPr/>
          </p:nvSpPr>
          <p:spPr bwMode="auto">
            <a:xfrm>
              <a:off x="4647363" y="4097787"/>
              <a:ext cx="65910" cy="119737"/>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2" name="Rectangle 48"/>
            <p:cNvSpPr>
              <a:spLocks noChangeArrowheads="1"/>
            </p:cNvSpPr>
            <p:nvPr/>
          </p:nvSpPr>
          <p:spPr bwMode="auto">
            <a:xfrm>
              <a:off x="5174646" y="4274646"/>
              <a:ext cx="64812"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3" name="Rectangle 49"/>
            <p:cNvSpPr>
              <a:spLocks noChangeArrowheads="1"/>
            </p:cNvSpPr>
            <p:nvPr/>
          </p:nvSpPr>
          <p:spPr bwMode="auto">
            <a:xfrm>
              <a:off x="4997786"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4" name="Rectangle 50"/>
            <p:cNvSpPr>
              <a:spLocks noChangeArrowheads="1"/>
            </p:cNvSpPr>
            <p:nvPr/>
          </p:nvSpPr>
          <p:spPr bwMode="auto">
            <a:xfrm>
              <a:off x="4822025" y="4274646"/>
              <a:ext cx="67009"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5" name="Rectangle 51"/>
            <p:cNvSpPr>
              <a:spLocks noChangeArrowheads="1"/>
            </p:cNvSpPr>
            <p:nvPr/>
          </p:nvSpPr>
          <p:spPr bwMode="auto">
            <a:xfrm>
              <a:off x="4647363" y="4274646"/>
              <a:ext cx="65910" cy="11754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6" name="Rectangle 52"/>
            <p:cNvSpPr>
              <a:spLocks noChangeArrowheads="1"/>
            </p:cNvSpPr>
            <p:nvPr/>
          </p:nvSpPr>
          <p:spPr bwMode="auto">
            <a:xfrm>
              <a:off x="5174646" y="444930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7" name="Rectangle 53"/>
            <p:cNvSpPr>
              <a:spLocks noChangeArrowheads="1"/>
            </p:cNvSpPr>
            <p:nvPr/>
          </p:nvSpPr>
          <p:spPr bwMode="auto">
            <a:xfrm>
              <a:off x="4997786"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8" name="Rectangle 54"/>
            <p:cNvSpPr>
              <a:spLocks noChangeArrowheads="1"/>
            </p:cNvSpPr>
            <p:nvPr/>
          </p:nvSpPr>
          <p:spPr bwMode="auto">
            <a:xfrm>
              <a:off x="4822025" y="444930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09" name="Rectangle 55"/>
            <p:cNvSpPr>
              <a:spLocks noChangeArrowheads="1"/>
            </p:cNvSpPr>
            <p:nvPr/>
          </p:nvSpPr>
          <p:spPr bwMode="auto">
            <a:xfrm>
              <a:off x="4647363" y="444930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0" name="Rectangle 56"/>
            <p:cNvSpPr>
              <a:spLocks noChangeArrowheads="1"/>
            </p:cNvSpPr>
            <p:nvPr/>
          </p:nvSpPr>
          <p:spPr bwMode="auto">
            <a:xfrm>
              <a:off x="5174646" y="4626168"/>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1" name="Rectangle 57"/>
            <p:cNvSpPr>
              <a:spLocks noChangeArrowheads="1"/>
            </p:cNvSpPr>
            <p:nvPr/>
          </p:nvSpPr>
          <p:spPr bwMode="auto">
            <a:xfrm>
              <a:off x="4997786"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2" name="Rectangle 58"/>
            <p:cNvSpPr>
              <a:spLocks noChangeArrowheads="1"/>
            </p:cNvSpPr>
            <p:nvPr/>
          </p:nvSpPr>
          <p:spPr bwMode="auto">
            <a:xfrm>
              <a:off x="4822025" y="4626168"/>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3" name="Rectangle 59"/>
            <p:cNvSpPr>
              <a:spLocks noChangeArrowheads="1"/>
            </p:cNvSpPr>
            <p:nvPr/>
          </p:nvSpPr>
          <p:spPr bwMode="auto">
            <a:xfrm>
              <a:off x="4647363" y="4626168"/>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4" name="Rectangle 60"/>
            <p:cNvSpPr>
              <a:spLocks noChangeArrowheads="1"/>
            </p:cNvSpPr>
            <p:nvPr/>
          </p:nvSpPr>
          <p:spPr bwMode="auto">
            <a:xfrm>
              <a:off x="5174646" y="4803027"/>
              <a:ext cx="64812"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5" name="Rectangle 61"/>
            <p:cNvSpPr>
              <a:spLocks noChangeArrowheads="1"/>
            </p:cNvSpPr>
            <p:nvPr/>
          </p:nvSpPr>
          <p:spPr bwMode="auto">
            <a:xfrm>
              <a:off x="4997786"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6" name="Rectangle 62"/>
            <p:cNvSpPr>
              <a:spLocks noChangeArrowheads="1"/>
            </p:cNvSpPr>
            <p:nvPr/>
          </p:nvSpPr>
          <p:spPr bwMode="auto">
            <a:xfrm>
              <a:off x="4822025" y="4803027"/>
              <a:ext cx="67009"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7" name="Rectangle 63"/>
            <p:cNvSpPr>
              <a:spLocks noChangeArrowheads="1"/>
            </p:cNvSpPr>
            <p:nvPr/>
          </p:nvSpPr>
          <p:spPr bwMode="auto">
            <a:xfrm>
              <a:off x="4647363" y="4803027"/>
              <a:ext cx="65910" cy="11973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8" name="Rectangle 65"/>
            <p:cNvSpPr>
              <a:spLocks noChangeArrowheads="1"/>
            </p:cNvSpPr>
            <p:nvPr/>
          </p:nvSpPr>
          <p:spPr bwMode="auto">
            <a:xfrm>
              <a:off x="4204664" y="3804485"/>
              <a:ext cx="470161" cy="126438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19" name="Rectangle 66"/>
            <p:cNvSpPr>
              <a:spLocks noChangeArrowheads="1"/>
            </p:cNvSpPr>
            <p:nvPr/>
          </p:nvSpPr>
          <p:spPr bwMode="auto">
            <a:xfrm>
              <a:off x="3075400" y="3809978"/>
              <a:ext cx="793122" cy="633838"/>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0" name="Freeform 67"/>
            <p:cNvSpPr>
              <a:spLocks/>
            </p:cNvSpPr>
            <p:nvPr/>
          </p:nvSpPr>
          <p:spPr bwMode="auto">
            <a:xfrm>
              <a:off x="3531280" y="2651053"/>
              <a:ext cx="673385" cy="2417813"/>
            </a:xfrm>
            <a:custGeom>
              <a:avLst/>
              <a:gdLst>
                <a:gd name="T0" fmla="*/ 0 w 613"/>
                <a:gd name="T1" fmla="*/ 0 h 2201"/>
                <a:gd name="T2" fmla="*/ 613 w 613"/>
                <a:gd name="T3" fmla="*/ 0 h 2201"/>
                <a:gd name="T4" fmla="*/ 613 w 613"/>
                <a:gd name="T5" fmla="*/ 2201 h 2201"/>
                <a:gd name="T6" fmla="*/ 0 w 613"/>
                <a:gd name="T7" fmla="*/ 2201 h 2201"/>
                <a:gd name="T8" fmla="*/ 0 w 613"/>
                <a:gd name="T9" fmla="*/ 1434 h 2201"/>
                <a:gd name="T10" fmla="*/ 0 w 613"/>
                <a:gd name="T11" fmla="*/ 0 h 2201"/>
              </a:gdLst>
              <a:ahLst/>
              <a:cxnLst>
                <a:cxn ang="0">
                  <a:pos x="T0" y="T1"/>
                </a:cxn>
                <a:cxn ang="0">
                  <a:pos x="T2" y="T3"/>
                </a:cxn>
                <a:cxn ang="0">
                  <a:pos x="T4" y="T5"/>
                </a:cxn>
                <a:cxn ang="0">
                  <a:pos x="T6" y="T7"/>
                </a:cxn>
                <a:cxn ang="0">
                  <a:pos x="T8" y="T9"/>
                </a:cxn>
                <a:cxn ang="0">
                  <a:pos x="T10" y="T11"/>
                </a:cxn>
              </a:cxnLst>
              <a:rect l="0" t="0" r="r" b="b"/>
              <a:pathLst>
                <a:path w="613" h="2201">
                  <a:moveTo>
                    <a:pt x="0" y="0"/>
                  </a:moveTo>
                  <a:lnTo>
                    <a:pt x="613" y="0"/>
                  </a:lnTo>
                  <a:lnTo>
                    <a:pt x="613" y="2201"/>
                  </a:lnTo>
                  <a:lnTo>
                    <a:pt x="0" y="2201"/>
                  </a:lnTo>
                  <a:lnTo>
                    <a:pt x="0" y="1434"/>
                  </a:lnTo>
                  <a:lnTo>
                    <a:pt x="0" y="0"/>
                  </a:lnTo>
                  <a:close/>
                </a:path>
              </a:pathLst>
            </a:custGeom>
            <a:solidFill>
              <a:srgbClr val="4BC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1" name="Freeform 68"/>
            <p:cNvSpPr>
              <a:spLocks/>
            </p:cNvSpPr>
            <p:nvPr/>
          </p:nvSpPr>
          <p:spPr bwMode="auto">
            <a:xfrm>
              <a:off x="3075400" y="3817667"/>
              <a:ext cx="455880" cy="1251199"/>
            </a:xfrm>
            <a:custGeom>
              <a:avLst/>
              <a:gdLst>
                <a:gd name="T0" fmla="*/ 0 w 415"/>
                <a:gd name="T1" fmla="*/ 570 h 1139"/>
                <a:gd name="T2" fmla="*/ 0 w 415"/>
                <a:gd name="T3" fmla="*/ 1139 h 1139"/>
                <a:gd name="T4" fmla="*/ 415 w 415"/>
                <a:gd name="T5" fmla="*/ 1139 h 1139"/>
                <a:gd name="T6" fmla="*/ 415 w 415"/>
                <a:gd name="T7" fmla="*/ 0 h 1139"/>
                <a:gd name="T8" fmla="*/ 0 w 415"/>
                <a:gd name="T9" fmla="*/ 570 h 1139"/>
              </a:gdLst>
              <a:ahLst/>
              <a:cxnLst>
                <a:cxn ang="0">
                  <a:pos x="T0" y="T1"/>
                </a:cxn>
                <a:cxn ang="0">
                  <a:pos x="T2" y="T3"/>
                </a:cxn>
                <a:cxn ang="0">
                  <a:pos x="T4" y="T5"/>
                </a:cxn>
                <a:cxn ang="0">
                  <a:pos x="T6" y="T7"/>
                </a:cxn>
                <a:cxn ang="0">
                  <a:pos x="T8" y="T9"/>
                </a:cxn>
              </a:cxnLst>
              <a:rect l="0" t="0" r="r" b="b"/>
              <a:pathLst>
                <a:path w="415" h="1139">
                  <a:moveTo>
                    <a:pt x="0" y="570"/>
                  </a:moveTo>
                  <a:lnTo>
                    <a:pt x="0" y="1139"/>
                  </a:lnTo>
                  <a:lnTo>
                    <a:pt x="415" y="1139"/>
                  </a:lnTo>
                  <a:lnTo>
                    <a:pt x="415" y="0"/>
                  </a:lnTo>
                  <a:lnTo>
                    <a:pt x="0" y="57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2" name="Rectangle 69"/>
            <p:cNvSpPr>
              <a:spLocks noChangeArrowheads="1"/>
            </p:cNvSpPr>
            <p:nvPr/>
          </p:nvSpPr>
          <p:spPr bwMode="auto">
            <a:xfrm>
              <a:off x="3615865"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3" name="Rectangle 70"/>
            <p:cNvSpPr>
              <a:spLocks noChangeArrowheads="1"/>
            </p:cNvSpPr>
            <p:nvPr/>
          </p:nvSpPr>
          <p:spPr bwMode="auto">
            <a:xfrm>
              <a:off x="3761967" y="278397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4" name="Rectangle 71"/>
            <p:cNvSpPr>
              <a:spLocks noChangeArrowheads="1"/>
            </p:cNvSpPr>
            <p:nvPr/>
          </p:nvSpPr>
          <p:spPr bwMode="auto">
            <a:xfrm>
              <a:off x="3905870" y="278397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5" name="Rectangle 72"/>
            <p:cNvSpPr>
              <a:spLocks noChangeArrowheads="1"/>
            </p:cNvSpPr>
            <p:nvPr/>
          </p:nvSpPr>
          <p:spPr bwMode="auto">
            <a:xfrm>
              <a:off x="4053071" y="278397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6" name="Rectangle 73"/>
            <p:cNvSpPr>
              <a:spLocks noChangeArrowheads="1"/>
            </p:cNvSpPr>
            <p:nvPr/>
          </p:nvSpPr>
          <p:spPr bwMode="auto">
            <a:xfrm>
              <a:off x="3615865"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7" name="Rectangle 74"/>
            <p:cNvSpPr>
              <a:spLocks noChangeArrowheads="1"/>
            </p:cNvSpPr>
            <p:nvPr/>
          </p:nvSpPr>
          <p:spPr bwMode="auto">
            <a:xfrm>
              <a:off x="3761967" y="2975113"/>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8" name="Rectangle 75"/>
            <p:cNvSpPr>
              <a:spLocks noChangeArrowheads="1"/>
            </p:cNvSpPr>
            <p:nvPr/>
          </p:nvSpPr>
          <p:spPr bwMode="auto">
            <a:xfrm>
              <a:off x="3905870" y="2975113"/>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29" name="Rectangle 76"/>
            <p:cNvSpPr>
              <a:spLocks noChangeArrowheads="1"/>
            </p:cNvSpPr>
            <p:nvPr/>
          </p:nvSpPr>
          <p:spPr bwMode="auto">
            <a:xfrm>
              <a:off x="4053071" y="2975113"/>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0" name="Rectangle 77"/>
            <p:cNvSpPr>
              <a:spLocks noChangeArrowheads="1"/>
            </p:cNvSpPr>
            <p:nvPr/>
          </p:nvSpPr>
          <p:spPr bwMode="auto">
            <a:xfrm>
              <a:off x="3615865"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1" name="Rectangle 78"/>
            <p:cNvSpPr>
              <a:spLocks noChangeArrowheads="1"/>
            </p:cNvSpPr>
            <p:nvPr/>
          </p:nvSpPr>
          <p:spPr bwMode="auto">
            <a:xfrm>
              <a:off x="3761967" y="31651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2" name="Rectangle 79"/>
            <p:cNvSpPr>
              <a:spLocks noChangeArrowheads="1"/>
            </p:cNvSpPr>
            <p:nvPr/>
          </p:nvSpPr>
          <p:spPr bwMode="auto">
            <a:xfrm>
              <a:off x="3905870" y="31651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3" name="Rectangle 80"/>
            <p:cNvSpPr>
              <a:spLocks noChangeArrowheads="1"/>
            </p:cNvSpPr>
            <p:nvPr/>
          </p:nvSpPr>
          <p:spPr bwMode="auto">
            <a:xfrm>
              <a:off x="4053071" y="31651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4" name="Rectangle 81"/>
            <p:cNvSpPr>
              <a:spLocks noChangeArrowheads="1"/>
            </p:cNvSpPr>
            <p:nvPr/>
          </p:nvSpPr>
          <p:spPr bwMode="auto">
            <a:xfrm>
              <a:off x="3615865"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5" name="Rectangle 82"/>
            <p:cNvSpPr>
              <a:spLocks noChangeArrowheads="1"/>
            </p:cNvSpPr>
            <p:nvPr/>
          </p:nvSpPr>
          <p:spPr bwMode="auto">
            <a:xfrm>
              <a:off x="3761967" y="335519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6" name="Rectangle 83"/>
            <p:cNvSpPr>
              <a:spLocks noChangeArrowheads="1"/>
            </p:cNvSpPr>
            <p:nvPr/>
          </p:nvSpPr>
          <p:spPr bwMode="auto">
            <a:xfrm>
              <a:off x="3905870" y="335519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7" name="Rectangle 84"/>
            <p:cNvSpPr>
              <a:spLocks noChangeArrowheads="1"/>
            </p:cNvSpPr>
            <p:nvPr/>
          </p:nvSpPr>
          <p:spPr bwMode="auto">
            <a:xfrm>
              <a:off x="4053071" y="335519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8" name="Rectangle 85"/>
            <p:cNvSpPr>
              <a:spLocks noChangeArrowheads="1"/>
            </p:cNvSpPr>
            <p:nvPr/>
          </p:nvSpPr>
          <p:spPr bwMode="auto">
            <a:xfrm>
              <a:off x="3615865"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39" name="Rectangle 86"/>
            <p:cNvSpPr>
              <a:spLocks noChangeArrowheads="1"/>
            </p:cNvSpPr>
            <p:nvPr/>
          </p:nvSpPr>
          <p:spPr bwMode="auto">
            <a:xfrm>
              <a:off x="3761967" y="3546337"/>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0" name="Rectangle 87"/>
            <p:cNvSpPr>
              <a:spLocks noChangeArrowheads="1"/>
            </p:cNvSpPr>
            <p:nvPr/>
          </p:nvSpPr>
          <p:spPr bwMode="auto">
            <a:xfrm>
              <a:off x="3905870" y="3546337"/>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1" name="Rectangle 88"/>
            <p:cNvSpPr>
              <a:spLocks noChangeArrowheads="1"/>
            </p:cNvSpPr>
            <p:nvPr/>
          </p:nvSpPr>
          <p:spPr bwMode="auto">
            <a:xfrm>
              <a:off x="4053071" y="3546337"/>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2" name="Rectangle 89"/>
            <p:cNvSpPr>
              <a:spLocks noChangeArrowheads="1"/>
            </p:cNvSpPr>
            <p:nvPr/>
          </p:nvSpPr>
          <p:spPr bwMode="auto">
            <a:xfrm>
              <a:off x="3615865"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3" name="Rectangle 90"/>
            <p:cNvSpPr>
              <a:spLocks noChangeArrowheads="1"/>
            </p:cNvSpPr>
            <p:nvPr/>
          </p:nvSpPr>
          <p:spPr bwMode="auto">
            <a:xfrm>
              <a:off x="3761967" y="3734180"/>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4" name="Rectangle 91"/>
            <p:cNvSpPr>
              <a:spLocks noChangeArrowheads="1"/>
            </p:cNvSpPr>
            <p:nvPr/>
          </p:nvSpPr>
          <p:spPr bwMode="auto">
            <a:xfrm>
              <a:off x="3905870" y="3734180"/>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5" name="Rectangle 92"/>
            <p:cNvSpPr>
              <a:spLocks noChangeArrowheads="1"/>
            </p:cNvSpPr>
            <p:nvPr/>
          </p:nvSpPr>
          <p:spPr bwMode="auto">
            <a:xfrm>
              <a:off x="4053071" y="3734180"/>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6" name="Rectangle 93"/>
            <p:cNvSpPr>
              <a:spLocks noChangeArrowheads="1"/>
            </p:cNvSpPr>
            <p:nvPr/>
          </p:nvSpPr>
          <p:spPr bwMode="auto">
            <a:xfrm>
              <a:off x="3615865"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7" name="Rectangle 94"/>
            <p:cNvSpPr>
              <a:spLocks noChangeArrowheads="1"/>
            </p:cNvSpPr>
            <p:nvPr/>
          </p:nvSpPr>
          <p:spPr bwMode="auto">
            <a:xfrm>
              <a:off x="3761967" y="392422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8" name="Rectangle 95"/>
            <p:cNvSpPr>
              <a:spLocks noChangeArrowheads="1"/>
            </p:cNvSpPr>
            <p:nvPr/>
          </p:nvSpPr>
          <p:spPr bwMode="auto">
            <a:xfrm>
              <a:off x="3905870"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49" name="Rectangle 96"/>
            <p:cNvSpPr>
              <a:spLocks noChangeArrowheads="1"/>
            </p:cNvSpPr>
            <p:nvPr/>
          </p:nvSpPr>
          <p:spPr bwMode="auto">
            <a:xfrm>
              <a:off x="4053071"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0" name="Rectangle 97"/>
            <p:cNvSpPr>
              <a:spLocks noChangeArrowheads="1"/>
            </p:cNvSpPr>
            <p:nvPr/>
          </p:nvSpPr>
          <p:spPr bwMode="auto">
            <a:xfrm>
              <a:off x="3615865"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1" name="Rectangle 98"/>
            <p:cNvSpPr>
              <a:spLocks noChangeArrowheads="1"/>
            </p:cNvSpPr>
            <p:nvPr/>
          </p:nvSpPr>
          <p:spPr bwMode="auto">
            <a:xfrm>
              <a:off x="3761967" y="4294419"/>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2" name="Rectangle 99"/>
            <p:cNvSpPr>
              <a:spLocks noChangeArrowheads="1"/>
            </p:cNvSpPr>
            <p:nvPr/>
          </p:nvSpPr>
          <p:spPr bwMode="auto">
            <a:xfrm>
              <a:off x="3905870" y="4294419"/>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3" name="Rectangle 100"/>
            <p:cNvSpPr>
              <a:spLocks noChangeArrowheads="1"/>
            </p:cNvSpPr>
            <p:nvPr/>
          </p:nvSpPr>
          <p:spPr bwMode="auto">
            <a:xfrm>
              <a:off x="4053071" y="4294419"/>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4" name="Rectangle 101"/>
            <p:cNvSpPr>
              <a:spLocks noChangeArrowheads="1"/>
            </p:cNvSpPr>
            <p:nvPr/>
          </p:nvSpPr>
          <p:spPr bwMode="auto">
            <a:xfrm>
              <a:off x="3615865"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5" name="Rectangle 102"/>
            <p:cNvSpPr>
              <a:spLocks noChangeArrowheads="1"/>
            </p:cNvSpPr>
            <p:nvPr/>
          </p:nvSpPr>
          <p:spPr bwMode="auto">
            <a:xfrm>
              <a:off x="3761967" y="4101082"/>
              <a:ext cx="65910"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6" name="Rectangle 103"/>
            <p:cNvSpPr>
              <a:spLocks noChangeArrowheads="1"/>
            </p:cNvSpPr>
            <p:nvPr/>
          </p:nvSpPr>
          <p:spPr bwMode="auto">
            <a:xfrm>
              <a:off x="3905870" y="410108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7" name="Rectangle 104"/>
            <p:cNvSpPr>
              <a:spLocks noChangeArrowheads="1"/>
            </p:cNvSpPr>
            <p:nvPr/>
          </p:nvSpPr>
          <p:spPr bwMode="auto">
            <a:xfrm>
              <a:off x="4053071" y="410108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8" name="Rectangle 105"/>
            <p:cNvSpPr>
              <a:spLocks noChangeArrowheads="1"/>
            </p:cNvSpPr>
            <p:nvPr/>
          </p:nvSpPr>
          <p:spPr bwMode="auto">
            <a:xfrm>
              <a:off x="3615865"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59" name="Rectangle 106"/>
            <p:cNvSpPr>
              <a:spLocks noChangeArrowheads="1"/>
            </p:cNvSpPr>
            <p:nvPr/>
          </p:nvSpPr>
          <p:spPr bwMode="auto">
            <a:xfrm>
              <a:off x="3761967" y="4489954"/>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0" name="Rectangle 107"/>
            <p:cNvSpPr>
              <a:spLocks noChangeArrowheads="1"/>
            </p:cNvSpPr>
            <p:nvPr/>
          </p:nvSpPr>
          <p:spPr bwMode="auto">
            <a:xfrm>
              <a:off x="3905870" y="4489954"/>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1" name="Rectangle 108"/>
            <p:cNvSpPr>
              <a:spLocks noChangeArrowheads="1"/>
            </p:cNvSpPr>
            <p:nvPr/>
          </p:nvSpPr>
          <p:spPr bwMode="auto">
            <a:xfrm>
              <a:off x="4053071" y="4489954"/>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2" name="Rectangle 109"/>
            <p:cNvSpPr>
              <a:spLocks noChangeArrowheads="1"/>
            </p:cNvSpPr>
            <p:nvPr/>
          </p:nvSpPr>
          <p:spPr bwMode="auto">
            <a:xfrm>
              <a:off x="3615865" y="4683291"/>
              <a:ext cx="64812"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3" name="Rectangle 110"/>
            <p:cNvSpPr>
              <a:spLocks noChangeArrowheads="1"/>
            </p:cNvSpPr>
            <p:nvPr/>
          </p:nvSpPr>
          <p:spPr bwMode="auto">
            <a:xfrm>
              <a:off x="3761967" y="4683291"/>
              <a:ext cx="65910"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4" name="Rectangle 111"/>
            <p:cNvSpPr>
              <a:spLocks noChangeArrowheads="1"/>
            </p:cNvSpPr>
            <p:nvPr/>
          </p:nvSpPr>
          <p:spPr bwMode="auto">
            <a:xfrm>
              <a:off x="3905870" y="4683291"/>
              <a:ext cx="68107" cy="125229"/>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5" name="Rectangle 112"/>
            <p:cNvSpPr>
              <a:spLocks noChangeArrowheads="1"/>
            </p:cNvSpPr>
            <p:nvPr/>
          </p:nvSpPr>
          <p:spPr bwMode="auto">
            <a:xfrm>
              <a:off x="4053071" y="4683291"/>
              <a:ext cx="64812" cy="125229"/>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6" name="Rectangle 113"/>
            <p:cNvSpPr>
              <a:spLocks noChangeArrowheads="1"/>
            </p:cNvSpPr>
            <p:nvPr/>
          </p:nvSpPr>
          <p:spPr bwMode="auto">
            <a:xfrm>
              <a:off x="3615865"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7" name="Rectangle 114"/>
            <p:cNvSpPr>
              <a:spLocks noChangeArrowheads="1"/>
            </p:cNvSpPr>
            <p:nvPr/>
          </p:nvSpPr>
          <p:spPr bwMode="auto">
            <a:xfrm>
              <a:off x="3761967" y="4876628"/>
              <a:ext cx="65910"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8" name="Rectangle 115"/>
            <p:cNvSpPr>
              <a:spLocks noChangeArrowheads="1"/>
            </p:cNvSpPr>
            <p:nvPr/>
          </p:nvSpPr>
          <p:spPr bwMode="auto">
            <a:xfrm>
              <a:off x="3905870" y="4876628"/>
              <a:ext cx="68107"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69" name="Rectangle 116"/>
            <p:cNvSpPr>
              <a:spLocks noChangeArrowheads="1"/>
            </p:cNvSpPr>
            <p:nvPr/>
          </p:nvSpPr>
          <p:spPr bwMode="auto">
            <a:xfrm>
              <a:off x="4053071" y="4876628"/>
              <a:ext cx="64812" cy="127427"/>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0" name="Rectangle 117"/>
            <p:cNvSpPr>
              <a:spLocks noChangeArrowheads="1"/>
            </p:cNvSpPr>
            <p:nvPr/>
          </p:nvSpPr>
          <p:spPr bwMode="auto">
            <a:xfrm>
              <a:off x="3121537" y="3924222"/>
              <a:ext cx="67009"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1" name="Rectangle 118"/>
            <p:cNvSpPr>
              <a:spLocks noChangeArrowheads="1"/>
            </p:cNvSpPr>
            <p:nvPr/>
          </p:nvSpPr>
          <p:spPr bwMode="auto">
            <a:xfrm>
              <a:off x="3267638" y="3924222"/>
              <a:ext cx="64812"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2" name="Rectangle 119"/>
            <p:cNvSpPr>
              <a:spLocks noChangeArrowheads="1"/>
            </p:cNvSpPr>
            <p:nvPr/>
          </p:nvSpPr>
          <p:spPr bwMode="auto">
            <a:xfrm>
              <a:off x="3411543" y="3924222"/>
              <a:ext cx="68107" cy="1274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3" name="Rectangle 120"/>
            <p:cNvSpPr>
              <a:spLocks noChangeArrowheads="1"/>
            </p:cNvSpPr>
            <p:nvPr/>
          </p:nvSpPr>
          <p:spPr bwMode="auto">
            <a:xfrm>
              <a:off x="3121537" y="4114265"/>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4" name="Rectangle 121"/>
            <p:cNvSpPr>
              <a:spLocks noChangeArrowheads="1"/>
            </p:cNvSpPr>
            <p:nvPr/>
          </p:nvSpPr>
          <p:spPr bwMode="auto">
            <a:xfrm>
              <a:off x="3267638" y="4114265"/>
              <a:ext cx="64812"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5" name="Rectangle 122"/>
            <p:cNvSpPr>
              <a:spLocks noChangeArrowheads="1"/>
            </p:cNvSpPr>
            <p:nvPr/>
          </p:nvSpPr>
          <p:spPr bwMode="auto">
            <a:xfrm>
              <a:off x="3411543" y="4114265"/>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6" name="Rectangle 123"/>
            <p:cNvSpPr>
              <a:spLocks noChangeArrowheads="1"/>
            </p:cNvSpPr>
            <p:nvPr/>
          </p:nvSpPr>
          <p:spPr bwMode="auto">
            <a:xfrm>
              <a:off x="3121537" y="4291124"/>
              <a:ext cx="67009" cy="12852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7" name="Rectangle 124"/>
            <p:cNvSpPr>
              <a:spLocks noChangeArrowheads="1"/>
            </p:cNvSpPr>
            <p:nvPr/>
          </p:nvSpPr>
          <p:spPr bwMode="auto">
            <a:xfrm>
              <a:off x="3267638" y="4291124"/>
              <a:ext cx="64812"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8" name="Rectangle 125"/>
            <p:cNvSpPr>
              <a:spLocks noChangeArrowheads="1"/>
            </p:cNvSpPr>
            <p:nvPr/>
          </p:nvSpPr>
          <p:spPr bwMode="auto">
            <a:xfrm>
              <a:off x="3411543" y="4291124"/>
              <a:ext cx="68107" cy="128526"/>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79" name="Rectangle 126"/>
            <p:cNvSpPr>
              <a:spLocks noChangeArrowheads="1"/>
            </p:cNvSpPr>
            <p:nvPr/>
          </p:nvSpPr>
          <p:spPr bwMode="auto">
            <a:xfrm>
              <a:off x="3121537" y="446798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0" name="Rectangle 127"/>
            <p:cNvSpPr>
              <a:spLocks noChangeArrowheads="1"/>
            </p:cNvSpPr>
            <p:nvPr/>
          </p:nvSpPr>
          <p:spPr bwMode="auto">
            <a:xfrm>
              <a:off x="3267638" y="446798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1" name="Rectangle 128"/>
            <p:cNvSpPr>
              <a:spLocks noChangeArrowheads="1"/>
            </p:cNvSpPr>
            <p:nvPr/>
          </p:nvSpPr>
          <p:spPr bwMode="auto">
            <a:xfrm>
              <a:off x="3411543" y="446798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2" name="Rectangle 129"/>
            <p:cNvSpPr>
              <a:spLocks noChangeArrowheads="1"/>
            </p:cNvSpPr>
            <p:nvPr/>
          </p:nvSpPr>
          <p:spPr bwMode="auto">
            <a:xfrm>
              <a:off x="3121537" y="4644843"/>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3" name="Rectangle 130"/>
            <p:cNvSpPr>
              <a:spLocks noChangeArrowheads="1"/>
            </p:cNvSpPr>
            <p:nvPr/>
          </p:nvSpPr>
          <p:spPr bwMode="auto">
            <a:xfrm>
              <a:off x="3267638" y="4644843"/>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4" name="Rectangle 131"/>
            <p:cNvSpPr>
              <a:spLocks noChangeArrowheads="1"/>
            </p:cNvSpPr>
            <p:nvPr/>
          </p:nvSpPr>
          <p:spPr bwMode="auto">
            <a:xfrm>
              <a:off x="3411543" y="4644843"/>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5" name="Rectangle 132"/>
            <p:cNvSpPr>
              <a:spLocks noChangeArrowheads="1"/>
            </p:cNvSpPr>
            <p:nvPr/>
          </p:nvSpPr>
          <p:spPr bwMode="auto">
            <a:xfrm>
              <a:off x="3121537" y="4821702"/>
              <a:ext cx="67009"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6" name="Rectangle 133"/>
            <p:cNvSpPr>
              <a:spLocks noChangeArrowheads="1"/>
            </p:cNvSpPr>
            <p:nvPr/>
          </p:nvSpPr>
          <p:spPr bwMode="auto">
            <a:xfrm>
              <a:off x="3267638" y="4821702"/>
              <a:ext cx="648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7" name="Rectangle 134"/>
            <p:cNvSpPr>
              <a:spLocks noChangeArrowheads="1"/>
            </p:cNvSpPr>
            <p:nvPr/>
          </p:nvSpPr>
          <p:spPr bwMode="auto">
            <a:xfrm>
              <a:off x="3411543" y="4821702"/>
              <a:ext cx="68107"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8" name="Rectangle 135"/>
            <p:cNvSpPr>
              <a:spLocks noChangeArrowheads="1"/>
            </p:cNvSpPr>
            <p:nvPr/>
          </p:nvSpPr>
          <p:spPr bwMode="auto">
            <a:xfrm>
              <a:off x="3905870" y="2525824"/>
              <a:ext cx="212012" cy="125229"/>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89" name="Rectangle 136"/>
            <p:cNvSpPr>
              <a:spLocks noChangeArrowheads="1"/>
            </p:cNvSpPr>
            <p:nvPr/>
          </p:nvSpPr>
          <p:spPr bwMode="auto">
            <a:xfrm>
              <a:off x="3680677" y="2446731"/>
              <a:ext cx="43941" cy="204322"/>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0" name="Group 1589"/>
            <p:cNvGrpSpPr/>
            <p:nvPr/>
          </p:nvGrpSpPr>
          <p:grpSpPr>
            <a:xfrm>
              <a:off x="229637" y="3020152"/>
              <a:ext cx="708069" cy="2245209"/>
              <a:chOff x="1636091" y="-2496074"/>
              <a:chExt cx="694248" cy="2201386"/>
            </a:xfrm>
          </p:grpSpPr>
          <p:sp>
            <p:nvSpPr>
              <p:cNvPr id="1701" name="Rectangle 138"/>
              <p:cNvSpPr>
                <a:spLocks noChangeArrowheads="1"/>
              </p:cNvSpPr>
              <p:nvPr/>
            </p:nvSpPr>
            <p:spPr bwMode="auto">
              <a:xfrm>
                <a:off x="1636091" y="-1472997"/>
                <a:ext cx="260650" cy="1178309"/>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2" name="Rectangle 139"/>
              <p:cNvSpPr>
                <a:spLocks noChangeArrowheads="1"/>
              </p:cNvSpPr>
              <p:nvPr/>
            </p:nvSpPr>
            <p:spPr bwMode="auto">
              <a:xfrm>
                <a:off x="1816579" y="-2308665"/>
                <a:ext cx="513760" cy="1850398"/>
              </a:xfrm>
              <a:prstGeom prst="rect">
                <a:avLst/>
              </a:prstGeom>
              <a:solidFill>
                <a:srgbClr val="A7DA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3" name="Freeform 140"/>
              <p:cNvSpPr>
                <a:spLocks/>
              </p:cNvSpPr>
              <p:nvPr/>
            </p:nvSpPr>
            <p:spPr bwMode="auto">
              <a:xfrm>
                <a:off x="1941518" y="-2496074"/>
                <a:ext cx="263881" cy="187409"/>
              </a:xfrm>
              <a:custGeom>
                <a:avLst/>
                <a:gdLst>
                  <a:gd name="T0" fmla="*/ 181 w 245"/>
                  <a:gd name="T1" fmla="*/ 0 h 174"/>
                  <a:gd name="T2" fmla="*/ 65 w 245"/>
                  <a:gd name="T3" fmla="*/ 0 h 174"/>
                  <a:gd name="T4" fmla="*/ 0 w 245"/>
                  <a:gd name="T5" fmla="*/ 174 h 174"/>
                  <a:gd name="T6" fmla="*/ 245 w 245"/>
                  <a:gd name="T7" fmla="*/ 174 h 174"/>
                  <a:gd name="T8" fmla="*/ 181 w 245"/>
                  <a:gd name="T9" fmla="*/ 0 h 174"/>
                </a:gdLst>
                <a:ahLst/>
                <a:cxnLst>
                  <a:cxn ang="0">
                    <a:pos x="T0" y="T1"/>
                  </a:cxn>
                  <a:cxn ang="0">
                    <a:pos x="T2" y="T3"/>
                  </a:cxn>
                  <a:cxn ang="0">
                    <a:pos x="T4" y="T5"/>
                  </a:cxn>
                  <a:cxn ang="0">
                    <a:pos x="T6" y="T7"/>
                  </a:cxn>
                  <a:cxn ang="0">
                    <a:pos x="T8" y="T9"/>
                  </a:cxn>
                </a:cxnLst>
                <a:rect l="0" t="0" r="r" b="b"/>
                <a:pathLst>
                  <a:path w="245" h="174">
                    <a:moveTo>
                      <a:pt x="181" y="0"/>
                    </a:moveTo>
                    <a:lnTo>
                      <a:pt x="65" y="0"/>
                    </a:lnTo>
                    <a:lnTo>
                      <a:pt x="0" y="174"/>
                    </a:lnTo>
                    <a:lnTo>
                      <a:pt x="245" y="174"/>
                    </a:lnTo>
                    <a:lnTo>
                      <a:pt x="181" y="0"/>
                    </a:lnTo>
                    <a:close/>
                  </a:path>
                </a:pathLst>
              </a:custGeom>
              <a:solidFill>
                <a:srgbClr val="A7DA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4" name="Rectangle 142"/>
              <p:cNvSpPr>
                <a:spLocks noChangeArrowheads="1"/>
              </p:cNvSpPr>
              <p:nvPr/>
            </p:nvSpPr>
            <p:spPr bwMode="auto">
              <a:xfrm>
                <a:off x="1883357" y="-2247272"/>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5" name="Rectangle 143"/>
              <p:cNvSpPr>
                <a:spLocks noChangeArrowheads="1"/>
              </p:cNvSpPr>
              <p:nvPr/>
            </p:nvSpPr>
            <p:spPr bwMode="auto">
              <a:xfrm>
                <a:off x="1992140"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6" name="Rectangle 144"/>
              <p:cNvSpPr>
                <a:spLocks noChangeArrowheads="1"/>
              </p:cNvSpPr>
              <p:nvPr/>
            </p:nvSpPr>
            <p:spPr bwMode="auto">
              <a:xfrm>
                <a:off x="2102001" y="-2247272"/>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7" name="Rectangle 145"/>
              <p:cNvSpPr>
                <a:spLocks noChangeArrowheads="1"/>
              </p:cNvSpPr>
              <p:nvPr/>
            </p:nvSpPr>
            <p:spPr bwMode="auto">
              <a:xfrm>
                <a:off x="2210784" y="-2247272"/>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8" name="Rectangle 146"/>
              <p:cNvSpPr>
                <a:spLocks noChangeArrowheads="1"/>
              </p:cNvSpPr>
              <p:nvPr/>
            </p:nvSpPr>
            <p:spPr bwMode="auto">
              <a:xfrm>
                <a:off x="1883357"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9" name="Rectangle 147"/>
              <p:cNvSpPr>
                <a:spLocks noChangeArrowheads="1"/>
              </p:cNvSpPr>
              <p:nvPr/>
            </p:nvSpPr>
            <p:spPr bwMode="auto">
              <a:xfrm>
                <a:off x="1992140" y="-2073864"/>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0" name="Rectangle 148"/>
              <p:cNvSpPr>
                <a:spLocks noChangeArrowheads="1"/>
              </p:cNvSpPr>
              <p:nvPr/>
            </p:nvSpPr>
            <p:spPr bwMode="auto">
              <a:xfrm>
                <a:off x="2102001" y="-2073864"/>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1" name="Rectangle 149"/>
              <p:cNvSpPr>
                <a:spLocks noChangeArrowheads="1"/>
              </p:cNvSpPr>
              <p:nvPr/>
            </p:nvSpPr>
            <p:spPr bwMode="auto">
              <a:xfrm>
                <a:off x="2210784" y="-2073864"/>
                <a:ext cx="53853"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2" name="Rectangle 150"/>
              <p:cNvSpPr>
                <a:spLocks noChangeArrowheads="1"/>
              </p:cNvSpPr>
              <p:nvPr/>
            </p:nvSpPr>
            <p:spPr bwMode="auto">
              <a:xfrm>
                <a:off x="1883357" y="-1900457"/>
                <a:ext cx="52776"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3" name="Rectangle 151"/>
              <p:cNvSpPr>
                <a:spLocks noChangeArrowheads="1"/>
              </p:cNvSpPr>
              <p:nvPr/>
            </p:nvSpPr>
            <p:spPr bwMode="auto">
              <a:xfrm>
                <a:off x="1992140"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4" name="Rectangle 152"/>
              <p:cNvSpPr>
                <a:spLocks noChangeArrowheads="1"/>
              </p:cNvSpPr>
              <p:nvPr/>
            </p:nvSpPr>
            <p:spPr bwMode="auto">
              <a:xfrm>
                <a:off x="2102001" y="-1900457"/>
                <a:ext cx="52776" cy="11955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5" name="Rectangle 153"/>
              <p:cNvSpPr>
                <a:spLocks noChangeArrowheads="1"/>
              </p:cNvSpPr>
              <p:nvPr/>
            </p:nvSpPr>
            <p:spPr bwMode="auto">
              <a:xfrm>
                <a:off x="2210784" y="-1900457"/>
                <a:ext cx="53853" cy="119554"/>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6" name="Rectangle 154"/>
              <p:cNvSpPr>
                <a:spLocks noChangeArrowheads="1"/>
              </p:cNvSpPr>
              <p:nvPr/>
            </p:nvSpPr>
            <p:spPr bwMode="auto">
              <a:xfrm>
                <a:off x="1883357" y="-1727049"/>
                <a:ext cx="52776"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7" name="Rectangle 155"/>
              <p:cNvSpPr>
                <a:spLocks noChangeArrowheads="1"/>
              </p:cNvSpPr>
              <p:nvPr/>
            </p:nvSpPr>
            <p:spPr bwMode="auto">
              <a:xfrm>
                <a:off x="1992140" y="-1727049"/>
                <a:ext cx="53853"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8" name="Rectangle 156"/>
              <p:cNvSpPr>
                <a:spLocks noChangeArrowheads="1"/>
              </p:cNvSpPr>
              <p:nvPr/>
            </p:nvSpPr>
            <p:spPr bwMode="auto">
              <a:xfrm>
                <a:off x="2102001" y="-1727049"/>
                <a:ext cx="52776" cy="11740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19" name="Rectangle 157"/>
              <p:cNvSpPr>
                <a:spLocks noChangeArrowheads="1"/>
              </p:cNvSpPr>
              <p:nvPr/>
            </p:nvSpPr>
            <p:spPr bwMode="auto">
              <a:xfrm>
                <a:off x="2210784" y="-1727049"/>
                <a:ext cx="53853" cy="11740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0" name="Rectangle 158"/>
              <p:cNvSpPr>
                <a:spLocks noChangeArrowheads="1"/>
              </p:cNvSpPr>
              <p:nvPr/>
            </p:nvSpPr>
            <p:spPr bwMode="auto">
              <a:xfrm>
                <a:off x="1883357"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1" name="Rectangle 159"/>
              <p:cNvSpPr>
                <a:spLocks noChangeArrowheads="1"/>
              </p:cNvSpPr>
              <p:nvPr/>
            </p:nvSpPr>
            <p:spPr bwMode="auto">
              <a:xfrm>
                <a:off x="1992140" y="-1556873"/>
                <a:ext cx="53853"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2" name="Rectangle 160"/>
              <p:cNvSpPr>
                <a:spLocks noChangeArrowheads="1"/>
              </p:cNvSpPr>
              <p:nvPr/>
            </p:nvSpPr>
            <p:spPr bwMode="auto">
              <a:xfrm>
                <a:off x="2102001" y="-1556873"/>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3" name="Rectangle 161"/>
              <p:cNvSpPr>
                <a:spLocks noChangeArrowheads="1"/>
              </p:cNvSpPr>
              <p:nvPr/>
            </p:nvSpPr>
            <p:spPr bwMode="auto">
              <a:xfrm>
                <a:off x="2210784" y="-1556873"/>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4" name="Rectangle 162"/>
              <p:cNvSpPr>
                <a:spLocks noChangeArrowheads="1"/>
              </p:cNvSpPr>
              <p:nvPr/>
            </p:nvSpPr>
            <p:spPr bwMode="auto">
              <a:xfrm>
                <a:off x="1883357" y="-1383466"/>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5" name="Rectangle 163"/>
              <p:cNvSpPr>
                <a:spLocks noChangeArrowheads="1"/>
              </p:cNvSpPr>
              <p:nvPr/>
            </p:nvSpPr>
            <p:spPr bwMode="auto">
              <a:xfrm>
                <a:off x="1992140"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6" name="Rectangle 164"/>
              <p:cNvSpPr>
                <a:spLocks noChangeArrowheads="1"/>
              </p:cNvSpPr>
              <p:nvPr/>
            </p:nvSpPr>
            <p:spPr bwMode="auto">
              <a:xfrm>
                <a:off x="2102001" y="-1383466"/>
                <a:ext cx="52776" cy="12063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7" name="Rectangle 165"/>
              <p:cNvSpPr>
                <a:spLocks noChangeArrowheads="1"/>
              </p:cNvSpPr>
              <p:nvPr/>
            </p:nvSpPr>
            <p:spPr bwMode="auto">
              <a:xfrm>
                <a:off x="2210784" y="-1383466"/>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8" name="Rectangle 166"/>
              <p:cNvSpPr>
                <a:spLocks noChangeArrowheads="1"/>
              </p:cNvSpPr>
              <p:nvPr/>
            </p:nvSpPr>
            <p:spPr bwMode="auto">
              <a:xfrm>
                <a:off x="1883357" y="-1210058"/>
                <a:ext cx="52776"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29" name="Rectangle 167"/>
              <p:cNvSpPr>
                <a:spLocks noChangeArrowheads="1"/>
              </p:cNvSpPr>
              <p:nvPr/>
            </p:nvSpPr>
            <p:spPr bwMode="auto">
              <a:xfrm>
                <a:off x="1992140" y="-1210058"/>
                <a:ext cx="53853" cy="12063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0" name="Rectangle 168"/>
              <p:cNvSpPr>
                <a:spLocks noChangeArrowheads="1"/>
              </p:cNvSpPr>
              <p:nvPr/>
            </p:nvSpPr>
            <p:spPr bwMode="auto">
              <a:xfrm>
                <a:off x="2102001" y="-1210058"/>
                <a:ext cx="52776"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1" name="Rectangle 169"/>
              <p:cNvSpPr>
                <a:spLocks noChangeArrowheads="1"/>
              </p:cNvSpPr>
              <p:nvPr/>
            </p:nvSpPr>
            <p:spPr bwMode="auto">
              <a:xfrm>
                <a:off x="2210784" y="-1210058"/>
                <a:ext cx="53853" cy="120631"/>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2" name="Rectangle 170"/>
              <p:cNvSpPr>
                <a:spLocks noChangeArrowheads="1"/>
              </p:cNvSpPr>
              <p:nvPr/>
            </p:nvSpPr>
            <p:spPr bwMode="auto">
              <a:xfrm>
                <a:off x="1883357"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3" name="Rectangle 171"/>
              <p:cNvSpPr>
                <a:spLocks noChangeArrowheads="1"/>
              </p:cNvSpPr>
              <p:nvPr/>
            </p:nvSpPr>
            <p:spPr bwMode="auto">
              <a:xfrm>
                <a:off x="1992140"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4" name="Rectangle 172"/>
              <p:cNvSpPr>
                <a:spLocks noChangeArrowheads="1"/>
              </p:cNvSpPr>
              <p:nvPr/>
            </p:nvSpPr>
            <p:spPr bwMode="auto">
              <a:xfrm>
                <a:off x="2102001" y="-1036651"/>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5" name="Rectangle 173"/>
              <p:cNvSpPr>
                <a:spLocks noChangeArrowheads="1"/>
              </p:cNvSpPr>
              <p:nvPr/>
            </p:nvSpPr>
            <p:spPr bwMode="auto">
              <a:xfrm>
                <a:off x="2210784" y="-1036651"/>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6" name="Rectangle 174"/>
              <p:cNvSpPr>
                <a:spLocks noChangeArrowheads="1"/>
              </p:cNvSpPr>
              <p:nvPr/>
            </p:nvSpPr>
            <p:spPr bwMode="auto">
              <a:xfrm>
                <a:off x="1883357"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7" name="Rectangle 175"/>
              <p:cNvSpPr>
                <a:spLocks noChangeArrowheads="1"/>
              </p:cNvSpPr>
              <p:nvPr/>
            </p:nvSpPr>
            <p:spPr bwMode="auto">
              <a:xfrm>
                <a:off x="1992140"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8" name="Rectangle 176"/>
              <p:cNvSpPr>
                <a:spLocks noChangeArrowheads="1"/>
              </p:cNvSpPr>
              <p:nvPr/>
            </p:nvSpPr>
            <p:spPr bwMode="auto">
              <a:xfrm>
                <a:off x="2102001" y="-863243"/>
                <a:ext cx="52776"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39" name="Rectangle 177"/>
              <p:cNvSpPr>
                <a:spLocks noChangeArrowheads="1"/>
              </p:cNvSpPr>
              <p:nvPr/>
            </p:nvSpPr>
            <p:spPr bwMode="auto">
              <a:xfrm>
                <a:off x="2210784" y="-863243"/>
                <a:ext cx="53853" cy="117400"/>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0" name="Rectangle 178"/>
              <p:cNvSpPr>
                <a:spLocks noChangeArrowheads="1"/>
              </p:cNvSpPr>
              <p:nvPr/>
            </p:nvSpPr>
            <p:spPr bwMode="auto">
              <a:xfrm>
                <a:off x="1883357"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1" name="Rectangle 179"/>
              <p:cNvSpPr>
                <a:spLocks noChangeArrowheads="1"/>
              </p:cNvSpPr>
              <p:nvPr/>
            </p:nvSpPr>
            <p:spPr bwMode="auto">
              <a:xfrm>
                <a:off x="1992140"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2" name="Rectangle 180"/>
              <p:cNvSpPr>
                <a:spLocks noChangeArrowheads="1"/>
              </p:cNvSpPr>
              <p:nvPr/>
            </p:nvSpPr>
            <p:spPr bwMode="auto">
              <a:xfrm>
                <a:off x="2102001" y="-691990"/>
                <a:ext cx="52776"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43" name="Rectangle 181"/>
              <p:cNvSpPr>
                <a:spLocks noChangeArrowheads="1"/>
              </p:cNvSpPr>
              <p:nvPr/>
            </p:nvSpPr>
            <p:spPr bwMode="auto">
              <a:xfrm>
                <a:off x="2210784" y="-691990"/>
                <a:ext cx="53853" cy="119554"/>
              </a:xfrm>
              <a:prstGeom prst="rect">
                <a:avLst/>
              </a:prstGeom>
              <a:solidFill>
                <a:srgbClr val="E8422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591" name="Rectangle 187"/>
            <p:cNvSpPr>
              <a:spLocks noChangeArrowheads="1"/>
            </p:cNvSpPr>
            <p:nvPr/>
          </p:nvSpPr>
          <p:spPr bwMode="auto">
            <a:xfrm>
              <a:off x="4204664" y="3867100"/>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2" name="Rectangle 188"/>
            <p:cNvSpPr>
              <a:spLocks noChangeArrowheads="1"/>
            </p:cNvSpPr>
            <p:nvPr/>
          </p:nvSpPr>
          <p:spPr bwMode="auto">
            <a:xfrm>
              <a:off x="4204664" y="4043959"/>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3" name="Rectangle 189"/>
            <p:cNvSpPr>
              <a:spLocks noChangeArrowheads="1"/>
            </p:cNvSpPr>
            <p:nvPr/>
          </p:nvSpPr>
          <p:spPr bwMode="auto">
            <a:xfrm>
              <a:off x="4204664" y="4220820"/>
              <a:ext cx="470161" cy="9996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4" name="Rectangle 190"/>
            <p:cNvSpPr>
              <a:spLocks noChangeArrowheads="1"/>
            </p:cNvSpPr>
            <p:nvPr/>
          </p:nvSpPr>
          <p:spPr bwMode="auto">
            <a:xfrm>
              <a:off x="4204664" y="439767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5" name="Rectangle 191"/>
            <p:cNvSpPr>
              <a:spLocks noChangeArrowheads="1"/>
            </p:cNvSpPr>
            <p:nvPr/>
          </p:nvSpPr>
          <p:spPr bwMode="auto">
            <a:xfrm>
              <a:off x="4204664" y="4574539"/>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6" name="Rectangle 192"/>
            <p:cNvSpPr>
              <a:spLocks noChangeArrowheads="1"/>
            </p:cNvSpPr>
            <p:nvPr/>
          </p:nvSpPr>
          <p:spPr bwMode="auto">
            <a:xfrm>
              <a:off x="4204664" y="4751398"/>
              <a:ext cx="470161" cy="9776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597" name="Rectangle 193"/>
            <p:cNvSpPr>
              <a:spLocks noChangeArrowheads="1"/>
            </p:cNvSpPr>
            <p:nvPr/>
          </p:nvSpPr>
          <p:spPr bwMode="auto">
            <a:xfrm>
              <a:off x="4204664" y="4924961"/>
              <a:ext cx="470161" cy="101063"/>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598" name="Group 1597"/>
            <p:cNvGrpSpPr/>
            <p:nvPr/>
          </p:nvGrpSpPr>
          <p:grpSpPr>
            <a:xfrm>
              <a:off x="10285267" y="1896378"/>
              <a:ext cx="774447" cy="3210935"/>
              <a:chOff x="9240116" y="-3616221"/>
              <a:chExt cx="759331" cy="3148261"/>
            </a:xfrm>
          </p:grpSpPr>
          <p:sp>
            <p:nvSpPr>
              <p:cNvPr id="1697" name="Line 194"/>
              <p:cNvSpPr>
                <a:spLocks noChangeShapeType="1"/>
              </p:cNvSpPr>
              <p:nvPr/>
            </p:nvSpPr>
            <p:spPr bwMode="auto">
              <a:xfrm>
                <a:off x="9730181" y="-3616221"/>
                <a:ext cx="0" cy="718402"/>
              </a:xfrm>
              <a:prstGeom prst="line">
                <a:avLst/>
              </a:prstGeom>
              <a:noFill/>
              <a:ln w="31750" cap="flat">
                <a:solidFill>
                  <a:srgbClr val="2172B9"/>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8" name="Line 195"/>
              <p:cNvSpPr>
                <a:spLocks noChangeShapeType="1"/>
              </p:cNvSpPr>
              <p:nvPr/>
            </p:nvSpPr>
            <p:spPr bwMode="auto">
              <a:xfrm>
                <a:off x="9509382" y="-3616221"/>
                <a:ext cx="0" cy="718402"/>
              </a:xfrm>
              <a:prstGeom prst="line">
                <a:avLst/>
              </a:prstGeom>
              <a:noFill/>
              <a:ln w="31750" cap="flat">
                <a:solidFill>
                  <a:srgbClr val="17244E"/>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9" name="Rectangle 196"/>
              <p:cNvSpPr>
                <a:spLocks noChangeArrowheads="1"/>
              </p:cNvSpPr>
              <p:nvPr/>
            </p:nvSpPr>
            <p:spPr bwMode="auto">
              <a:xfrm>
                <a:off x="9240116" y="-3250019"/>
                <a:ext cx="759331" cy="2782059"/>
              </a:xfrm>
              <a:prstGeom prst="rect">
                <a:avLst/>
              </a:prstGeom>
              <a:solidFill>
                <a:srgbClr val="17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00" name="Rectangle 197"/>
              <p:cNvSpPr>
                <a:spLocks noChangeArrowheads="1"/>
              </p:cNvSpPr>
              <p:nvPr/>
            </p:nvSpPr>
            <p:spPr bwMode="auto">
              <a:xfrm>
                <a:off x="9240116" y="-3250019"/>
                <a:ext cx="186332" cy="2782059"/>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599" name="Group 1598"/>
            <p:cNvGrpSpPr/>
            <p:nvPr/>
          </p:nvGrpSpPr>
          <p:grpSpPr>
            <a:xfrm>
              <a:off x="8664970" y="2141511"/>
              <a:ext cx="777743" cy="2927521"/>
              <a:chOff x="8238446" y="-3338339"/>
              <a:chExt cx="762562" cy="2870379"/>
            </a:xfrm>
          </p:grpSpPr>
          <p:sp>
            <p:nvSpPr>
              <p:cNvPr id="1688" name="Rectangle 198"/>
              <p:cNvSpPr>
                <a:spLocks noChangeArrowheads="1"/>
              </p:cNvSpPr>
              <p:nvPr/>
            </p:nvSpPr>
            <p:spPr bwMode="auto">
              <a:xfrm>
                <a:off x="8238446" y="-2404523"/>
                <a:ext cx="762562" cy="1936563"/>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9" name="Rectangle 199"/>
              <p:cNvSpPr>
                <a:spLocks noChangeArrowheads="1"/>
              </p:cNvSpPr>
              <p:nvPr/>
            </p:nvSpPr>
            <p:spPr bwMode="auto">
              <a:xfrm>
                <a:off x="8335382" y="-2964597"/>
                <a:ext cx="569767" cy="560074"/>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0" name="Freeform 200"/>
              <p:cNvSpPr>
                <a:spLocks/>
              </p:cNvSpPr>
              <p:nvPr/>
            </p:nvSpPr>
            <p:spPr bwMode="auto">
              <a:xfrm>
                <a:off x="8473246" y="-3338339"/>
                <a:ext cx="290808" cy="373742"/>
              </a:xfrm>
              <a:custGeom>
                <a:avLst/>
                <a:gdLst>
                  <a:gd name="T0" fmla="*/ 186 w 270"/>
                  <a:gd name="T1" fmla="*/ 0 h 347"/>
                  <a:gd name="T2" fmla="*/ 84 w 270"/>
                  <a:gd name="T3" fmla="*/ 0 h 347"/>
                  <a:gd name="T4" fmla="*/ 0 w 270"/>
                  <a:gd name="T5" fmla="*/ 347 h 347"/>
                  <a:gd name="T6" fmla="*/ 270 w 270"/>
                  <a:gd name="T7" fmla="*/ 347 h 347"/>
                  <a:gd name="T8" fmla="*/ 186 w 270"/>
                  <a:gd name="T9" fmla="*/ 0 h 347"/>
                </a:gdLst>
                <a:ahLst/>
                <a:cxnLst>
                  <a:cxn ang="0">
                    <a:pos x="T0" y="T1"/>
                  </a:cxn>
                  <a:cxn ang="0">
                    <a:pos x="T2" y="T3"/>
                  </a:cxn>
                  <a:cxn ang="0">
                    <a:pos x="T4" y="T5"/>
                  </a:cxn>
                  <a:cxn ang="0">
                    <a:pos x="T6" y="T7"/>
                  </a:cxn>
                  <a:cxn ang="0">
                    <a:pos x="T8" y="T9"/>
                  </a:cxn>
                </a:cxnLst>
                <a:rect l="0" t="0" r="r" b="b"/>
                <a:pathLst>
                  <a:path w="270" h="347">
                    <a:moveTo>
                      <a:pt x="186" y="0"/>
                    </a:moveTo>
                    <a:lnTo>
                      <a:pt x="84" y="0"/>
                    </a:lnTo>
                    <a:lnTo>
                      <a:pt x="0" y="347"/>
                    </a:lnTo>
                    <a:lnTo>
                      <a:pt x="270" y="347"/>
                    </a:lnTo>
                    <a:lnTo>
                      <a:pt x="186" y="0"/>
                    </a:lnTo>
                    <a:close/>
                  </a:path>
                </a:pathLst>
              </a:custGeom>
              <a:solidFill>
                <a:srgbClr val="1EBB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1" name="Rectangle 201"/>
              <p:cNvSpPr>
                <a:spLocks noChangeArrowheads="1"/>
              </p:cNvSpPr>
              <p:nvPr/>
            </p:nvSpPr>
            <p:spPr bwMode="auto">
              <a:xfrm>
                <a:off x="8345075" y="-2276353"/>
                <a:ext cx="80780"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2" name="Rectangle 202"/>
              <p:cNvSpPr>
                <a:spLocks noChangeArrowheads="1"/>
              </p:cNvSpPr>
              <p:nvPr/>
            </p:nvSpPr>
            <p:spPr bwMode="auto">
              <a:xfrm>
                <a:off x="8502327" y="-2276353"/>
                <a:ext cx="77549"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3" name="Rectangle 203"/>
              <p:cNvSpPr>
                <a:spLocks noChangeArrowheads="1"/>
              </p:cNvSpPr>
              <p:nvPr/>
            </p:nvSpPr>
            <p:spPr bwMode="auto">
              <a:xfrm>
                <a:off x="865742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4" name="Rectangle 204"/>
              <p:cNvSpPr>
                <a:spLocks noChangeArrowheads="1"/>
              </p:cNvSpPr>
              <p:nvPr/>
            </p:nvSpPr>
            <p:spPr bwMode="auto">
              <a:xfrm>
                <a:off x="8811444" y="-2276353"/>
                <a:ext cx="79703" cy="180839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5" name="Rectangle 205"/>
              <p:cNvSpPr>
                <a:spLocks noChangeArrowheads="1"/>
              </p:cNvSpPr>
              <p:nvPr/>
            </p:nvSpPr>
            <p:spPr bwMode="auto">
              <a:xfrm>
                <a:off x="8335382" y="-2964597"/>
                <a:ext cx="569767" cy="58162"/>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96" name="Rectangle 206"/>
              <p:cNvSpPr>
                <a:spLocks noChangeArrowheads="1"/>
              </p:cNvSpPr>
              <p:nvPr/>
            </p:nvSpPr>
            <p:spPr bwMode="auto">
              <a:xfrm>
                <a:off x="8238446" y="-2463762"/>
                <a:ext cx="762562" cy="59239"/>
              </a:xfrm>
              <a:prstGeom prst="rect">
                <a:avLst/>
              </a:prstGeom>
              <a:solidFill>
                <a:srgbClr val="90D7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600" name="Rectangle 207"/>
            <p:cNvSpPr>
              <a:spLocks noChangeArrowheads="1"/>
            </p:cNvSpPr>
            <p:nvPr/>
          </p:nvSpPr>
          <p:spPr bwMode="auto">
            <a:xfrm>
              <a:off x="6364328" y="4302109"/>
              <a:ext cx="948011" cy="756871"/>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1" name="Freeform 208"/>
            <p:cNvSpPr>
              <a:spLocks/>
            </p:cNvSpPr>
            <p:nvPr/>
          </p:nvSpPr>
          <p:spPr bwMode="auto">
            <a:xfrm>
              <a:off x="6910286" y="2920188"/>
              <a:ext cx="804106" cy="2138792"/>
            </a:xfrm>
            <a:custGeom>
              <a:avLst/>
              <a:gdLst>
                <a:gd name="T0" fmla="*/ 0 w 732"/>
                <a:gd name="T1" fmla="*/ 0 h 1947"/>
                <a:gd name="T2" fmla="*/ 732 w 732"/>
                <a:gd name="T3" fmla="*/ 0 h 1947"/>
                <a:gd name="T4" fmla="*/ 732 w 732"/>
                <a:gd name="T5" fmla="*/ 1947 h 1947"/>
                <a:gd name="T6" fmla="*/ 0 w 732"/>
                <a:gd name="T7" fmla="*/ 1947 h 1947"/>
                <a:gd name="T8" fmla="*/ 0 w 732"/>
                <a:gd name="T9" fmla="*/ 1268 h 1947"/>
                <a:gd name="T10" fmla="*/ 0 w 732"/>
                <a:gd name="T11" fmla="*/ 0 h 1947"/>
              </a:gdLst>
              <a:ahLst/>
              <a:cxnLst>
                <a:cxn ang="0">
                  <a:pos x="T0" y="T1"/>
                </a:cxn>
                <a:cxn ang="0">
                  <a:pos x="T2" y="T3"/>
                </a:cxn>
                <a:cxn ang="0">
                  <a:pos x="T4" y="T5"/>
                </a:cxn>
                <a:cxn ang="0">
                  <a:pos x="T6" y="T7"/>
                </a:cxn>
                <a:cxn ang="0">
                  <a:pos x="T8" y="T9"/>
                </a:cxn>
                <a:cxn ang="0">
                  <a:pos x="T10" y="T11"/>
                </a:cxn>
              </a:cxnLst>
              <a:rect l="0" t="0" r="r" b="b"/>
              <a:pathLst>
                <a:path w="732" h="1947">
                  <a:moveTo>
                    <a:pt x="0" y="0"/>
                  </a:moveTo>
                  <a:lnTo>
                    <a:pt x="732" y="0"/>
                  </a:lnTo>
                  <a:lnTo>
                    <a:pt x="732" y="1947"/>
                  </a:lnTo>
                  <a:lnTo>
                    <a:pt x="0" y="1947"/>
                  </a:lnTo>
                  <a:lnTo>
                    <a:pt x="0" y="1268"/>
                  </a:lnTo>
                  <a:lnTo>
                    <a:pt x="0" y="0"/>
                  </a:lnTo>
                  <a:close/>
                </a:path>
              </a:pathLst>
            </a:custGeom>
            <a:solidFill>
              <a:srgbClr val="1570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2" name="Freeform 209"/>
            <p:cNvSpPr>
              <a:spLocks/>
            </p:cNvSpPr>
            <p:nvPr/>
          </p:nvSpPr>
          <p:spPr bwMode="auto">
            <a:xfrm>
              <a:off x="6364328" y="4313093"/>
              <a:ext cx="545957" cy="745886"/>
            </a:xfrm>
            <a:custGeom>
              <a:avLst/>
              <a:gdLst>
                <a:gd name="T0" fmla="*/ 0 w 497"/>
                <a:gd name="T1" fmla="*/ 679 h 679"/>
                <a:gd name="T2" fmla="*/ 497 w 497"/>
                <a:gd name="T3" fmla="*/ 679 h 679"/>
                <a:gd name="T4" fmla="*/ 497 w 497"/>
                <a:gd name="T5" fmla="*/ 0 h 679"/>
                <a:gd name="T6" fmla="*/ 0 w 497"/>
                <a:gd name="T7" fmla="*/ 679 h 679"/>
              </a:gdLst>
              <a:ahLst/>
              <a:cxnLst>
                <a:cxn ang="0">
                  <a:pos x="T0" y="T1"/>
                </a:cxn>
                <a:cxn ang="0">
                  <a:pos x="T2" y="T3"/>
                </a:cxn>
                <a:cxn ang="0">
                  <a:pos x="T4" y="T5"/>
                </a:cxn>
                <a:cxn ang="0">
                  <a:pos x="T6" y="T7"/>
                </a:cxn>
              </a:cxnLst>
              <a:rect l="0" t="0" r="r" b="b"/>
              <a:pathLst>
                <a:path w="497" h="679">
                  <a:moveTo>
                    <a:pt x="0" y="679"/>
                  </a:moveTo>
                  <a:lnTo>
                    <a:pt x="497" y="679"/>
                  </a:lnTo>
                  <a:lnTo>
                    <a:pt x="497" y="0"/>
                  </a:lnTo>
                  <a:lnTo>
                    <a:pt x="0" y="679"/>
                  </a:ln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3" name="Rectangle 210"/>
            <p:cNvSpPr>
              <a:spLocks noChangeArrowheads="1"/>
            </p:cNvSpPr>
            <p:nvPr/>
          </p:nvSpPr>
          <p:spPr bwMode="auto">
            <a:xfrm>
              <a:off x="7011348"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4" name="Rectangle 211"/>
            <p:cNvSpPr>
              <a:spLocks noChangeArrowheads="1"/>
            </p:cNvSpPr>
            <p:nvPr/>
          </p:nvSpPr>
          <p:spPr bwMode="auto">
            <a:xfrm>
              <a:off x="7184913"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5" name="Rectangle 212"/>
            <p:cNvSpPr>
              <a:spLocks noChangeArrowheads="1"/>
            </p:cNvSpPr>
            <p:nvPr/>
          </p:nvSpPr>
          <p:spPr bwMode="auto">
            <a:xfrm>
              <a:off x="7358477" y="3078372"/>
              <a:ext cx="79093" cy="15159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6" name="Rectangle 213"/>
            <p:cNvSpPr>
              <a:spLocks noChangeArrowheads="1"/>
            </p:cNvSpPr>
            <p:nvPr/>
          </p:nvSpPr>
          <p:spPr bwMode="auto">
            <a:xfrm>
              <a:off x="7533139" y="3078372"/>
              <a:ext cx="77994" cy="15159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7" name="Rectangle 214"/>
            <p:cNvSpPr>
              <a:spLocks noChangeArrowheads="1"/>
            </p:cNvSpPr>
            <p:nvPr/>
          </p:nvSpPr>
          <p:spPr bwMode="auto">
            <a:xfrm>
              <a:off x="7011348"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8" name="Rectangle 215"/>
            <p:cNvSpPr>
              <a:spLocks noChangeArrowheads="1"/>
            </p:cNvSpPr>
            <p:nvPr/>
          </p:nvSpPr>
          <p:spPr bwMode="auto">
            <a:xfrm>
              <a:off x="7184913" y="3306862"/>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09" name="Rectangle 216"/>
            <p:cNvSpPr>
              <a:spLocks noChangeArrowheads="1"/>
            </p:cNvSpPr>
            <p:nvPr/>
          </p:nvSpPr>
          <p:spPr bwMode="auto">
            <a:xfrm>
              <a:off x="7358477" y="3306862"/>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0" name="Rectangle 217"/>
            <p:cNvSpPr>
              <a:spLocks noChangeArrowheads="1"/>
            </p:cNvSpPr>
            <p:nvPr/>
          </p:nvSpPr>
          <p:spPr bwMode="auto">
            <a:xfrm>
              <a:off x="7533139" y="3306862"/>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1" name="Rectangle 218"/>
            <p:cNvSpPr>
              <a:spLocks noChangeArrowheads="1"/>
            </p:cNvSpPr>
            <p:nvPr/>
          </p:nvSpPr>
          <p:spPr bwMode="auto">
            <a:xfrm>
              <a:off x="7011348" y="3532056"/>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2" name="Rectangle 219"/>
            <p:cNvSpPr>
              <a:spLocks noChangeArrowheads="1"/>
            </p:cNvSpPr>
            <p:nvPr/>
          </p:nvSpPr>
          <p:spPr bwMode="auto">
            <a:xfrm>
              <a:off x="7184913"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3" name="Rectangle 220"/>
            <p:cNvSpPr>
              <a:spLocks noChangeArrowheads="1"/>
            </p:cNvSpPr>
            <p:nvPr/>
          </p:nvSpPr>
          <p:spPr bwMode="auto">
            <a:xfrm>
              <a:off x="7358477" y="3532056"/>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4" name="Rectangle 221"/>
            <p:cNvSpPr>
              <a:spLocks noChangeArrowheads="1"/>
            </p:cNvSpPr>
            <p:nvPr/>
          </p:nvSpPr>
          <p:spPr bwMode="auto">
            <a:xfrm>
              <a:off x="7533139" y="3532056"/>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5" name="Rectangle 222"/>
            <p:cNvSpPr>
              <a:spLocks noChangeArrowheads="1"/>
            </p:cNvSpPr>
            <p:nvPr/>
          </p:nvSpPr>
          <p:spPr bwMode="auto">
            <a:xfrm>
              <a:off x="7011348"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6" name="Rectangle 223"/>
            <p:cNvSpPr>
              <a:spLocks noChangeArrowheads="1"/>
            </p:cNvSpPr>
            <p:nvPr/>
          </p:nvSpPr>
          <p:spPr bwMode="auto">
            <a:xfrm>
              <a:off x="7184913"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7" name="Rectangle 224"/>
            <p:cNvSpPr>
              <a:spLocks noChangeArrowheads="1"/>
            </p:cNvSpPr>
            <p:nvPr/>
          </p:nvSpPr>
          <p:spPr bwMode="auto">
            <a:xfrm>
              <a:off x="7358477" y="3760545"/>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8" name="Rectangle 225"/>
            <p:cNvSpPr>
              <a:spLocks noChangeArrowheads="1"/>
            </p:cNvSpPr>
            <p:nvPr/>
          </p:nvSpPr>
          <p:spPr bwMode="auto">
            <a:xfrm>
              <a:off x="7533139" y="3760545"/>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19" name="Rectangle 226"/>
            <p:cNvSpPr>
              <a:spLocks noChangeArrowheads="1"/>
            </p:cNvSpPr>
            <p:nvPr/>
          </p:nvSpPr>
          <p:spPr bwMode="auto">
            <a:xfrm>
              <a:off x="7011348" y="3986837"/>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0" name="Rectangle 228"/>
            <p:cNvSpPr>
              <a:spLocks noChangeArrowheads="1"/>
            </p:cNvSpPr>
            <p:nvPr/>
          </p:nvSpPr>
          <p:spPr bwMode="auto">
            <a:xfrm>
              <a:off x="7184913" y="3986837"/>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1" name="Rectangle 229"/>
            <p:cNvSpPr>
              <a:spLocks noChangeArrowheads="1"/>
            </p:cNvSpPr>
            <p:nvPr/>
          </p:nvSpPr>
          <p:spPr bwMode="auto">
            <a:xfrm>
              <a:off x="7358477" y="3986837"/>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2" name="Rectangle 230"/>
            <p:cNvSpPr>
              <a:spLocks noChangeArrowheads="1"/>
            </p:cNvSpPr>
            <p:nvPr/>
          </p:nvSpPr>
          <p:spPr bwMode="auto">
            <a:xfrm>
              <a:off x="7533139" y="3986837"/>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3" name="Rectangle 231"/>
            <p:cNvSpPr>
              <a:spLocks noChangeArrowheads="1"/>
            </p:cNvSpPr>
            <p:nvPr/>
          </p:nvSpPr>
          <p:spPr bwMode="auto">
            <a:xfrm>
              <a:off x="7011349" y="4212031"/>
              <a:ext cx="77994"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4" name="Rectangle 232"/>
            <p:cNvSpPr>
              <a:spLocks noChangeArrowheads="1"/>
            </p:cNvSpPr>
            <p:nvPr/>
          </p:nvSpPr>
          <p:spPr bwMode="auto">
            <a:xfrm>
              <a:off x="7184913" y="4212031"/>
              <a:ext cx="79093" cy="152692"/>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5" name="Rectangle 233"/>
            <p:cNvSpPr>
              <a:spLocks noChangeArrowheads="1"/>
            </p:cNvSpPr>
            <p:nvPr/>
          </p:nvSpPr>
          <p:spPr bwMode="auto">
            <a:xfrm>
              <a:off x="7358477" y="4212031"/>
              <a:ext cx="79093"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6" name="Rectangle 234"/>
            <p:cNvSpPr>
              <a:spLocks noChangeArrowheads="1"/>
            </p:cNvSpPr>
            <p:nvPr/>
          </p:nvSpPr>
          <p:spPr bwMode="auto">
            <a:xfrm>
              <a:off x="7533139" y="4212031"/>
              <a:ext cx="77994" cy="1526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7" name="Rectangle 235"/>
            <p:cNvSpPr>
              <a:spLocks noChangeArrowheads="1"/>
            </p:cNvSpPr>
            <p:nvPr/>
          </p:nvSpPr>
          <p:spPr bwMode="auto">
            <a:xfrm>
              <a:off x="7011349" y="4440521"/>
              <a:ext cx="77994"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8" name="Rectangle 236"/>
            <p:cNvSpPr>
              <a:spLocks noChangeArrowheads="1"/>
            </p:cNvSpPr>
            <p:nvPr/>
          </p:nvSpPr>
          <p:spPr bwMode="auto">
            <a:xfrm>
              <a:off x="7184913"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29" name="Rectangle 237"/>
            <p:cNvSpPr>
              <a:spLocks noChangeArrowheads="1"/>
            </p:cNvSpPr>
            <p:nvPr/>
          </p:nvSpPr>
          <p:spPr bwMode="auto">
            <a:xfrm>
              <a:off x="7358477"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0" name="Rectangle 238"/>
            <p:cNvSpPr>
              <a:spLocks noChangeArrowheads="1"/>
            </p:cNvSpPr>
            <p:nvPr/>
          </p:nvSpPr>
          <p:spPr bwMode="auto">
            <a:xfrm>
              <a:off x="7533139"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1" name="Rectangle 239"/>
            <p:cNvSpPr>
              <a:spLocks noChangeArrowheads="1"/>
            </p:cNvSpPr>
            <p:nvPr/>
          </p:nvSpPr>
          <p:spPr bwMode="auto">
            <a:xfrm>
              <a:off x="6421451" y="4440521"/>
              <a:ext cx="79093" cy="150495"/>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2" name="Rectangle 240"/>
            <p:cNvSpPr>
              <a:spLocks noChangeArrowheads="1"/>
            </p:cNvSpPr>
            <p:nvPr/>
          </p:nvSpPr>
          <p:spPr bwMode="auto">
            <a:xfrm>
              <a:off x="6595015" y="4440521"/>
              <a:ext cx="79093"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3" name="Rectangle 241"/>
            <p:cNvSpPr>
              <a:spLocks noChangeArrowheads="1"/>
            </p:cNvSpPr>
            <p:nvPr/>
          </p:nvSpPr>
          <p:spPr bwMode="auto">
            <a:xfrm>
              <a:off x="6769677" y="4440521"/>
              <a:ext cx="77994" cy="1504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4" name="Rectangle 242"/>
            <p:cNvSpPr>
              <a:spLocks noChangeArrowheads="1"/>
            </p:cNvSpPr>
            <p:nvPr/>
          </p:nvSpPr>
          <p:spPr bwMode="auto">
            <a:xfrm>
              <a:off x="6421451"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5" name="Rectangle 243"/>
            <p:cNvSpPr>
              <a:spLocks noChangeArrowheads="1"/>
            </p:cNvSpPr>
            <p:nvPr/>
          </p:nvSpPr>
          <p:spPr bwMode="auto">
            <a:xfrm>
              <a:off x="6595015" y="4666813"/>
              <a:ext cx="79093" cy="149397"/>
            </a:xfrm>
            <a:prstGeom prst="rect">
              <a:avLst/>
            </a:prstGeom>
            <a:solidFill>
              <a:srgbClr val="DA40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6" name="Rectangle 244"/>
            <p:cNvSpPr>
              <a:spLocks noChangeArrowheads="1"/>
            </p:cNvSpPr>
            <p:nvPr/>
          </p:nvSpPr>
          <p:spPr bwMode="auto">
            <a:xfrm>
              <a:off x="6769677"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7" name="Rectangle 245"/>
            <p:cNvSpPr>
              <a:spLocks noChangeArrowheads="1"/>
            </p:cNvSpPr>
            <p:nvPr/>
          </p:nvSpPr>
          <p:spPr bwMode="auto">
            <a:xfrm>
              <a:off x="7011349" y="4666813"/>
              <a:ext cx="77994"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8" name="Rectangle 246"/>
            <p:cNvSpPr>
              <a:spLocks noChangeArrowheads="1"/>
            </p:cNvSpPr>
            <p:nvPr/>
          </p:nvSpPr>
          <p:spPr bwMode="auto">
            <a:xfrm>
              <a:off x="7184913" y="4666813"/>
              <a:ext cx="79093"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39" name="Rectangle 247"/>
            <p:cNvSpPr>
              <a:spLocks noChangeArrowheads="1"/>
            </p:cNvSpPr>
            <p:nvPr/>
          </p:nvSpPr>
          <p:spPr bwMode="auto">
            <a:xfrm>
              <a:off x="7358477" y="4666813"/>
              <a:ext cx="79093" cy="1493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0" name="Rectangle 248"/>
            <p:cNvSpPr>
              <a:spLocks noChangeArrowheads="1"/>
            </p:cNvSpPr>
            <p:nvPr/>
          </p:nvSpPr>
          <p:spPr bwMode="auto">
            <a:xfrm>
              <a:off x="7533139" y="4666813"/>
              <a:ext cx="77994" cy="1493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1" name="Rectangle 249"/>
            <p:cNvSpPr>
              <a:spLocks noChangeArrowheads="1"/>
            </p:cNvSpPr>
            <p:nvPr/>
          </p:nvSpPr>
          <p:spPr bwMode="auto">
            <a:xfrm>
              <a:off x="7358476" y="2772988"/>
              <a:ext cx="252657" cy="147200"/>
            </a:xfrm>
            <a:prstGeom prst="rect">
              <a:avLst/>
            </a:prstGeom>
            <a:solidFill>
              <a:srgbClr val="1570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2" name="Rectangle 250"/>
            <p:cNvSpPr>
              <a:spLocks noChangeArrowheads="1"/>
            </p:cNvSpPr>
            <p:nvPr/>
          </p:nvSpPr>
          <p:spPr bwMode="auto">
            <a:xfrm>
              <a:off x="7089342" y="2678515"/>
              <a:ext cx="51630" cy="241671"/>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pic>
          <p:nvPicPr>
            <p:cNvPr id="1643" name="Picture 1642"/>
            <p:cNvPicPr>
              <a:picLocks noChangeAspect="1"/>
            </p:cNvPicPr>
            <p:nvPr/>
          </p:nvPicPr>
          <p:blipFill>
            <a:blip r:embed="rId5"/>
            <a:stretch>
              <a:fillRect/>
            </a:stretch>
          </p:blipFill>
          <p:spPr>
            <a:xfrm>
              <a:off x="8160644" y="3347476"/>
              <a:ext cx="676964" cy="1821494"/>
            </a:xfrm>
            <a:prstGeom prst="rect">
              <a:avLst/>
            </a:prstGeom>
          </p:spPr>
        </p:pic>
        <p:grpSp>
          <p:nvGrpSpPr>
            <p:cNvPr id="1644" name="Group 253"/>
            <p:cNvGrpSpPr>
              <a:grpSpLocks noChangeAspect="1"/>
            </p:cNvGrpSpPr>
            <p:nvPr/>
          </p:nvGrpSpPr>
          <p:grpSpPr bwMode="auto">
            <a:xfrm>
              <a:off x="10691937" y="3685621"/>
              <a:ext cx="1334141" cy="1468527"/>
              <a:chOff x="6861" y="-1143"/>
              <a:chExt cx="824" cy="907"/>
            </a:xfrm>
          </p:grpSpPr>
          <p:sp>
            <p:nvSpPr>
              <p:cNvPr id="1649" name="AutoShape 252"/>
              <p:cNvSpPr>
                <a:spLocks noChangeAspect="1" noChangeArrowheads="1" noTextEdit="1"/>
              </p:cNvSpPr>
              <p:nvPr/>
            </p:nvSpPr>
            <p:spPr bwMode="auto">
              <a:xfrm>
                <a:off x="6861" y="-1143"/>
                <a:ext cx="824" cy="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0" name="Rectangle 254"/>
              <p:cNvSpPr>
                <a:spLocks noChangeArrowheads="1"/>
              </p:cNvSpPr>
              <p:nvPr/>
            </p:nvSpPr>
            <p:spPr bwMode="auto">
              <a:xfrm>
                <a:off x="6945" y="-1143"/>
                <a:ext cx="734" cy="9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1" name="Rectangle 255"/>
              <p:cNvSpPr>
                <a:spLocks noChangeArrowheads="1"/>
              </p:cNvSpPr>
              <p:nvPr/>
            </p:nvSpPr>
            <p:spPr bwMode="auto">
              <a:xfrm>
                <a:off x="6867" y="-1143"/>
                <a:ext cx="78" cy="907"/>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2" name="Rectangle 256"/>
              <p:cNvSpPr>
                <a:spLocks noChangeArrowheads="1"/>
              </p:cNvSpPr>
              <p:nvPr/>
            </p:nvSpPr>
            <p:spPr bwMode="auto">
              <a:xfrm>
                <a:off x="701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3" name="Rectangle 257"/>
              <p:cNvSpPr>
                <a:spLocks noChangeArrowheads="1"/>
              </p:cNvSpPr>
              <p:nvPr/>
            </p:nvSpPr>
            <p:spPr bwMode="auto">
              <a:xfrm>
                <a:off x="7125"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4" name="Rectangle 258"/>
              <p:cNvSpPr>
                <a:spLocks noChangeArrowheads="1"/>
              </p:cNvSpPr>
              <p:nvPr/>
            </p:nvSpPr>
            <p:spPr bwMode="auto">
              <a:xfrm>
                <a:off x="7237"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5" name="Rectangle 259"/>
              <p:cNvSpPr>
                <a:spLocks noChangeArrowheads="1"/>
              </p:cNvSpPr>
              <p:nvPr/>
            </p:nvSpPr>
            <p:spPr bwMode="auto">
              <a:xfrm>
                <a:off x="7349" y="-109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6" name="Rectangle 260"/>
              <p:cNvSpPr>
                <a:spLocks noChangeArrowheads="1"/>
              </p:cNvSpPr>
              <p:nvPr/>
            </p:nvSpPr>
            <p:spPr bwMode="auto">
              <a:xfrm>
                <a:off x="7461"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7" name="Rectangle 261"/>
              <p:cNvSpPr>
                <a:spLocks noChangeArrowheads="1"/>
              </p:cNvSpPr>
              <p:nvPr/>
            </p:nvSpPr>
            <p:spPr bwMode="auto">
              <a:xfrm>
                <a:off x="7573" y="-109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8" name="Rectangle 262"/>
              <p:cNvSpPr>
                <a:spLocks noChangeArrowheads="1"/>
              </p:cNvSpPr>
              <p:nvPr/>
            </p:nvSpPr>
            <p:spPr bwMode="auto">
              <a:xfrm>
                <a:off x="701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59" name="Rectangle 263"/>
              <p:cNvSpPr>
                <a:spLocks noChangeArrowheads="1"/>
              </p:cNvSpPr>
              <p:nvPr/>
            </p:nvSpPr>
            <p:spPr bwMode="auto">
              <a:xfrm>
                <a:off x="7125"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0" name="Rectangle 264"/>
              <p:cNvSpPr>
                <a:spLocks noChangeArrowheads="1"/>
              </p:cNvSpPr>
              <p:nvPr/>
            </p:nvSpPr>
            <p:spPr bwMode="auto">
              <a:xfrm>
                <a:off x="7237"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1" name="Rectangle 265"/>
              <p:cNvSpPr>
                <a:spLocks noChangeArrowheads="1"/>
              </p:cNvSpPr>
              <p:nvPr/>
            </p:nvSpPr>
            <p:spPr bwMode="auto">
              <a:xfrm>
                <a:off x="7349" y="-95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2" name="Rectangle 266"/>
              <p:cNvSpPr>
                <a:spLocks noChangeArrowheads="1"/>
              </p:cNvSpPr>
              <p:nvPr/>
            </p:nvSpPr>
            <p:spPr bwMode="auto">
              <a:xfrm>
                <a:off x="7461" y="-95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3" name="Rectangle 267"/>
              <p:cNvSpPr>
                <a:spLocks noChangeArrowheads="1"/>
              </p:cNvSpPr>
              <p:nvPr/>
            </p:nvSpPr>
            <p:spPr bwMode="auto">
              <a:xfrm>
                <a:off x="7573" y="-95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4" name="Rectangle 268"/>
              <p:cNvSpPr>
                <a:spLocks noChangeArrowheads="1"/>
              </p:cNvSpPr>
              <p:nvPr/>
            </p:nvSpPr>
            <p:spPr bwMode="auto">
              <a:xfrm>
                <a:off x="7013"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5" name="Rectangle 269"/>
              <p:cNvSpPr>
                <a:spLocks noChangeArrowheads="1"/>
              </p:cNvSpPr>
              <p:nvPr/>
            </p:nvSpPr>
            <p:spPr bwMode="auto">
              <a:xfrm>
                <a:off x="7125" y="-813"/>
                <a:ext cx="50" cy="9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6" name="Rectangle 270"/>
              <p:cNvSpPr>
                <a:spLocks noChangeArrowheads="1"/>
              </p:cNvSpPr>
              <p:nvPr/>
            </p:nvSpPr>
            <p:spPr bwMode="auto">
              <a:xfrm>
                <a:off x="7237"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7" name="Rectangle 271"/>
              <p:cNvSpPr>
                <a:spLocks noChangeArrowheads="1"/>
              </p:cNvSpPr>
              <p:nvPr/>
            </p:nvSpPr>
            <p:spPr bwMode="auto">
              <a:xfrm>
                <a:off x="7349" y="-813"/>
                <a:ext cx="50" cy="9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8" name="Rectangle 272"/>
              <p:cNvSpPr>
                <a:spLocks noChangeArrowheads="1"/>
              </p:cNvSpPr>
              <p:nvPr/>
            </p:nvSpPr>
            <p:spPr bwMode="auto">
              <a:xfrm>
                <a:off x="7461"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69" name="Rectangle 273"/>
              <p:cNvSpPr>
                <a:spLocks noChangeArrowheads="1"/>
              </p:cNvSpPr>
              <p:nvPr/>
            </p:nvSpPr>
            <p:spPr bwMode="auto">
              <a:xfrm>
                <a:off x="7573" y="-813"/>
                <a:ext cx="50" cy="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0" name="Rectangle 274"/>
              <p:cNvSpPr>
                <a:spLocks noChangeArrowheads="1"/>
              </p:cNvSpPr>
              <p:nvPr/>
            </p:nvSpPr>
            <p:spPr bwMode="auto">
              <a:xfrm>
                <a:off x="7013"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1" name="Rectangle 275"/>
              <p:cNvSpPr>
                <a:spLocks noChangeArrowheads="1"/>
              </p:cNvSpPr>
              <p:nvPr/>
            </p:nvSpPr>
            <p:spPr bwMode="auto">
              <a:xfrm>
                <a:off x="7125" y="-67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2" name="Rectangle 276"/>
              <p:cNvSpPr>
                <a:spLocks noChangeArrowheads="1"/>
              </p:cNvSpPr>
              <p:nvPr/>
            </p:nvSpPr>
            <p:spPr bwMode="auto">
              <a:xfrm>
                <a:off x="7237" y="-67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3" name="Rectangle 277"/>
              <p:cNvSpPr>
                <a:spLocks noChangeArrowheads="1"/>
              </p:cNvSpPr>
              <p:nvPr/>
            </p:nvSpPr>
            <p:spPr bwMode="auto">
              <a:xfrm>
                <a:off x="7349"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4" name="Rectangle 278"/>
              <p:cNvSpPr>
                <a:spLocks noChangeArrowheads="1"/>
              </p:cNvSpPr>
              <p:nvPr/>
            </p:nvSpPr>
            <p:spPr bwMode="auto">
              <a:xfrm>
                <a:off x="7461"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5" name="Rectangle 279"/>
              <p:cNvSpPr>
                <a:spLocks noChangeArrowheads="1"/>
              </p:cNvSpPr>
              <p:nvPr/>
            </p:nvSpPr>
            <p:spPr bwMode="auto">
              <a:xfrm>
                <a:off x="7573" y="-67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6" name="Rectangle 280"/>
              <p:cNvSpPr>
                <a:spLocks noChangeArrowheads="1"/>
              </p:cNvSpPr>
              <p:nvPr/>
            </p:nvSpPr>
            <p:spPr bwMode="auto">
              <a:xfrm>
                <a:off x="701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7" name="Rectangle 281"/>
              <p:cNvSpPr>
                <a:spLocks noChangeArrowheads="1"/>
              </p:cNvSpPr>
              <p:nvPr/>
            </p:nvSpPr>
            <p:spPr bwMode="auto">
              <a:xfrm>
                <a:off x="7125"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8" name="Rectangle 282"/>
              <p:cNvSpPr>
                <a:spLocks noChangeArrowheads="1"/>
              </p:cNvSpPr>
              <p:nvPr/>
            </p:nvSpPr>
            <p:spPr bwMode="auto">
              <a:xfrm>
                <a:off x="7237"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79" name="Rectangle 283"/>
              <p:cNvSpPr>
                <a:spLocks noChangeArrowheads="1"/>
              </p:cNvSpPr>
              <p:nvPr/>
            </p:nvSpPr>
            <p:spPr bwMode="auto">
              <a:xfrm>
                <a:off x="7349"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0" name="Rectangle 284"/>
              <p:cNvSpPr>
                <a:spLocks noChangeArrowheads="1"/>
              </p:cNvSpPr>
              <p:nvPr/>
            </p:nvSpPr>
            <p:spPr bwMode="auto">
              <a:xfrm>
                <a:off x="7461" y="-53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1" name="Rectangle 285"/>
              <p:cNvSpPr>
                <a:spLocks noChangeArrowheads="1"/>
              </p:cNvSpPr>
              <p:nvPr/>
            </p:nvSpPr>
            <p:spPr bwMode="auto">
              <a:xfrm>
                <a:off x="7573" y="-53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2" name="Rectangle 286"/>
              <p:cNvSpPr>
                <a:spLocks noChangeArrowheads="1"/>
              </p:cNvSpPr>
              <p:nvPr/>
            </p:nvSpPr>
            <p:spPr bwMode="auto">
              <a:xfrm>
                <a:off x="7013"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3" name="Rectangle 287"/>
              <p:cNvSpPr>
                <a:spLocks noChangeArrowheads="1"/>
              </p:cNvSpPr>
              <p:nvPr/>
            </p:nvSpPr>
            <p:spPr bwMode="auto">
              <a:xfrm>
                <a:off x="7125"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4" name="Rectangle 288"/>
              <p:cNvSpPr>
                <a:spLocks noChangeArrowheads="1"/>
              </p:cNvSpPr>
              <p:nvPr/>
            </p:nvSpPr>
            <p:spPr bwMode="auto">
              <a:xfrm>
                <a:off x="7237" y="-398"/>
                <a:ext cx="50" cy="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5" name="Rectangle 289"/>
              <p:cNvSpPr>
                <a:spLocks noChangeArrowheads="1"/>
              </p:cNvSpPr>
              <p:nvPr/>
            </p:nvSpPr>
            <p:spPr bwMode="auto">
              <a:xfrm>
                <a:off x="7349"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6" name="Rectangle 290"/>
              <p:cNvSpPr>
                <a:spLocks noChangeArrowheads="1"/>
              </p:cNvSpPr>
              <p:nvPr/>
            </p:nvSpPr>
            <p:spPr bwMode="auto">
              <a:xfrm>
                <a:off x="7461" y="-398"/>
                <a:ext cx="50" cy="8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87" name="Rectangle 291"/>
              <p:cNvSpPr>
                <a:spLocks noChangeArrowheads="1"/>
              </p:cNvSpPr>
              <p:nvPr/>
            </p:nvSpPr>
            <p:spPr bwMode="auto">
              <a:xfrm>
                <a:off x="7573" y="-398"/>
                <a:ext cx="50" cy="8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pic>
          <p:nvPicPr>
            <p:cNvPr id="1645" name="Picture 1644"/>
            <p:cNvPicPr>
              <a:picLocks noChangeAspect="1"/>
            </p:cNvPicPr>
            <p:nvPr/>
          </p:nvPicPr>
          <p:blipFill>
            <a:blip r:embed="rId6"/>
            <a:stretch>
              <a:fillRect/>
            </a:stretch>
          </p:blipFill>
          <p:spPr>
            <a:xfrm>
              <a:off x="5552921" y="2629082"/>
              <a:ext cx="943235" cy="2406872"/>
            </a:xfrm>
            <a:prstGeom prst="rect">
              <a:avLst/>
            </a:prstGeom>
          </p:spPr>
        </p:pic>
        <p:pic>
          <p:nvPicPr>
            <p:cNvPr id="1646" name="Picture 1645"/>
            <p:cNvPicPr>
              <a:picLocks noChangeAspect="1"/>
            </p:cNvPicPr>
            <p:nvPr/>
          </p:nvPicPr>
          <p:blipFill>
            <a:blip r:embed="rId7"/>
            <a:stretch>
              <a:fillRect/>
            </a:stretch>
          </p:blipFill>
          <p:spPr>
            <a:xfrm>
              <a:off x="2166934" y="3716426"/>
              <a:ext cx="1098829" cy="1330976"/>
            </a:xfrm>
            <a:prstGeom prst="rect">
              <a:avLst/>
            </a:prstGeom>
          </p:spPr>
        </p:pic>
        <p:sp>
          <p:nvSpPr>
            <p:cNvPr id="1647" name="Freeform 858"/>
            <p:cNvSpPr>
              <a:spLocks/>
            </p:cNvSpPr>
            <p:nvPr/>
          </p:nvSpPr>
          <p:spPr bwMode="auto">
            <a:xfrm>
              <a:off x="9568327" y="4125672"/>
              <a:ext cx="84193" cy="880792"/>
            </a:xfrm>
            <a:custGeom>
              <a:avLst/>
              <a:gdLst>
                <a:gd name="T0" fmla="*/ 52 w 52"/>
                <a:gd name="T1" fmla="*/ 544 h 544"/>
                <a:gd name="T2" fmla="*/ 26 w 52"/>
                <a:gd name="T3" fmla="*/ 0 h 544"/>
                <a:gd name="T4" fmla="*/ 0 w 52"/>
                <a:gd name="T5" fmla="*/ 544 h 544"/>
                <a:gd name="T6" fmla="*/ 52 w 52"/>
                <a:gd name="T7" fmla="*/ 544 h 544"/>
              </a:gdLst>
              <a:ahLst/>
              <a:cxnLst>
                <a:cxn ang="0">
                  <a:pos x="T0" y="T1"/>
                </a:cxn>
                <a:cxn ang="0">
                  <a:pos x="T2" y="T3"/>
                </a:cxn>
                <a:cxn ang="0">
                  <a:pos x="T4" y="T5"/>
                </a:cxn>
                <a:cxn ang="0">
                  <a:pos x="T6" y="T7"/>
                </a:cxn>
              </a:cxnLst>
              <a:rect l="0" t="0" r="r" b="b"/>
              <a:pathLst>
                <a:path w="52" h="544">
                  <a:moveTo>
                    <a:pt x="52" y="544"/>
                  </a:moveTo>
                  <a:lnTo>
                    <a:pt x="26" y="0"/>
                  </a:lnTo>
                  <a:lnTo>
                    <a:pt x="0" y="544"/>
                  </a:lnTo>
                  <a:lnTo>
                    <a:pt x="52" y="5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648" name="Oval 901"/>
            <p:cNvSpPr>
              <a:spLocks noChangeArrowheads="1"/>
            </p:cNvSpPr>
            <p:nvPr/>
          </p:nvSpPr>
          <p:spPr bwMode="auto">
            <a:xfrm>
              <a:off x="8315141" y="4396062"/>
              <a:ext cx="105242"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6" name="Rectangle 5"/>
          <p:cNvSpPr/>
          <p:nvPr userDrawn="1"/>
        </p:nvSpPr>
        <p:spPr>
          <a:xfrm>
            <a:off x="-933" y="946995"/>
            <a:ext cx="12192000" cy="4399352"/>
          </a:xfrm>
          <a:prstGeom prst="rect">
            <a:avLst/>
          </a:prstGeom>
          <a:solidFill>
            <a:srgbClr val="5558AF">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kern="0">
              <a:solidFill>
                <a:sysClr val="windowText" lastClr="000000"/>
              </a:solidFill>
            </a:endParaRPr>
          </a:p>
        </p:txBody>
      </p:sp>
      <p:sp>
        <p:nvSpPr>
          <p:cNvPr id="2" name="Title 1"/>
          <p:cNvSpPr>
            <a:spLocks noGrp="1"/>
          </p:cNvSpPr>
          <p:nvPr>
            <p:ph type="title"/>
          </p:nvPr>
        </p:nvSpPr>
        <p:spPr>
          <a:xfrm>
            <a:off x="603504" y="1828800"/>
            <a:ext cx="10515600" cy="1146875"/>
          </a:xfrm>
          <a:prstGeom prst="rect">
            <a:avLst/>
          </a:prstGeom>
        </p:spPr>
        <p:txBody>
          <a:bodyPr/>
          <a:lstStyle>
            <a:lvl1pPr>
              <a:defRPr sz="6000" b="0" i="0">
                <a:solidFill>
                  <a:schemeClr val="bg1"/>
                </a:solidFill>
                <a:latin typeface="Segoe UI Light" charset="0"/>
                <a:ea typeface="Segoe UI Light" charset="0"/>
                <a:cs typeface="Segoe UI Light" charset="0"/>
              </a:defRPr>
            </a:lvl1pPr>
          </a:lstStyle>
          <a:p>
            <a:r>
              <a:rPr lang="en-US"/>
              <a:t>Click to edit Master title</a:t>
            </a:r>
          </a:p>
        </p:txBody>
      </p:sp>
      <p:sp>
        <p:nvSpPr>
          <p:cNvPr id="5" name="Text Placeholder 4"/>
          <p:cNvSpPr>
            <a:spLocks noGrp="1"/>
          </p:cNvSpPr>
          <p:nvPr>
            <p:ph type="body" sz="quarter" idx="10" hasCustomPrompt="1"/>
          </p:nvPr>
        </p:nvSpPr>
        <p:spPr>
          <a:xfrm>
            <a:off x="616175" y="2695161"/>
            <a:ext cx="10515600" cy="295275"/>
          </a:xfrm>
          <a:prstGeom prst="rect">
            <a:avLst/>
          </a:prstGeom>
        </p:spPr>
        <p:txBody>
          <a:bodyPr/>
          <a:lstStyle>
            <a:lvl1pPr marL="0" indent="0">
              <a:buNone/>
              <a:defRPr sz="1600" b="0" i="0" baseline="0">
                <a:solidFill>
                  <a:schemeClr val="bg1"/>
                </a:solidFill>
                <a:latin typeface="Segoe UI Semilight" charset="0"/>
                <a:ea typeface="Segoe UI Semilight" charset="0"/>
                <a:cs typeface="Segoe UI Semilight" charset="0"/>
              </a:defRPr>
            </a:lvl1pPr>
            <a:lvl2pPr marL="457200" indent="0">
              <a:buNone/>
              <a:defRPr sz="1600" b="0" i="0">
                <a:solidFill>
                  <a:schemeClr val="bg1"/>
                </a:solidFill>
                <a:latin typeface="Segoe UI Semilight" charset="0"/>
                <a:ea typeface="Segoe UI Semilight" charset="0"/>
                <a:cs typeface="Segoe UI Semilight" charset="0"/>
              </a:defRPr>
            </a:lvl2pPr>
            <a:lvl3pPr marL="914400" indent="0">
              <a:buNone/>
              <a:defRPr sz="1600" b="0" i="0">
                <a:solidFill>
                  <a:schemeClr val="bg1"/>
                </a:solidFill>
                <a:latin typeface="Segoe UI Semilight" charset="0"/>
                <a:ea typeface="Segoe UI Semilight" charset="0"/>
                <a:cs typeface="Segoe UI Semilight" charset="0"/>
              </a:defRPr>
            </a:lvl3pPr>
            <a:lvl4pPr marL="1371600" indent="0">
              <a:buNone/>
              <a:defRPr sz="1600" b="0" i="0">
                <a:solidFill>
                  <a:schemeClr val="bg1"/>
                </a:solidFill>
                <a:latin typeface="Segoe UI Semilight" charset="0"/>
                <a:ea typeface="Segoe UI Semilight" charset="0"/>
                <a:cs typeface="Segoe UI Semilight" charset="0"/>
              </a:defRPr>
            </a:lvl4pPr>
            <a:lvl5pPr marL="1828800" indent="0">
              <a:buNone/>
              <a:defRPr sz="1600" b="0" i="0">
                <a:solidFill>
                  <a:schemeClr val="bg1"/>
                </a:solidFill>
                <a:latin typeface="Segoe UI Semilight" charset="0"/>
                <a:ea typeface="Segoe UI Semilight" charset="0"/>
                <a:cs typeface="Segoe UI Semilight" charset="0"/>
              </a:defRPr>
            </a:lvl5pPr>
          </a:lstStyle>
          <a:p>
            <a:pPr lvl="0"/>
            <a:r>
              <a:rPr lang="en-US"/>
              <a:t>Click to edit Master subtitle </a:t>
            </a:r>
          </a:p>
        </p:txBody>
      </p:sp>
      <p:grpSp>
        <p:nvGrpSpPr>
          <p:cNvPr id="1750" name="Group 1749"/>
          <p:cNvGrpSpPr/>
          <p:nvPr userDrawn="1"/>
        </p:nvGrpSpPr>
        <p:grpSpPr>
          <a:xfrm>
            <a:off x="-192133" y="3655574"/>
            <a:ext cx="12397717" cy="4769183"/>
            <a:chOff x="-195987" y="3728379"/>
            <a:chExt cx="12646317" cy="4864815"/>
          </a:xfrm>
        </p:grpSpPr>
        <p:sp>
          <p:nvSpPr>
            <p:cNvPr id="1751" name="Chord 1750"/>
            <p:cNvSpPr/>
            <p:nvPr/>
          </p:nvSpPr>
          <p:spPr bwMode="auto">
            <a:xfrm rot="5400000">
              <a:off x="5345087" y="2997093"/>
              <a:ext cx="4621336" cy="6083907"/>
            </a:xfrm>
            <a:prstGeom prst="chord">
              <a:avLst>
                <a:gd name="adj1" fmla="val 5783189"/>
                <a:gd name="adj2" fmla="val 15799796"/>
              </a:avLst>
            </a:prstGeom>
            <a:solidFill>
              <a:srgbClr val="5D9D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2" name="Chord 1751"/>
            <p:cNvSpPr/>
            <p:nvPr/>
          </p:nvSpPr>
          <p:spPr bwMode="auto">
            <a:xfrm rot="5400000">
              <a:off x="8177177" y="3346432"/>
              <a:ext cx="3689347" cy="4856959"/>
            </a:xfrm>
            <a:prstGeom prst="chord">
              <a:avLst>
                <a:gd name="adj1" fmla="val 5783189"/>
                <a:gd name="adj2" fmla="val 15799796"/>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1753" name="Chord 1752"/>
            <p:cNvSpPr/>
            <p:nvPr/>
          </p:nvSpPr>
          <p:spPr bwMode="auto">
            <a:xfrm rot="5400000">
              <a:off x="535299" y="3240572"/>
              <a:ext cx="4621336" cy="6083907"/>
            </a:xfrm>
            <a:prstGeom prst="chord">
              <a:avLst>
                <a:gd name="adj1" fmla="val 6303881"/>
                <a:gd name="adj2" fmla="val 15292600"/>
              </a:avLst>
            </a:prstGeom>
            <a:solidFill>
              <a:srgbClr val="6BB6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754" name="Group 1753"/>
          <p:cNvGrpSpPr/>
          <p:nvPr userDrawn="1"/>
        </p:nvGrpSpPr>
        <p:grpSpPr>
          <a:xfrm>
            <a:off x="-10678" y="3979978"/>
            <a:ext cx="12228949" cy="2877536"/>
            <a:chOff x="-10893" y="4059288"/>
            <a:chExt cx="12474165" cy="2935237"/>
          </a:xfrm>
        </p:grpSpPr>
        <p:grpSp>
          <p:nvGrpSpPr>
            <p:cNvPr id="1755" name="Group 1754"/>
            <p:cNvGrpSpPr/>
            <p:nvPr/>
          </p:nvGrpSpPr>
          <p:grpSpPr>
            <a:xfrm>
              <a:off x="8378287" y="4880174"/>
              <a:ext cx="1133372" cy="637926"/>
              <a:chOff x="8378287" y="4880174"/>
              <a:chExt cx="1133372" cy="637926"/>
            </a:xfrm>
          </p:grpSpPr>
          <p:sp>
            <p:nvSpPr>
              <p:cNvPr id="1786" name="Rectangle 887"/>
              <p:cNvSpPr>
                <a:spLocks noChangeArrowheads="1"/>
              </p:cNvSpPr>
              <p:nvPr/>
            </p:nvSpPr>
            <p:spPr bwMode="auto">
              <a:xfrm>
                <a:off x="8378287" y="4880174"/>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7" name="Rectangle 888"/>
              <p:cNvSpPr>
                <a:spLocks noChangeArrowheads="1"/>
              </p:cNvSpPr>
              <p:nvPr/>
            </p:nvSpPr>
            <p:spPr bwMode="auto">
              <a:xfrm>
                <a:off x="8378287" y="5021035"/>
                <a:ext cx="113337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8" name="Rectangle 889"/>
              <p:cNvSpPr>
                <a:spLocks noChangeArrowheads="1"/>
              </p:cNvSpPr>
              <p:nvPr/>
            </p:nvSpPr>
            <p:spPr bwMode="auto">
              <a:xfrm>
                <a:off x="8378287"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9" name="Rectangle 890"/>
              <p:cNvSpPr>
                <a:spLocks noChangeArrowheads="1"/>
              </p:cNvSpPr>
              <p:nvPr/>
            </p:nvSpPr>
            <p:spPr bwMode="auto">
              <a:xfrm>
                <a:off x="8454385"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0" name="Rectangle 891"/>
              <p:cNvSpPr>
                <a:spLocks noChangeArrowheads="1"/>
              </p:cNvSpPr>
              <p:nvPr/>
            </p:nvSpPr>
            <p:spPr bwMode="auto">
              <a:xfrm>
                <a:off x="9385369"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1" name="Rectangle 892"/>
              <p:cNvSpPr>
                <a:spLocks noChangeArrowheads="1"/>
              </p:cNvSpPr>
              <p:nvPr/>
            </p:nvSpPr>
            <p:spPr bwMode="auto">
              <a:xfrm>
                <a:off x="9463086"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92" name="Rectangle 893"/>
              <p:cNvSpPr>
                <a:spLocks noChangeArrowheads="1"/>
              </p:cNvSpPr>
              <p:nvPr/>
            </p:nvSpPr>
            <p:spPr bwMode="auto">
              <a:xfrm>
                <a:off x="8378287" y="5223423"/>
                <a:ext cx="113337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56" name="Freeform 902"/>
            <p:cNvSpPr>
              <a:spLocks noEditPoints="1"/>
            </p:cNvSpPr>
            <p:nvPr/>
          </p:nvSpPr>
          <p:spPr bwMode="auto">
            <a:xfrm>
              <a:off x="8153231" y="4059288"/>
              <a:ext cx="312487" cy="1463669"/>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757" name="Group 1756"/>
            <p:cNvGrpSpPr/>
            <p:nvPr/>
          </p:nvGrpSpPr>
          <p:grpSpPr>
            <a:xfrm>
              <a:off x="1029177" y="4059288"/>
              <a:ext cx="310868" cy="1463669"/>
              <a:chOff x="1029177" y="4059288"/>
              <a:chExt cx="310868" cy="1463669"/>
            </a:xfrm>
          </p:grpSpPr>
          <p:sp>
            <p:nvSpPr>
              <p:cNvPr id="1784" name="Oval 903"/>
              <p:cNvSpPr>
                <a:spLocks noChangeArrowheads="1"/>
              </p:cNvSpPr>
              <p:nvPr/>
            </p:nvSpPr>
            <p:spPr bwMode="auto">
              <a:xfrm>
                <a:off x="1192708" y="4396062"/>
                <a:ext cx="102004" cy="1020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5" name="Freeform 904"/>
              <p:cNvSpPr>
                <a:spLocks noEditPoints="1"/>
              </p:cNvSpPr>
              <p:nvPr/>
            </p:nvSpPr>
            <p:spPr bwMode="auto">
              <a:xfrm>
                <a:off x="1029177" y="4059288"/>
                <a:ext cx="310868" cy="1463669"/>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8" name="Group 1757"/>
            <p:cNvGrpSpPr/>
            <p:nvPr/>
          </p:nvGrpSpPr>
          <p:grpSpPr>
            <a:xfrm>
              <a:off x="2701712" y="5270378"/>
              <a:ext cx="414490" cy="241246"/>
              <a:chOff x="2701712" y="5270378"/>
              <a:chExt cx="414490" cy="241246"/>
            </a:xfrm>
          </p:grpSpPr>
          <p:sp>
            <p:nvSpPr>
              <p:cNvPr id="1782" name="Freeform 905"/>
              <p:cNvSpPr>
                <a:spLocks/>
              </p:cNvSpPr>
              <p:nvPr/>
            </p:nvSpPr>
            <p:spPr bwMode="auto">
              <a:xfrm>
                <a:off x="2701712" y="5270378"/>
                <a:ext cx="276867" cy="241246"/>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3" name="Freeform 906"/>
              <p:cNvSpPr>
                <a:spLocks/>
              </p:cNvSpPr>
              <p:nvPr/>
            </p:nvSpPr>
            <p:spPr bwMode="auto">
              <a:xfrm>
                <a:off x="2842573" y="5370762"/>
                <a:ext cx="273629" cy="140861"/>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59" name="Group 1758"/>
            <p:cNvGrpSpPr/>
            <p:nvPr/>
          </p:nvGrpSpPr>
          <p:grpSpPr>
            <a:xfrm>
              <a:off x="1336807" y="4726359"/>
              <a:ext cx="1316331" cy="791741"/>
              <a:chOff x="1336807" y="4726359"/>
              <a:chExt cx="1316331" cy="791741"/>
            </a:xfrm>
          </p:grpSpPr>
          <p:sp>
            <p:nvSpPr>
              <p:cNvPr id="1762" name="Rectangle 894"/>
              <p:cNvSpPr>
                <a:spLocks noChangeArrowheads="1"/>
              </p:cNvSpPr>
              <p:nvPr/>
            </p:nvSpPr>
            <p:spPr bwMode="auto">
              <a:xfrm>
                <a:off x="1336807" y="4880174"/>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3" name="Rectangle 895"/>
              <p:cNvSpPr>
                <a:spLocks noChangeArrowheads="1"/>
              </p:cNvSpPr>
              <p:nvPr/>
            </p:nvSpPr>
            <p:spPr bwMode="auto">
              <a:xfrm>
                <a:off x="1336807" y="5021035"/>
                <a:ext cx="1134992" cy="9067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4" name="Rectangle 896"/>
              <p:cNvSpPr>
                <a:spLocks noChangeArrowheads="1"/>
              </p:cNvSpPr>
              <p:nvPr/>
            </p:nvSpPr>
            <p:spPr bwMode="auto">
              <a:xfrm>
                <a:off x="1336808" y="5237996"/>
                <a:ext cx="48573"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5" name="Rectangle 897"/>
              <p:cNvSpPr>
                <a:spLocks noChangeArrowheads="1"/>
              </p:cNvSpPr>
              <p:nvPr/>
            </p:nvSpPr>
            <p:spPr bwMode="auto">
              <a:xfrm>
                <a:off x="1417762" y="4894745"/>
                <a:ext cx="45335"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6" name="Rectangle 898"/>
              <p:cNvSpPr>
                <a:spLocks noChangeArrowheads="1"/>
              </p:cNvSpPr>
              <p:nvPr/>
            </p:nvSpPr>
            <p:spPr bwMode="auto">
              <a:xfrm>
                <a:off x="2345509" y="4894745"/>
                <a:ext cx="48573" cy="544019"/>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7" name="Rectangle 899"/>
              <p:cNvSpPr>
                <a:spLocks noChangeArrowheads="1"/>
              </p:cNvSpPr>
              <p:nvPr/>
            </p:nvSpPr>
            <p:spPr bwMode="auto">
              <a:xfrm>
                <a:off x="2426464" y="5237996"/>
                <a:ext cx="45335" cy="280104"/>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8" name="Rectangle 900"/>
              <p:cNvSpPr>
                <a:spLocks noChangeArrowheads="1"/>
              </p:cNvSpPr>
              <p:nvPr/>
            </p:nvSpPr>
            <p:spPr bwMode="auto">
              <a:xfrm>
                <a:off x="1336807" y="5223423"/>
                <a:ext cx="1134992" cy="95527"/>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9" name="Freeform 907"/>
              <p:cNvSpPr>
                <a:spLocks/>
              </p:cNvSpPr>
              <p:nvPr/>
            </p:nvSpPr>
            <p:spPr bwMode="auto">
              <a:xfrm>
                <a:off x="2502561" y="5433907"/>
                <a:ext cx="150577" cy="77717"/>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0" name="Freeform 908"/>
              <p:cNvSpPr>
                <a:spLocks/>
              </p:cNvSpPr>
              <p:nvPr/>
            </p:nvSpPr>
            <p:spPr bwMode="auto">
              <a:xfrm>
                <a:off x="2198170" y="4844553"/>
                <a:ext cx="84193" cy="17810"/>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1" name="Freeform 909"/>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2" name="Freeform 910"/>
              <p:cNvSpPr>
                <a:spLocks/>
              </p:cNvSpPr>
              <p:nvPr/>
            </p:nvSpPr>
            <p:spPr bwMode="auto">
              <a:xfrm>
                <a:off x="2313127" y="4849411"/>
                <a:ext cx="29144" cy="27524"/>
              </a:xfrm>
              <a:custGeom>
                <a:avLst/>
                <a:gdLst>
                  <a:gd name="T0" fmla="*/ 0 w 18"/>
                  <a:gd name="T1" fmla="*/ 2 h 17"/>
                  <a:gd name="T2" fmla="*/ 16 w 18"/>
                  <a:gd name="T3" fmla="*/ 17 h 17"/>
                  <a:gd name="T4" fmla="*/ 18 w 18"/>
                  <a:gd name="T5" fmla="*/ 17 h 17"/>
                  <a:gd name="T6" fmla="*/ 18 w 18"/>
                  <a:gd name="T7" fmla="*/ 15 h 17"/>
                  <a:gd name="T8" fmla="*/ 3 w 18"/>
                  <a:gd name="T9" fmla="*/ 0 h 17"/>
                  <a:gd name="T10" fmla="*/ 0 w 18"/>
                  <a:gd name="T11" fmla="*/ 0 h 17"/>
                  <a:gd name="T12" fmla="*/ 0 w 18"/>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0" y="2"/>
                    </a:moveTo>
                    <a:lnTo>
                      <a:pt x="16" y="17"/>
                    </a:lnTo>
                    <a:lnTo>
                      <a:pt x="18" y="17"/>
                    </a:lnTo>
                    <a:lnTo>
                      <a:pt x="18" y="15"/>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3" name="Freeform 911"/>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4" name="Freeform 912"/>
              <p:cNvSpPr>
                <a:spLocks/>
              </p:cNvSpPr>
              <p:nvPr/>
            </p:nvSpPr>
            <p:spPr bwMode="auto">
              <a:xfrm>
                <a:off x="2327698" y="4849411"/>
                <a:ext cx="27525" cy="27524"/>
              </a:xfrm>
              <a:custGeom>
                <a:avLst/>
                <a:gdLst>
                  <a:gd name="T0" fmla="*/ 0 w 17"/>
                  <a:gd name="T1" fmla="*/ 2 h 17"/>
                  <a:gd name="T2" fmla="*/ 15 w 17"/>
                  <a:gd name="T3" fmla="*/ 17 h 17"/>
                  <a:gd name="T4" fmla="*/ 17 w 17"/>
                  <a:gd name="T5" fmla="*/ 17 h 17"/>
                  <a:gd name="T6" fmla="*/ 17 w 17"/>
                  <a:gd name="T7" fmla="*/ 15 h 17"/>
                  <a:gd name="T8" fmla="*/ 2 w 17"/>
                  <a:gd name="T9" fmla="*/ 0 h 17"/>
                  <a:gd name="T10" fmla="*/ 0 w 17"/>
                  <a:gd name="T11" fmla="*/ 0 h 17"/>
                  <a:gd name="T12" fmla="*/ 0 w 17"/>
                  <a:gd name="T13" fmla="*/ 2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0" y="2"/>
                    </a:moveTo>
                    <a:lnTo>
                      <a:pt x="15" y="17"/>
                    </a:lnTo>
                    <a:lnTo>
                      <a:pt x="17" y="17"/>
                    </a:lnTo>
                    <a:lnTo>
                      <a:pt x="17" y="15"/>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5" name="Freeform 913"/>
              <p:cNvSpPr>
                <a:spLocks/>
              </p:cNvSpPr>
              <p:nvPr/>
            </p:nvSpPr>
            <p:spPr bwMode="auto">
              <a:xfrm>
                <a:off x="2327699"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6" name="Freeform 914"/>
              <p:cNvSpPr>
                <a:spLocks/>
              </p:cNvSpPr>
              <p:nvPr/>
            </p:nvSpPr>
            <p:spPr bwMode="auto">
              <a:xfrm>
                <a:off x="2342271" y="4873698"/>
                <a:ext cx="24287" cy="6476"/>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7" name="Freeform 915"/>
              <p:cNvSpPr>
                <a:spLocks/>
              </p:cNvSpPr>
              <p:nvPr/>
            </p:nvSpPr>
            <p:spPr bwMode="auto">
              <a:xfrm>
                <a:off x="2261316" y="4726359"/>
                <a:ext cx="126290" cy="129528"/>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8" name="Freeform 916"/>
              <p:cNvSpPr>
                <a:spLocks/>
              </p:cNvSpPr>
              <p:nvPr/>
            </p:nvSpPr>
            <p:spPr bwMode="auto">
              <a:xfrm>
                <a:off x="2261315" y="4765217"/>
                <a:ext cx="90670" cy="87432"/>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79" name="Oval 917"/>
              <p:cNvSpPr>
                <a:spLocks noChangeArrowheads="1"/>
              </p:cNvSpPr>
              <p:nvPr/>
            </p:nvSpPr>
            <p:spPr bwMode="auto">
              <a:xfrm>
                <a:off x="2360080" y="4757123"/>
                <a:ext cx="6476" cy="8095"/>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0" name="Freeform 918"/>
              <p:cNvSpPr>
                <a:spLocks/>
              </p:cNvSpPr>
              <p:nvPr/>
            </p:nvSpPr>
            <p:spPr bwMode="auto">
              <a:xfrm>
                <a:off x="2327699" y="4849411"/>
                <a:ext cx="11334" cy="9715"/>
              </a:xfrm>
              <a:custGeom>
                <a:avLst/>
                <a:gdLst>
                  <a:gd name="T0" fmla="*/ 7 w 7"/>
                  <a:gd name="T1" fmla="*/ 0 h 6"/>
                  <a:gd name="T2" fmla="*/ 7 w 7"/>
                  <a:gd name="T3" fmla="*/ 6 h 6"/>
                  <a:gd name="T4" fmla="*/ 0 w 7"/>
                  <a:gd name="T5" fmla="*/ 0 h 6"/>
                  <a:gd name="T6" fmla="*/ 7 w 7"/>
                  <a:gd name="T7" fmla="*/ 0 h 6"/>
                </a:gdLst>
                <a:ahLst/>
                <a:cxnLst>
                  <a:cxn ang="0">
                    <a:pos x="T0" y="T1"/>
                  </a:cxn>
                  <a:cxn ang="0">
                    <a:pos x="T2" y="T3"/>
                  </a:cxn>
                  <a:cxn ang="0">
                    <a:pos x="T4" y="T5"/>
                  </a:cxn>
                  <a:cxn ang="0">
                    <a:pos x="T6" y="T7"/>
                  </a:cxn>
                </a:cxnLst>
                <a:rect l="0" t="0" r="r" b="b"/>
                <a:pathLst>
                  <a:path w="7" h="6">
                    <a:moveTo>
                      <a:pt x="7" y="0"/>
                    </a:moveTo>
                    <a:lnTo>
                      <a:pt x="7" y="6"/>
                    </a:lnTo>
                    <a:lnTo>
                      <a:pt x="0" y="0"/>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81" name="Freeform 919"/>
              <p:cNvSpPr>
                <a:spLocks/>
              </p:cNvSpPr>
              <p:nvPr/>
            </p:nvSpPr>
            <p:spPr bwMode="auto">
              <a:xfrm>
                <a:off x="2313127" y="4849410"/>
                <a:ext cx="11334" cy="12953"/>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sp>
          <p:nvSpPr>
            <p:cNvPr id="1761" name="Rectangle 924"/>
            <p:cNvSpPr>
              <a:spLocks noChangeArrowheads="1"/>
            </p:cNvSpPr>
            <p:nvPr/>
          </p:nvSpPr>
          <p:spPr bwMode="auto">
            <a:xfrm>
              <a:off x="0" y="5486451"/>
              <a:ext cx="12463272" cy="45335"/>
            </a:xfrm>
            <a:prstGeom prst="rect">
              <a:avLst/>
            </a:prstGeom>
            <a:solidFill>
              <a:schemeClr val="tx1"/>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760" name="Rectangle 923"/>
            <p:cNvSpPr>
              <a:spLocks noChangeArrowheads="1"/>
            </p:cNvSpPr>
            <p:nvPr/>
          </p:nvSpPr>
          <p:spPr bwMode="auto">
            <a:xfrm>
              <a:off x="-10893" y="5486451"/>
              <a:ext cx="12458260" cy="1508074"/>
            </a:xfrm>
            <a:prstGeom prst="rect">
              <a:avLst/>
            </a:prstGeom>
            <a:solidFill>
              <a:srgbClr val="5E5E5E"/>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3" name="Group 1792"/>
          <p:cNvGrpSpPr/>
          <p:nvPr userDrawn="1"/>
        </p:nvGrpSpPr>
        <p:grpSpPr>
          <a:xfrm>
            <a:off x="637151" y="4377561"/>
            <a:ext cx="11136668" cy="2405734"/>
            <a:chOff x="649926" y="4464844"/>
            <a:chExt cx="11359981" cy="2453974"/>
          </a:xfrm>
        </p:grpSpPr>
        <p:grpSp>
          <p:nvGrpSpPr>
            <p:cNvPr id="1794" name="Group 1793"/>
            <p:cNvGrpSpPr/>
            <p:nvPr/>
          </p:nvGrpSpPr>
          <p:grpSpPr>
            <a:xfrm>
              <a:off x="1602883" y="4600389"/>
              <a:ext cx="347083" cy="1018913"/>
              <a:chOff x="11253788" y="1879600"/>
              <a:chExt cx="641349" cy="1882775"/>
            </a:xfrm>
          </p:grpSpPr>
          <p:sp>
            <p:nvSpPr>
              <p:cNvPr id="2169" name="Freeform 537"/>
              <p:cNvSpPr>
                <a:spLocks/>
              </p:cNvSpPr>
              <p:nvPr/>
            </p:nvSpPr>
            <p:spPr bwMode="auto">
              <a:xfrm>
                <a:off x="11776075" y="2366963"/>
                <a:ext cx="109537" cy="387350"/>
              </a:xfrm>
              <a:custGeom>
                <a:avLst/>
                <a:gdLst>
                  <a:gd name="T0" fmla="*/ 0 w 48"/>
                  <a:gd name="T1" fmla="*/ 145 h 169"/>
                  <a:gd name="T2" fmla="*/ 24 w 48"/>
                  <a:gd name="T3" fmla="*/ 169 h 169"/>
                  <a:gd name="T4" fmla="*/ 24 w 48"/>
                  <a:gd name="T5" fmla="*/ 169 h 169"/>
                  <a:gd name="T6" fmla="*/ 48 w 48"/>
                  <a:gd name="T7" fmla="*/ 145 h 169"/>
                  <a:gd name="T8" fmla="*/ 48 w 48"/>
                  <a:gd name="T9" fmla="*/ 24 h 169"/>
                  <a:gd name="T10" fmla="*/ 24 w 48"/>
                  <a:gd name="T11" fmla="*/ 0 h 169"/>
                  <a:gd name="T12" fmla="*/ 24 w 48"/>
                  <a:gd name="T13" fmla="*/ 0 h 169"/>
                  <a:gd name="T14" fmla="*/ 0 w 48"/>
                  <a:gd name="T15" fmla="*/ 24 h 169"/>
                  <a:gd name="T16" fmla="*/ 0 w 48"/>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69">
                    <a:moveTo>
                      <a:pt x="0" y="145"/>
                    </a:moveTo>
                    <a:cubicBezTo>
                      <a:pt x="0" y="158"/>
                      <a:pt x="10" y="169"/>
                      <a:pt x="24" y="169"/>
                    </a:cubicBezTo>
                    <a:cubicBezTo>
                      <a:pt x="24" y="169"/>
                      <a:pt x="24" y="169"/>
                      <a:pt x="24" y="169"/>
                    </a:cubicBezTo>
                    <a:cubicBezTo>
                      <a:pt x="37" y="169"/>
                      <a:pt x="48" y="158"/>
                      <a:pt x="48" y="145"/>
                    </a:cubicBezTo>
                    <a:cubicBezTo>
                      <a:pt x="48" y="24"/>
                      <a:pt x="48" y="24"/>
                      <a:pt x="48" y="24"/>
                    </a:cubicBezTo>
                    <a:cubicBezTo>
                      <a:pt x="48" y="11"/>
                      <a:pt x="37" y="0"/>
                      <a:pt x="24" y="0"/>
                    </a:cubicBezTo>
                    <a:cubicBezTo>
                      <a:pt x="24" y="0"/>
                      <a:pt x="24" y="0"/>
                      <a:pt x="24" y="0"/>
                    </a:cubicBezTo>
                    <a:cubicBezTo>
                      <a:pt x="10"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0" name="Freeform 538"/>
              <p:cNvSpPr>
                <a:spLocks/>
              </p:cNvSpPr>
              <p:nvPr/>
            </p:nvSpPr>
            <p:spPr bwMode="auto">
              <a:xfrm>
                <a:off x="11271250" y="2366963"/>
                <a:ext cx="114300" cy="387350"/>
              </a:xfrm>
              <a:custGeom>
                <a:avLst/>
                <a:gdLst>
                  <a:gd name="T0" fmla="*/ 0 w 49"/>
                  <a:gd name="T1" fmla="*/ 145 h 169"/>
                  <a:gd name="T2" fmla="*/ 25 w 49"/>
                  <a:gd name="T3" fmla="*/ 169 h 169"/>
                  <a:gd name="T4" fmla="*/ 25 w 49"/>
                  <a:gd name="T5" fmla="*/ 169 h 169"/>
                  <a:gd name="T6" fmla="*/ 49 w 49"/>
                  <a:gd name="T7" fmla="*/ 145 h 169"/>
                  <a:gd name="T8" fmla="*/ 49 w 49"/>
                  <a:gd name="T9" fmla="*/ 24 h 169"/>
                  <a:gd name="T10" fmla="*/ 25 w 49"/>
                  <a:gd name="T11" fmla="*/ 0 h 169"/>
                  <a:gd name="T12" fmla="*/ 25 w 49"/>
                  <a:gd name="T13" fmla="*/ 0 h 169"/>
                  <a:gd name="T14" fmla="*/ 0 w 49"/>
                  <a:gd name="T15" fmla="*/ 24 h 169"/>
                  <a:gd name="T16" fmla="*/ 0 w 49"/>
                  <a:gd name="T17" fmla="*/ 14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169">
                    <a:moveTo>
                      <a:pt x="0" y="145"/>
                    </a:moveTo>
                    <a:cubicBezTo>
                      <a:pt x="0" y="158"/>
                      <a:pt x="11" y="169"/>
                      <a:pt x="25" y="169"/>
                    </a:cubicBezTo>
                    <a:cubicBezTo>
                      <a:pt x="25" y="169"/>
                      <a:pt x="25" y="169"/>
                      <a:pt x="25" y="169"/>
                    </a:cubicBezTo>
                    <a:cubicBezTo>
                      <a:pt x="38" y="169"/>
                      <a:pt x="49" y="158"/>
                      <a:pt x="49" y="145"/>
                    </a:cubicBezTo>
                    <a:cubicBezTo>
                      <a:pt x="49" y="24"/>
                      <a:pt x="49" y="24"/>
                      <a:pt x="49" y="24"/>
                    </a:cubicBezTo>
                    <a:cubicBezTo>
                      <a:pt x="49" y="11"/>
                      <a:pt x="38" y="0"/>
                      <a:pt x="25" y="0"/>
                    </a:cubicBezTo>
                    <a:cubicBezTo>
                      <a:pt x="25" y="0"/>
                      <a:pt x="25" y="0"/>
                      <a:pt x="25" y="0"/>
                    </a:cubicBezTo>
                    <a:cubicBezTo>
                      <a:pt x="11" y="0"/>
                      <a:pt x="0" y="11"/>
                      <a:pt x="0" y="24"/>
                    </a:cubicBezTo>
                    <a:lnTo>
                      <a:pt x="0" y="14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1" name="Freeform 539"/>
              <p:cNvSpPr>
                <a:spLocks/>
              </p:cNvSpPr>
              <p:nvPr/>
            </p:nvSpPr>
            <p:spPr bwMode="auto">
              <a:xfrm>
                <a:off x="11310938" y="2362200"/>
                <a:ext cx="557212" cy="455612"/>
              </a:xfrm>
              <a:custGeom>
                <a:avLst/>
                <a:gdLst>
                  <a:gd name="T0" fmla="*/ 31 w 241"/>
                  <a:gd name="T1" fmla="*/ 0 h 199"/>
                  <a:gd name="T2" fmla="*/ 210 w 241"/>
                  <a:gd name="T3" fmla="*/ 0 h 199"/>
                  <a:gd name="T4" fmla="*/ 241 w 241"/>
                  <a:gd name="T5" fmla="*/ 30 h 199"/>
                  <a:gd name="T6" fmla="*/ 241 w 241"/>
                  <a:gd name="T7" fmla="*/ 42 h 199"/>
                  <a:gd name="T8" fmla="*/ 201 w 241"/>
                  <a:gd name="T9" fmla="*/ 42 h 199"/>
                  <a:gd name="T10" fmla="*/ 201 w 241"/>
                  <a:gd name="T11" fmla="*/ 199 h 199"/>
                  <a:gd name="T12" fmla="*/ 32 w 241"/>
                  <a:gd name="T13" fmla="*/ 199 h 199"/>
                  <a:gd name="T14" fmla="*/ 32 w 241"/>
                  <a:gd name="T15" fmla="*/ 42 h 199"/>
                  <a:gd name="T16" fmla="*/ 0 w 241"/>
                  <a:gd name="T17" fmla="*/ 42 h 199"/>
                  <a:gd name="T18" fmla="*/ 0 w 241"/>
                  <a:gd name="T19" fmla="*/ 30 h 199"/>
                  <a:gd name="T20" fmla="*/ 31 w 241"/>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199">
                    <a:moveTo>
                      <a:pt x="31" y="0"/>
                    </a:moveTo>
                    <a:cubicBezTo>
                      <a:pt x="210" y="0"/>
                      <a:pt x="210" y="0"/>
                      <a:pt x="210" y="0"/>
                    </a:cubicBezTo>
                    <a:cubicBezTo>
                      <a:pt x="227" y="0"/>
                      <a:pt x="241" y="13"/>
                      <a:pt x="241" y="30"/>
                    </a:cubicBezTo>
                    <a:cubicBezTo>
                      <a:pt x="241" y="42"/>
                      <a:pt x="241" y="42"/>
                      <a:pt x="241" y="42"/>
                    </a:cubicBezTo>
                    <a:cubicBezTo>
                      <a:pt x="201" y="42"/>
                      <a:pt x="201" y="42"/>
                      <a:pt x="201" y="42"/>
                    </a:cubicBezTo>
                    <a:cubicBezTo>
                      <a:pt x="201" y="199"/>
                      <a:pt x="201" y="199"/>
                      <a:pt x="201" y="199"/>
                    </a:cubicBezTo>
                    <a:cubicBezTo>
                      <a:pt x="32" y="199"/>
                      <a:pt x="32" y="199"/>
                      <a:pt x="32" y="199"/>
                    </a:cubicBezTo>
                    <a:cubicBezTo>
                      <a:pt x="32" y="42"/>
                      <a:pt x="32" y="42"/>
                      <a:pt x="32" y="42"/>
                    </a:cubicBezTo>
                    <a:cubicBezTo>
                      <a:pt x="0" y="42"/>
                      <a:pt x="0" y="42"/>
                      <a:pt x="0" y="42"/>
                    </a:cubicBezTo>
                    <a:cubicBezTo>
                      <a:pt x="0" y="30"/>
                      <a:pt x="0" y="30"/>
                      <a:pt x="0" y="30"/>
                    </a:cubicBezTo>
                    <a:cubicBezTo>
                      <a:pt x="0" y="13"/>
                      <a:pt x="14" y="0"/>
                      <a:pt x="3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2" name="Freeform 540"/>
              <p:cNvSpPr>
                <a:spLocks/>
              </p:cNvSpPr>
              <p:nvPr/>
            </p:nvSpPr>
            <p:spPr bwMode="auto">
              <a:xfrm>
                <a:off x="11401425" y="2085975"/>
                <a:ext cx="355600" cy="74612"/>
              </a:xfrm>
              <a:custGeom>
                <a:avLst/>
                <a:gdLst>
                  <a:gd name="T0" fmla="*/ 154 w 154"/>
                  <a:gd name="T1" fmla="*/ 25 h 32"/>
                  <a:gd name="T2" fmla="*/ 146 w 154"/>
                  <a:gd name="T3" fmla="*/ 32 h 32"/>
                  <a:gd name="T4" fmla="*/ 8 w 154"/>
                  <a:gd name="T5" fmla="*/ 32 h 32"/>
                  <a:gd name="T6" fmla="*/ 0 w 154"/>
                  <a:gd name="T7" fmla="*/ 25 h 32"/>
                  <a:gd name="T8" fmla="*/ 0 w 154"/>
                  <a:gd name="T9" fmla="*/ 8 h 32"/>
                  <a:gd name="T10" fmla="*/ 8 w 154"/>
                  <a:gd name="T11" fmla="*/ 0 h 32"/>
                  <a:gd name="T12" fmla="*/ 146 w 154"/>
                  <a:gd name="T13" fmla="*/ 0 h 32"/>
                  <a:gd name="T14" fmla="*/ 154 w 154"/>
                  <a:gd name="T15" fmla="*/ 8 h 32"/>
                  <a:gd name="T16" fmla="*/ 154 w 154"/>
                  <a:gd name="T1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32">
                    <a:moveTo>
                      <a:pt x="154" y="25"/>
                    </a:moveTo>
                    <a:cubicBezTo>
                      <a:pt x="154" y="29"/>
                      <a:pt x="151" y="32"/>
                      <a:pt x="146" y="32"/>
                    </a:cubicBezTo>
                    <a:cubicBezTo>
                      <a:pt x="8" y="32"/>
                      <a:pt x="8" y="32"/>
                      <a:pt x="8" y="32"/>
                    </a:cubicBezTo>
                    <a:cubicBezTo>
                      <a:pt x="4" y="32"/>
                      <a:pt x="0" y="29"/>
                      <a:pt x="0" y="25"/>
                    </a:cubicBezTo>
                    <a:cubicBezTo>
                      <a:pt x="0" y="8"/>
                      <a:pt x="0" y="8"/>
                      <a:pt x="0" y="8"/>
                    </a:cubicBezTo>
                    <a:cubicBezTo>
                      <a:pt x="0" y="4"/>
                      <a:pt x="4" y="0"/>
                      <a:pt x="8" y="0"/>
                    </a:cubicBezTo>
                    <a:cubicBezTo>
                      <a:pt x="146" y="0"/>
                      <a:pt x="146" y="0"/>
                      <a:pt x="146" y="0"/>
                    </a:cubicBezTo>
                    <a:cubicBezTo>
                      <a:pt x="151" y="0"/>
                      <a:pt x="154" y="4"/>
                      <a:pt x="154" y="8"/>
                    </a:cubicBezTo>
                    <a:lnTo>
                      <a:pt x="154" y="2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3" name="Freeform 541"/>
              <p:cNvSpPr>
                <a:spLocks/>
              </p:cNvSpPr>
              <p:nvPr/>
            </p:nvSpPr>
            <p:spPr bwMode="auto">
              <a:xfrm>
                <a:off x="11253788"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4" name="Freeform 542"/>
              <p:cNvSpPr>
                <a:spLocks/>
              </p:cNvSpPr>
              <p:nvPr/>
            </p:nvSpPr>
            <p:spPr bwMode="auto">
              <a:xfrm>
                <a:off x="11385550" y="2905125"/>
                <a:ext cx="390525" cy="360362"/>
              </a:xfrm>
              <a:custGeom>
                <a:avLst/>
                <a:gdLst>
                  <a:gd name="T0" fmla="*/ 246 w 246"/>
                  <a:gd name="T1" fmla="*/ 0 h 227"/>
                  <a:gd name="T2" fmla="*/ 0 w 246"/>
                  <a:gd name="T3" fmla="*/ 0 h 227"/>
                  <a:gd name="T4" fmla="*/ 0 w 246"/>
                  <a:gd name="T5" fmla="*/ 227 h 227"/>
                  <a:gd name="T6" fmla="*/ 62 w 246"/>
                  <a:gd name="T7" fmla="*/ 227 h 227"/>
                  <a:gd name="T8" fmla="*/ 62 w 246"/>
                  <a:gd name="T9" fmla="*/ 81 h 227"/>
                  <a:gd name="T10" fmla="*/ 182 w 246"/>
                  <a:gd name="T11" fmla="*/ 81 h 227"/>
                  <a:gd name="T12" fmla="*/ 182 w 246"/>
                  <a:gd name="T13" fmla="*/ 227 h 227"/>
                  <a:gd name="T14" fmla="*/ 244 w 246"/>
                  <a:gd name="T15" fmla="*/ 227 h 227"/>
                  <a:gd name="T16" fmla="*/ 246 w 246"/>
                  <a:gd name="T17"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227">
                    <a:moveTo>
                      <a:pt x="246" y="0"/>
                    </a:moveTo>
                    <a:lnTo>
                      <a:pt x="0" y="0"/>
                    </a:lnTo>
                    <a:lnTo>
                      <a:pt x="0" y="227"/>
                    </a:lnTo>
                    <a:lnTo>
                      <a:pt x="62" y="227"/>
                    </a:lnTo>
                    <a:lnTo>
                      <a:pt x="62" y="81"/>
                    </a:lnTo>
                    <a:lnTo>
                      <a:pt x="182" y="81"/>
                    </a:lnTo>
                    <a:lnTo>
                      <a:pt x="182" y="227"/>
                    </a:lnTo>
                    <a:lnTo>
                      <a:pt x="244" y="227"/>
                    </a:lnTo>
                    <a:lnTo>
                      <a:pt x="246" y="0"/>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5" name="Freeform 543"/>
              <p:cNvSpPr>
                <a:spLocks/>
              </p:cNvSpPr>
              <p:nvPr/>
            </p:nvSpPr>
            <p:spPr bwMode="auto">
              <a:xfrm>
                <a:off x="11542713" y="3641725"/>
                <a:ext cx="233362" cy="120650"/>
              </a:xfrm>
              <a:custGeom>
                <a:avLst/>
                <a:gdLst>
                  <a:gd name="T0" fmla="*/ 57 w 101"/>
                  <a:gd name="T1" fmla="*/ 0 h 53"/>
                  <a:gd name="T2" fmla="*/ 0 w 101"/>
                  <a:gd name="T3" fmla="*/ 53 h 53"/>
                  <a:gd name="T4" fmla="*/ 57 w 101"/>
                  <a:gd name="T5" fmla="*/ 53 h 53"/>
                  <a:gd name="T6" fmla="*/ 101 w 101"/>
                  <a:gd name="T7" fmla="*/ 53 h 53"/>
                  <a:gd name="T8" fmla="*/ 101 w 101"/>
                  <a:gd name="T9" fmla="*/ 0 h 53"/>
                  <a:gd name="T10" fmla="*/ 57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57" y="0"/>
                    </a:moveTo>
                    <a:cubicBezTo>
                      <a:pt x="27" y="0"/>
                      <a:pt x="2" y="23"/>
                      <a:pt x="0" y="53"/>
                    </a:cubicBezTo>
                    <a:cubicBezTo>
                      <a:pt x="57" y="53"/>
                      <a:pt x="57" y="53"/>
                      <a:pt x="57" y="53"/>
                    </a:cubicBezTo>
                    <a:cubicBezTo>
                      <a:pt x="101" y="53"/>
                      <a:pt x="101" y="53"/>
                      <a:pt x="101" y="53"/>
                    </a:cubicBezTo>
                    <a:cubicBezTo>
                      <a:pt x="101" y="0"/>
                      <a:pt x="101" y="0"/>
                      <a:pt x="101" y="0"/>
                    </a:cubicBezTo>
                    <a:lnTo>
                      <a:pt x="57"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6" name="Freeform 544"/>
              <p:cNvSpPr>
                <a:spLocks/>
              </p:cNvSpPr>
              <p:nvPr/>
            </p:nvSpPr>
            <p:spPr bwMode="auto">
              <a:xfrm>
                <a:off x="11517313" y="2219325"/>
                <a:ext cx="123825" cy="246062"/>
              </a:xfrm>
              <a:custGeom>
                <a:avLst/>
                <a:gdLst>
                  <a:gd name="T0" fmla="*/ 39 w 78"/>
                  <a:gd name="T1" fmla="*/ 155 h 155"/>
                  <a:gd name="T2" fmla="*/ 0 w 78"/>
                  <a:gd name="T3" fmla="*/ 146 h 155"/>
                  <a:gd name="T4" fmla="*/ 0 w 78"/>
                  <a:gd name="T5" fmla="*/ 0 h 155"/>
                  <a:gd name="T6" fmla="*/ 78 w 78"/>
                  <a:gd name="T7" fmla="*/ 0 h 155"/>
                  <a:gd name="T8" fmla="*/ 78 w 78"/>
                  <a:gd name="T9" fmla="*/ 155 h 155"/>
                  <a:gd name="T10" fmla="*/ 39 w 78"/>
                  <a:gd name="T11" fmla="*/ 155 h 155"/>
                </a:gdLst>
                <a:ahLst/>
                <a:cxnLst>
                  <a:cxn ang="0">
                    <a:pos x="T0" y="T1"/>
                  </a:cxn>
                  <a:cxn ang="0">
                    <a:pos x="T2" y="T3"/>
                  </a:cxn>
                  <a:cxn ang="0">
                    <a:pos x="T4" y="T5"/>
                  </a:cxn>
                  <a:cxn ang="0">
                    <a:pos x="T6" y="T7"/>
                  </a:cxn>
                  <a:cxn ang="0">
                    <a:pos x="T8" y="T9"/>
                  </a:cxn>
                  <a:cxn ang="0">
                    <a:pos x="T10" y="T11"/>
                  </a:cxn>
                </a:cxnLst>
                <a:rect l="0" t="0" r="r" b="b"/>
                <a:pathLst>
                  <a:path w="78" h="155">
                    <a:moveTo>
                      <a:pt x="39" y="155"/>
                    </a:moveTo>
                    <a:lnTo>
                      <a:pt x="0" y="146"/>
                    </a:lnTo>
                    <a:lnTo>
                      <a:pt x="0" y="0"/>
                    </a:lnTo>
                    <a:lnTo>
                      <a:pt x="78" y="0"/>
                    </a:lnTo>
                    <a:lnTo>
                      <a:pt x="78" y="155"/>
                    </a:lnTo>
                    <a:lnTo>
                      <a:pt x="39" y="155"/>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7" name="Freeform 545"/>
              <p:cNvSpPr>
                <a:spLocks/>
              </p:cNvSpPr>
              <p:nvPr/>
            </p:nvSpPr>
            <p:spPr bwMode="auto">
              <a:xfrm>
                <a:off x="11517313" y="2219325"/>
                <a:ext cx="123825" cy="106362"/>
              </a:xfrm>
              <a:custGeom>
                <a:avLst/>
                <a:gdLst>
                  <a:gd name="T0" fmla="*/ 0 w 54"/>
                  <a:gd name="T1" fmla="*/ 43 h 46"/>
                  <a:gd name="T2" fmla="*/ 27 w 54"/>
                  <a:gd name="T3" fmla="*/ 46 h 46"/>
                  <a:gd name="T4" fmla="*/ 54 w 54"/>
                  <a:gd name="T5" fmla="*/ 43 h 46"/>
                  <a:gd name="T6" fmla="*/ 54 w 54"/>
                  <a:gd name="T7" fmla="*/ 0 h 46"/>
                  <a:gd name="T8" fmla="*/ 0 w 54"/>
                  <a:gd name="T9" fmla="*/ 0 h 46"/>
                  <a:gd name="T10" fmla="*/ 0 w 54"/>
                  <a:gd name="T11" fmla="*/ 43 h 46"/>
                </a:gdLst>
                <a:ahLst/>
                <a:cxnLst>
                  <a:cxn ang="0">
                    <a:pos x="T0" y="T1"/>
                  </a:cxn>
                  <a:cxn ang="0">
                    <a:pos x="T2" y="T3"/>
                  </a:cxn>
                  <a:cxn ang="0">
                    <a:pos x="T4" y="T5"/>
                  </a:cxn>
                  <a:cxn ang="0">
                    <a:pos x="T6" y="T7"/>
                  </a:cxn>
                  <a:cxn ang="0">
                    <a:pos x="T8" y="T9"/>
                  </a:cxn>
                  <a:cxn ang="0">
                    <a:pos x="T10" y="T11"/>
                  </a:cxn>
                </a:cxnLst>
                <a:rect l="0" t="0" r="r" b="b"/>
                <a:pathLst>
                  <a:path w="54" h="46">
                    <a:moveTo>
                      <a:pt x="0" y="43"/>
                    </a:moveTo>
                    <a:cubicBezTo>
                      <a:pt x="9" y="45"/>
                      <a:pt x="18" y="46"/>
                      <a:pt x="27" y="46"/>
                    </a:cubicBezTo>
                    <a:cubicBezTo>
                      <a:pt x="36" y="46"/>
                      <a:pt x="45" y="45"/>
                      <a:pt x="54" y="43"/>
                    </a:cubicBezTo>
                    <a:cubicBezTo>
                      <a:pt x="54" y="0"/>
                      <a:pt x="54" y="0"/>
                      <a:pt x="54" y="0"/>
                    </a:cubicBezTo>
                    <a:cubicBezTo>
                      <a:pt x="0" y="0"/>
                      <a:pt x="0" y="0"/>
                      <a:pt x="0" y="0"/>
                    </a:cubicBezTo>
                    <a:lnTo>
                      <a:pt x="0" y="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8" name="Freeform 546"/>
              <p:cNvSpPr>
                <a:spLocks/>
              </p:cNvSpPr>
              <p:nvPr/>
            </p:nvSpPr>
            <p:spPr bwMode="auto">
              <a:xfrm>
                <a:off x="11433175" y="2028825"/>
                <a:ext cx="293687" cy="273050"/>
              </a:xfrm>
              <a:custGeom>
                <a:avLst/>
                <a:gdLst>
                  <a:gd name="T0" fmla="*/ 0 w 127"/>
                  <a:gd name="T1" fmla="*/ 0 h 119"/>
                  <a:gd name="T2" fmla="*/ 0 w 127"/>
                  <a:gd name="T3" fmla="*/ 98 h 119"/>
                  <a:gd name="T4" fmla="*/ 63 w 127"/>
                  <a:gd name="T5" fmla="*/ 119 h 119"/>
                  <a:gd name="T6" fmla="*/ 127 w 127"/>
                  <a:gd name="T7" fmla="*/ 98 h 119"/>
                  <a:gd name="T8" fmla="*/ 127 w 127"/>
                  <a:gd name="T9" fmla="*/ 0 h 119"/>
                  <a:gd name="T10" fmla="*/ 0 w 127"/>
                  <a:gd name="T11" fmla="*/ 0 h 119"/>
                </a:gdLst>
                <a:ahLst/>
                <a:cxnLst>
                  <a:cxn ang="0">
                    <a:pos x="T0" y="T1"/>
                  </a:cxn>
                  <a:cxn ang="0">
                    <a:pos x="T2" y="T3"/>
                  </a:cxn>
                  <a:cxn ang="0">
                    <a:pos x="T4" y="T5"/>
                  </a:cxn>
                  <a:cxn ang="0">
                    <a:pos x="T6" y="T7"/>
                  </a:cxn>
                  <a:cxn ang="0">
                    <a:pos x="T8" y="T9"/>
                  </a:cxn>
                  <a:cxn ang="0">
                    <a:pos x="T10" y="T11"/>
                  </a:cxn>
                </a:cxnLst>
                <a:rect l="0" t="0" r="r" b="b"/>
                <a:pathLst>
                  <a:path w="127" h="119">
                    <a:moveTo>
                      <a:pt x="0" y="0"/>
                    </a:moveTo>
                    <a:cubicBezTo>
                      <a:pt x="0" y="98"/>
                      <a:pt x="0" y="98"/>
                      <a:pt x="0" y="98"/>
                    </a:cubicBezTo>
                    <a:cubicBezTo>
                      <a:pt x="18" y="111"/>
                      <a:pt x="40" y="119"/>
                      <a:pt x="63" y="119"/>
                    </a:cubicBezTo>
                    <a:cubicBezTo>
                      <a:pt x="97" y="119"/>
                      <a:pt x="127" y="98"/>
                      <a:pt x="127" y="98"/>
                    </a:cubicBezTo>
                    <a:cubicBezTo>
                      <a:pt x="127" y="0"/>
                      <a:pt x="127" y="0"/>
                      <a:pt x="127"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79" name="Rectangle 547"/>
              <p:cNvSpPr>
                <a:spLocks noChangeArrowheads="1"/>
              </p:cNvSpPr>
              <p:nvPr/>
            </p:nvSpPr>
            <p:spPr bwMode="auto">
              <a:xfrm>
                <a:off x="11674475"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0" name="Rectangle 548"/>
              <p:cNvSpPr>
                <a:spLocks noChangeArrowheads="1"/>
              </p:cNvSpPr>
              <p:nvPr/>
            </p:nvSpPr>
            <p:spPr bwMode="auto">
              <a:xfrm>
                <a:off x="11385550" y="3265488"/>
                <a:ext cx="98425" cy="37623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1" name="Rectangle 549"/>
              <p:cNvSpPr>
                <a:spLocks noChangeArrowheads="1"/>
              </p:cNvSpPr>
              <p:nvPr/>
            </p:nvSpPr>
            <p:spPr bwMode="auto">
              <a:xfrm>
                <a:off x="11385550" y="3397250"/>
                <a:ext cx="101600"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2" name="Rectangle 550"/>
              <p:cNvSpPr>
                <a:spLocks noChangeArrowheads="1"/>
              </p:cNvSpPr>
              <p:nvPr/>
            </p:nvSpPr>
            <p:spPr bwMode="auto">
              <a:xfrm>
                <a:off x="11385550" y="3484563"/>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3" name="Rectangle 551"/>
              <p:cNvSpPr>
                <a:spLocks noChangeArrowheads="1"/>
              </p:cNvSpPr>
              <p:nvPr/>
            </p:nvSpPr>
            <p:spPr bwMode="auto">
              <a:xfrm>
                <a:off x="11385550" y="3436938"/>
                <a:ext cx="101600"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4" name="Rectangle 552"/>
              <p:cNvSpPr>
                <a:spLocks noChangeArrowheads="1"/>
              </p:cNvSpPr>
              <p:nvPr/>
            </p:nvSpPr>
            <p:spPr bwMode="auto">
              <a:xfrm>
                <a:off x="11674475" y="3397250"/>
                <a:ext cx="98425" cy="244475"/>
              </a:xfrm>
              <a:prstGeom prst="rect">
                <a:avLst/>
              </a:prstGeom>
              <a:solidFill>
                <a:srgbClr val="F472D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5" name="Rectangle 553"/>
              <p:cNvSpPr>
                <a:spLocks noChangeArrowheads="1"/>
              </p:cNvSpPr>
              <p:nvPr/>
            </p:nvSpPr>
            <p:spPr bwMode="auto">
              <a:xfrm>
                <a:off x="11674475" y="3484563"/>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6" name="Rectangle 554"/>
              <p:cNvSpPr>
                <a:spLocks noChangeArrowheads="1"/>
              </p:cNvSpPr>
              <p:nvPr/>
            </p:nvSpPr>
            <p:spPr bwMode="auto">
              <a:xfrm>
                <a:off x="11674475" y="3436938"/>
                <a:ext cx="9842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7" name="Freeform 555"/>
              <p:cNvSpPr>
                <a:spLocks/>
              </p:cNvSpPr>
              <p:nvPr/>
            </p:nvSpPr>
            <p:spPr bwMode="auto">
              <a:xfrm>
                <a:off x="11385550" y="2362200"/>
                <a:ext cx="390525" cy="542925"/>
              </a:xfrm>
              <a:custGeom>
                <a:avLst/>
                <a:gdLst>
                  <a:gd name="T0" fmla="*/ 33 w 169"/>
                  <a:gd name="T1" fmla="*/ 19 h 237"/>
                  <a:gd name="T2" fmla="*/ 33 w 169"/>
                  <a:gd name="T3" fmla="*/ 0 h 237"/>
                  <a:gd name="T4" fmla="*/ 57 w 169"/>
                  <a:gd name="T5" fmla="*/ 0 h 237"/>
                  <a:gd name="T6" fmla="*/ 84 w 169"/>
                  <a:gd name="T7" fmla="*/ 26 h 237"/>
                  <a:gd name="T8" fmla="*/ 111 w 169"/>
                  <a:gd name="T9" fmla="*/ 0 h 237"/>
                  <a:gd name="T10" fmla="*/ 138 w 169"/>
                  <a:gd name="T11" fmla="*/ 0 h 237"/>
                  <a:gd name="T12" fmla="*/ 138 w 169"/>
                  <a:gd name="T13" fmla="*/ 19 h 237"/>
                  <a:gd name="T14" fmla="*/ 169 w 169"/>
                  <a:gd name="T15" fmla="*/ 70 h 237"/>
                  <a:gd name="T16" fmla="*/ 169 w 169"/>
                  <a:gd name="T17" fmla="*/ 237 h 237"/>
                  <a:gd name="T18" fmla="*/ 0 w 169"/>
                  <a:gd name="T19" fmla="*/ 237 h 237"/>
                  <a:gd name="T20" fmla="*/ 0 w 169"/>
                  <a:gd name="T21" fmla="*/ 71 h 237"/>
                  <a:gd name="T22" fmla="*/ 33 w 169"/>
                  <a:gd name="T23" fmla="*/ 1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37">
                    <a:moveTo>
                      <a:pt x="33" y="19"/>
                    </a:moveTo>
                    <a:cubicBezTo>
                      <a:pt x="33" y="0"/>
                      <a:pt x="33" y="0"/>
                      <a:pt x="33" y="0"/>
                    </a:cubicBezTo>
                    <a:cubicBezTo>
                      <a:pt x="57" y="0"/>
                      <a:pt x="57" y="0"/>
                      <a:pt x="57" y="0"/>
                    </a:cubicBezTo>
                    <a:cubicBezTo>
                      <a:pt x="57" y="14"/>
                      <a:pt x="69" y="26"/>
                      <a:pt x="84" y="26"/>
                    </a:cubicBezTo>
                    <a:cubicBezTo>
                      <a:pt x="99" y="26"/>
                      <a:pt x="111" y="14"/>
                      <a:pt x="111" y="0"/>
                    </a:cubicBezTo>
                    <a:cubicBezTo>
                      <a:pt x="138" y="0"/>
                      <a:pt x="138" y="0"/>
                      <a:pt x="138" y="0"/>
                    </a:cubicBezTo>
                    <a:cubicBezTo>
                      <a:pt x="138" y="19"/>
                      <a:pt x="138" y="19"/>
                      <a:pt x="138" y="19"/>
                    </a:cubicBezTo>
                    <a:cubicBezTo>
                      <a:pt x="138" y="41"/>
                      <a:pt x="150" y="60"/>
                      <a:pt x="169" y="70"/>
                    </a:cubicBezTo>
                    <a:cubicBezTo>
                      <a:pt x="169" y="237"/>
                      <a:pt x="169" y="237"/>
                      <a:pt x="169" y="237"/>
                    </a:cubicBezTo>
                    <a:cubicBezTo>
                      <a:pt x="0" y="237"/>
                      <a:pt x="0" y="237"/>
                      <a:pt x="0" y="237"/>
                    </a:cubicBezTo>
                    <a:cubicBezTo>
                      <a:pt x="0" y="71"/>
                      <a:pt x="0" y="71"/>
                      <a:pt x="0" y="71"/>
                    </a:cubicBezTo>
                    <a:cubicBezTo>
                      <a:pt x="19" y="62"/>
                      <a:pt x="33" y="42"/>
                      <a:pt x="33" y="19"/>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8" name="Freeform 556"/>
              <p:cNvSpPr>
                <a:spLocks/>
              </p:cNvSpPr>
              <p:nvPr/>
            </p:nvSpPr>
            <p:spPr bwMode="auto">
              <a:xfrm>
                <a:off x="11274425" y="2343150"/>
                <a:ext cx="77787" cy="153987"/>
              </a:xfrm>
              <a:custGeom>
                <a:avLst/>
                <a:gdLst>
                  <a:gd name="T0" fmla="*/ 34 w 34"/>
                  <a:gd name="T1" fmla="*/ 67 h 67"/>
                  <a:gd name="T2" fmla="*/ 34 w 34"/>
                  <a:gd name="T3" fmla="*/ 0 h 67"/>
                  <a:gd name="T4" fmla="*/ 0 w 34"/>
                  <a:gd name="T5" fmla="*/ 33 h 67"/>
                  <a:gd name="T6" fmla="*/ 34 w 34"/>
                  <a:gd name="T7" fmla="*/ 67 h 67"/>
                </a:gdLst>
                <a:ahLst/>
                <a:cxnLst>
                  <a:cxn ang="0">
                    <a:pos x="T0" y="T1"/>
                  </a:cxn>
                  <a:cxn ang="0">
                    <a:pos x="T2" y="T3"/>
                  </a:cxn>
                  <a:cxn ang="0">
                    <a:pos x="T4" y="T5"/>
                  </a:cxn>
                  <a:cxn ang="0">
                    <a:pos x="T6" y="T7"/>
                  </a:cxn>
                </a:cxnLst>
                <a:rect l="0" t="0" r="r" b="b"/>
                <a:pathLst>
                  <a:path w="34" h="67">
                    <a:moveTo>
                      <a:pt x="34" y="67"/>
                    </a:moveTo>
                    <a:cubicBezTo>
                      <a:pt x="34" y="0"/>
                      <a:pt x="34" y="0"/>
                      <a:pt x="34" y="0"/>
                    </a:cubicBezTo>
                    <a:cubicBezTo>
                      <a:pt x="15" y="0"/>
                      <a:pt x="0" y="15"/>
                      <a:pt x="0" y="33"/>
                    </a:cubicBezTo>
                    <a:cubicBezTo>
                      <a:pt x="0" y="52"/>
                      <a:pt x="15" y="67"/>
                      <a:pt x="34" y="6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89" name="Freeform 557"/>
              <p:cNvSpPr>
                <a:spLocks/>
              </p:cNvSpPr>
              <p:nvPr/>
            </p:nvSpPr>
            <p:spPr bwMode="auto">
              <a:xfrm>
                <a:off x="11807825" y="2343150"/>
                <a:ext cx="77787" cy="153987"/>
              </a:xfrm>
              <a:custGeom>
                <a:avLst/>
                <a:gdLst>
                  <a:gd name="T0" fmla="*/ 0 w 34"/>
                  <a:gd name="T1" fmla="*/ 0 h 67"/>
                  <a:gd name="T2" fmla="*/ 0 w 34"/>
                  <a:gd name="T3" fmla="*/ 67 h 67"/>
                  <a:gd name="T4" fmla="*/ 34 w 34"/>
                  <a:gd name="T5" fmla="*/ 33 h 67"/>
                  <a:gd name="T6" fmla="*/ 0 w 34"/>
                  <a:gd name="T7" fmla="*/ 0 h 67"/>
                </a:gdLst>
                <a:ahLst/>
                <a:cxnLst>
                  <a:cxn ang="0">
                    <a:pos x="T0" y="T1"/>
                  </a:cxn>
                  <a:cxn ang="0">
                    <a:pos x="T2" y="T3"/>
                  </a:cxn>
                  <a:cxn ang="0">
                    <a:pos x="T4" y="T5"/>
                  </a:cxn>
                  <a:cxn ang="0">
                    <a:pos x="T6" y="T7"/>
                  </a:cxn>
                </a:cxnLst>
                <a:rect l="0" t="0" r="r" b="b"/>
                <a:pathLst>
                  <a:path w="34" h="67">
                    <a:moveTo>
                      <a:pt x="0" y="0"/>
                    </a:moveTo>
                    <a:cubicBezTo>
                      <a:pt x="0" y="67"/>
                      <a:pt x="0" y="67"/>
                      <a:pt x="0" y="67"/>
                    </a:cubicBezTo>
                    <a:cubicBezTo>
                      <a:pt x="19" y="67"/>
                      <a:pt x="34" y="52"/>
                      <a:pt x="34" y="33"/>
                    </a:cubicBezTo>
                    <a:cubicBezTo>
                      <a:pt x="34" y="15"/>
                      <a:pt x="19"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0" name="Freeform 558"/>
              <p:cNvSpPr>
                <a:spLocks/>
              </p:cNvSpPr>
              <p:nvPr/>
            </p:nvSpPr>
            <p:spPr bwMode="auto">
              <a:xfrm>
                <a:off x="11352213" y="2203450"/>
                <a:ext cx="455612" cy="320675"/>
              </a:xfrm>
              <a:custGeom>
                <a:avLst/>
                <a:gdLst>
                  <a:gd name="T0" fmla="*/ 0 w 197"/>
                  <a:gd name="T1" fmla="*/ 129 h 140"/>
                  <a:gd name="T2" fmla="*/ 11 w 197"/>
                  <a:gd name="T3" fmla="*/ 140 h 140"/>
                  <a:gd name="T4" fmla="*/ 186 w 197"/>
                  <a:gd name="T5" fmla="*/ 140 h 140"/>
                  <a:gd name="T6" fmla="*/ 197 w 197"/>
                  <a:gd name="T7" fmla="*/ 129 h 140"/>
                  <a:gd name="T8" fmla="*/ 197 w 197"/>
                  <a:gd name="T9" fmla="*/ 11 h 140"/>
                  <a:gd name="T10" fmla="*/ 186 w 197"/>
                  <a:gd name="T11" fmla="*/ 0 h 140"/>
                  <a:gd name="T12" fmla="*/ 11 w 197"/>
                  <a:gd name="T13" fmla="*/ 0 h 140"/>
                  <a:gd name="T14" fmla="*/ 0 w 197"/>
                  <a:gd name="T15" fmla="*/ 11 h 140"/>
                  <a:gd name="T16" fmla="*/ 0 w 197"/>
                  <a:gd name="T17" fmla="*/ 1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40">
                    <a:moveTo>
                      <a:pt x="0" y="129"/>
                    </a:moveTo>
                    <a:cubicBezTo>
                      <a:pt x="0" y="135"/>
                      <a:pt x="5" y="140"/>
                      <a:pt x="11" y="140"/>
                    </a:cubicBezTo>
                    <a:cubicBezTo>
                      <a:pt x="186" y="140"/>
                      <a:pt x="186" y="140"/>
                      <a:pt x="186" y="140"/>
                    </a:cubicBezTo>
                    <a:cubicBezTo>
                      <a:pt x="192" y="140"/>
                      <a:pt x="197" y="135"/>
                      <a:pt x="197" y="129"/>
                    </a:cubicBezTo>
                    <a:cubicBezTo>
                      <a:pt x="197" y="11"/>
                      <a:pt x="197" y="11"/>
                      <a:pt x="197" y="11"/>
                    </a:cubicBezTo>
                    <a:cubicBezTo>
                      <a:pt x="197" y="5"/>
                      <a:pt x="192" y="0"/>
                      <a:pt x="186" y="0"/>
                    </a:cubicBezTo>
                    <a:cubicBezTo>
                      <a:pt x="11" y="0"/>
                      <a:pt x="11" y="0"/>
                      <a:pt x="11" y="0"/>
                    </a:cubicBezTo>
                    <a:cubicBezTo>
                      <a:pt x="5" y="0"/>
                      <a:pt x="0" y="5"/>
                      <a:pt x="0" y="11"/>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1" name="Freeform 559"/>
              <p:cNvSpPr>
                <a:spLocks/>
              </p:cNvSpPr>
              <p:nvPr/>
            </p:nvSpPr>
            <p:spPr bwMode="auto">
              <a:xfrm>
                <a:off x="11717338" y="2366963"/>
                <a:ext cx="96837" cy="119062"/>
              </a:xfrm>
              <a:custGeom>
                <a:avLst/>
                <a:gdLst>
                  <a:gd name="T0" fmla="*/ 14 w 42"/>
                  <a:gd name="T1" fmla="*/ 0 h 52"/>
                  <a:gd name="T2" fmla="*/ 42 w 42"/>
                  <a:gd name="T3" fmla="*/ 0 h 52"/>
                  <a:gd name="T4" fmla="*/ 42 w 42"/>
                  <a:gd name="T5" fmla="*/ 52 h 52"/>
                  <a:gd name="T6" fmla="*/ 14 w 42"/>
                  <a:gd name="T7" fmla="*/ 52 h 52"/>
                  <a:gd name="T8" fmla="*/ 0 w 42"/>
                  <a:gd name="T9" fmla="*/ 38 h 52"/>
                  <a:gd name="T10" fmla="*/ 0 w 42"/>
                  <a:gd name="T11" fmla="*/ 14 h 52"/>
                  <a:gd name="T12" fmla="*/ 14 w 4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14" y="0"/>
                    </a:moveTo>
                    <a:cubicBezTo>
                      <a:pt x="42" y="0"/>
                      <a:pt x="42" y="0"/>
                      <a:pt x="42" y="0"/>
                    </a:cubicBezTo>
                    <a:cubicBezTo>
                      <a:pt x="42" y="52"/>
                      <a:pt x="42" y="52"/>
                      <a:pt x="42" y="52"/>
                    </a:cubicBezTo>
                    <a:cubicBezTo>
                      <a:pt x="14" y="52"/>
                      <a:pt x="14" y="52"/>
                      <a:pt x="14" y="52"/>
                    </a:cubicBezTo>
                    <a:cubicBezTo>
                      <a:pt x="6" y="52"/>
                      <a:pt x="0" y="46"/>
                      <a:pt x="0" y="38"/>
                    </a:cubicBezTo>
                    <a:cubicBezTo>
                      <a:pt x="0" y="14"/>
                      <a:pt x="0" y="14"/>
                      <a:pt x="0" y="14"/>
                    </a:cubicBezTo>
                    <a:cubicBezTo>
                      <a:pt x="0" y="6"/>
                      <a:pt x="6" y="0"/>
                      <a:pt x="14"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2" name="Freeform 560"/>
              <p:cNvSpPr>
                <a:spLocks/>
              </p:cNvSpPr>
              <p:nvPr/>
            </p:nvSpPr>
            <p:spPr bwMode="auto">
              <a:xfrm>
                <a:off x="11347450" y="2366963"/>
                <a:ext cx="96837" cy="119062"/>
              </a:xfrm>
              <a:custGeom>
                <a:avLst/>
                <a:gdLst>
                  <a:gd name="T0" fmla="*/ 27 w 42"/>
                  <a:gd name="T1" fmla="*/ 52 h 52"/>
                  <a:gd name="T2" fmla="*/ 0 w 42"/>
                  <a:gd name="T3" fmla="*/ 52 h 52"/>
                  <a:gd name="T4" fmla="*/ 0 w 42"/>
                  <a:gd name="T5" fmla="*/ 0 h 52"/>
                  <a:gd name="T6" fmla="*/ 27 w 42"/>
                  <a:gd name="T7" fmla="*/ 0 h 52"/>
                  <a:gd name="T8" fmla="*/ 42 w 42"/>
                  <a:gd name="T9" fmla="*/ 14 h 52"/>
                  <a:gd name="T10" fmla="*/ 42 w 42"/>
                  <a:gd name="T11" fmla="*/ 38 h 52"/>
                  <a:gd name="T12" fmla="*/ 27 w 4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42" h="52">
                    <a:moveTo>
                      <a:pt x="27" y="52"/>
                    </a:moveTo>
                    <a:cubicBezTo>
                      <a:pt x="0" y="52"/>
                      <a:pt x="0" y="52"/>
                      <a:pt x="0" y="52"/>
                    </a:cubicBezTo>
                    <a:cubicBezTo>
                      <a:pt x="0" y="0"/>
                      <a:pt x="0" y="0"/>
                      <a:pt x="0" y="0"/>
                    </a:cubicBezTo>
                    <a:cubicBezTo>
                      <a:pt x="27" y="0"/>
                      <a:pt x="27" y="0"/>
                      <a:pt x="27" y="0"/>
                    </a:cubicBezTo>
                    <a:cubicBezTo>
                      <a:pt x="35" y="0"/>
                      <a:pt x="42" y="6"/>
                      <a:pt x="42" y="14"/>
                    </a:cubicBezTo>
                    <a:cubicBezTo>
                      <a:pt x="42" y="38"/>
                      <a:pt x="42" y="38"/>
                      <a:pt x="42" y="38"/>
                    </a:cubicBezTo>
                    <a:cubicBezTo>
                      <a:pt x="42" y="46"/>
                      <a:pt x="35" y="52"/>
                      <a:pt x="27"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3" name="Freeform 561"/>
              <p:cNvSpPr>
                <a:spLocks/>
              </p:cNvSpPr>
              <p:nvPr/>
            </p:nvSpPr>
            <p:spPr bwMode="auto">
              <a:xfrm>
                <a:off x="11261725" y="1920875"/>
                <a:ext cx="633412" cy="71437"/>
              </a:xfrm>
              <a:custGeom>
                <a:avLst/>
                <a:gdLst>
                  <a:gd name="T0" fmla="*/ 274 w 274"/>
                  <a:gd name="T1" fmla="*/ 31 h 31"/>
                  <a:gd name="T2" fmla="*/ 161 w 274"/>
                  <a:gd name="T3" fmla="*/ 31 h 31"/>
                  <a:gd name="T4" fmla="*/ 113 w 274"/>
                  <a:gd name="T5" fmla="*/ 31 h 31"/>
                  <a:gd name="T6" fmla="*/ 0 w 274"/>
                  <a:gd name="T7" fmla="*/ 31 h 31"/>
                </a:gdLst>
                <a:ahLst/>
                <a:cxnLst>
                  <a:cxn ang="0">
                    <a:pos x="T0" y="T1"/>
                  </a:cxn>
                  <a:cxn ang="0">
                    <a:pos x="T2" y="T3"/>
                  </a:cxn>
                  <a:cxn ang="0">
                    <a:pos x="T4" y="T5"/>
                  </a:cxn>
                  <a:cxn ang="0">
                    <a:pos x="T6" y="T7"/>
                  </a:cxn>
                </a:cxnLst>
                <a:rect l="0" t="0" r="r" b="b"/>
                <a:pathLst>
                  <a:path w="274" h="31">
                    <a:moveTo>
                      <a:pt x="274" y="31"/>
                    </a:moveTo>
                    <a:cubicBezTo>
                      <a:pt x="243" y="0"/>
                      <a:pt x="193" y="0"/>
                      <a:pt x="161" y="31"/>
                    </a:cubicBezTo>
                    <a:cubicBezTo>
                      <a:pt x="113" y="31"/>
                      <a:pt x="113" y="31"/>
                      <a:pt x="113" y="31"/>
                    </a:cubicBezTo>
                    <a:cubicBezTo>
                      <a:pt x="82" y="0"/>
                      <a:pt x="31" y="0"/>
                      <a:pt x="0" y="31"/>
                    </a:cubicBezTo>
                  </a:path>
                </a:pathLst>
              </a:custGeom>
              <a:noFill/>
              <a:ln w="30163" cap="rnd">
                <a:solidFill>
                  <a:srgbClr val="6D492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4" name="Freeform 562"/>
              <p:cNvSpPr>
                <a:spLocks/>
              </p:cNvSpPr>
              <p:nvPr/>
            </p:nvSpPr>
            <p:spPr bwMode="auto">
              <a:xfrm>
                <a:off x="11433175" y="1879600"/>
                <a:ext cx="293687" cy="280987"/>
              </a:xfrm>
              <a:custGeom>
                <a:avLst/>
                <a:gdLst>
                  <a:gd name="T0" fmla="*/ 64 w 127"/>
                  <a:gd name="T1" fmla="*/ 0 h 122"/>
                  <a:gd name="T2" fmla="*/ 0 w 127"/>
                  <a:gd name="T3" fmla="*/ 63 h 122"/>
                  <a:gd name="T4" fmla="*/ 0 w 127"/>
                  <a:gd name="T5" fmla="*/ 65 h 122"/>
                  <a:gd name="T6" fmla="*/ 0 w 127"/>
                  <a:gd name="T7" fmla="*/ 122 h 122"/>
                  <a:gd name="T8" fmla="*/ 58 w 127"/>
                  <a:gd name="T9" fmla="*/ 65 h 122"/>
                  <a:gd name="T10" fmla="*/ 69 w 127"/>
                  <a:gd name="T11" fmla="*/ 65 h 122"/>
                  <a:gd name="T12" fmla="*/ 127 w 127"/>
                  <a:gd name="T13" fmla="*/ 122 h 122"/>
                  <a:gd name="T14" fmla="*/ 127 w 127"/>
                  <a:gd name="T15" fmla="*/ 65 h 122"/>
                  <a:gd name="T16" fmla="*/ 127 w 127"/>
                  <a:gd name="T17" fmla="*/ 63 h 122"/>
                  <a:gd name="T18" fmla="*/ 64 w 127"/>
                  <a:gd name="T1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22">
                    <a:moveTo>
                      <a:pt x="64" y="0"/>
                    </a:moveTo>
                    <a:cubicBezTo>
                      <a:pt x="29" y="0"/>
                      <a:pt x="0" y="28"/>
                      <a:pt x="0" y="63"/>
                    </a:cubicBezTo>
                    <a:cubicBezTo>
                      <a:pt x="0" y="65"/>
                      <a:pt x="0" y="65"/>
                      <a:pt x="0" y="65"/>
                    </a:cubicBezTo>
                    <a:cubicBezTo>
                      <a:pt x="0" y="122"/>
                      <a:pt x="0" y="122"/>
                      <a:pt x="0" y="122"/>
                    </a:cubicBezTo>
                    <a:cubicBezTo>
                      <a:pt x="0" y="91"/>
                      <a:pt x="26" y="65"/>
                      <a:pt x="58" y="65"/>
                    </a:cubicBezTo>
                    <a:cubicBezTo>
                      <a:pt x="69" y="65"/>
                      <a:pt x="69" y="65"/>
                      <a:pt x="69" y="65"/>
                    </a:cubicBezTo>
                    <a:cubicBezTo>
                      <a:pt x="101" y="65"/>
                      <a:pt x="127" y="91"/>
                      <a:pt x="127" y="122"/>
                    </a:cubicBezTo>
                    <a:cubicBezTo>
                      <a:pt x="127" y="65"/>
                      <a:pt x="127" y="65"/>
                      <a:pt x="127" y="65"/>
                    </a:cubicBezTo>
                    <a:cubicBezTo>
                      <a:pt x="127" y="63"/>
                      <a:pt x="127" y="63"/>
                      <a:pt x="127" y="63"/>
                    </a:cubicBezTo>
                    <a:cubicBezTo>
                      <a:pt x="127" y="28"/>
                      <a:pt x="98" y="0"/>
                      <a:pt x="64" y="0"/>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5" name="Oval 563"/>
              <p:cNvSpPr>
                <a:spLocks noChangeArrowheads="1"/>
              </p:cNvSpPr>
              <p:nvPr/>
            </p:nvSpPr>
            <p:spPr bwMode="auto">
              <a:xfrm>
                <a:off x="1168082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6" name="Oval 564"/>
              <p:cNvSpPr>
                <a:spLocks noChangeArrowheads="1"/>
              </p:cNvSpPr>
              <p:nvPr/>
            </p:nvSpPr>
            <p:spPr bwMode="auto">
              <a:xfrm>
                <a:off x="1168082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7" name="Oval 565"/>
              <p:cNvSpPr>
                <a:spLocks noChangeArrowheads="1"/>
              </p:cNvSpPr>
              <p:nvPr/>
            </p:nvSpPr>
            <p:spPr bwMode="auto">
              <a:xfrm>
                <a:off x="11433175" y="1897063"/>
                <a:ext cx="46037" cy="4445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8" name="Oval 566"/>
              <p:cNvSpPr>
                <a:spLocks noChangeArrowheads="1"/>
              </p:cNvSpPr>
              <p:nvPr/>
            </p:nvSpPr>
            <p:spPr bwMode="auto">
              <a:xfrm>
                <a:off x="11433175" y="1955800"/>
                <a:ext cx="46037" cy="46037"/>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99" name="Freeform 567"/>
              <p:cNvSpPr>
                <a:spLocks noEditPoints="1"/>
              </p:cNvSpPr>
              <p:nvPr/>
            </p:nvSpPr>
            <p:spPr bwMode="auto">
              <a:xfrm>
                <a:off x="11750675"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0" name="Freeform 568"/>
              <p:cNvSpPr>
                <a:spLocks noEditPoints="1"/>
              </p:cNvSpPr>
              <p:nvPr/>
            </p:nvSpPr>
            <p:spPr bwMode="auto">
              <a:xfrm>
                <a:off x="117157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8"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1" name="Freeform 569"/>
              <p:cNvSpPr>
                <a:spLocks noEditPoints="1"/>
              </p:cNvSpPr>
              <p:nvPr/>
            </p:nvSpPr>
            <p:spPr bwMode="auto">
              <a:xfrm>
                <a:off x="11677650"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2" name="Freeform 570"/>
              <p:cNvSpPr>
                <a:spLocks noEditPoints="1"/>
              </p:cNvSpPr>
              <p:nvPr/>
            </p:nvSpPr>
            <p:spPr bwMode="auto">
              <a:xfrm>
                <a:off x="1164431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3" name="Freeform 571"/>
              <p:cNvSpPr>
                <a:spLocks noEditPoints="1"/>
              </p:cNvSpPr>
              <p:nvPr/>
            </p:nvSpPr>
            <p:spPr bwMode="auto">
              <a:xfrm>
                <a:off x="11606213"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4" name="Freeform 572"/>
              <p:cNvSpPr>
                <a:spLocks noEditPoints="1"/>
              </p:cNvSpPr>
              <p:nvPr/>
            </p:nvSpPr>
            <p:spPr bwMode="auto">
              <a:xfrm>
                <a:off x="11571288" y="2889250"/>
                <a:ext cx="49212"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5" name="Freeform 573"/>
              <p:cNvSpPr>
                <a:spLocks noEditPoints="1"/>
              </p:cNvSpPr>
              <p:nvPr/>
            </p:nvSpPr>
            <p:spPr bwMode="auto">
              <a:xfrm>
                <a:off x="11537950"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6" name="Freeform 574"/>
              <p:cNvSpPr>
                <a:spLocks noEditPoints="1"/>
              </p:cNvSpPr>
              <p:nvPr/>
            </p:nvSpPr>
            <p:spPr bwMode="auto">
              <a:xfrm>
                <a:off x="11499850" y="2889250"/>
                <a:ext cx="50800" cy="66675"/>
              </a:xfrm>
              <a:custGeom>
                <a:avLst/>
                <a:gdLst>
                  <a:gd name="T0" fmla="*/ 0 w 22"/>
                  <a:gd name="T1" fmla="*/ 18 h 29"/>
                  <a:gd name="T2" fmla="*/ 0 w 22"/>
                  <a:gd name="T3" fmla="*/ 0 h 29"/>
                  <a:gd name="T4" fmla="*/ 22 w 22"/>
                  <a:gd name="T5" fmla="*/ 0 h 29"/>
                  <a:gd name="T6" fmla="*/ 22 w 22"/>
                  <a:gd name="T7" fmla="*/ 18 h 29"/>
                  <a:gd name="T8" fmla="*/ 11 w 22"/>
                  <a:gd name="T9" fmla="*/ 29 h 29"/>
                  <a:gd name="T10" fmla="*/ 0 w 22"/>
                  <a:gd name="T11" fmla="*/ 18 h 29"/>
                  <a:gd name="T12" fmla="*/ 6 w 22"/>
                  <a:gd name="T13" fmla="*/ 6 h 29"/>
                  <a:gd name="T14" fmla="*/ 6 w 22"/>
                  <a:gd name="T15" fmla="*/ 18 h 29"/>
                  <a:gd name="T16" fmla="*/ 11 w 22"/>
                  <a:gd name="T17" fmla="*/ 23 h 29"/>
                  <a:gd name="T18" fmla="*/ 16 w 22"/>
                  <a:gd name="T19" fmla="*/ 18 h 29"/>
                  <a:gd name="T20" fmla="*/ 16 w 22"/>
                  <a:gd name="T21" fmla="*/ 6 h 29"/>
                  <a:gd name="T22" fmla="*/ 6 w 22"/>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9">
                    <a:moveTo>
                      <a:pt x="0" y="18"/>
                    </a:moveTo>
                    <a:cubicBezTo>
                      <a:pt x="0" y="0"/>
                      <a:pt x="0" y="0"/>
                      <a:pt x="0" y="0"/>
                    </a:cubicBezTo>
                    <a:cubicBezTo>
                      <a:pt x="22" y="0"/>
                      <a:pt x="22" y="0"/>
                      <a:pt x="22" y="0"/>
                    </a:cubicBezTo>
                    <a:cubicBezTo>
                      <a:pt x="22" y="18"/>
                      <a:pt x="22" y="18"/>
                      <a:pt x="22" y="18"/>
                    </a:cubicBezTo>
                    <a:cubicBezTo>
                      <a:pt x="22" y="24"/>
                      <a:pt x="17" y="29"/>
                      <a:pt x="11" y="29"/>
                    </a:cubicBezTo>
                    <a:cubicBezTo>
                      <a:pt x="5" y="29"/>
                      <a:pt x="0" y="24"/>
                      <a:pt x="0" y="18"/>
                    </a:cubicBezTo>
                    <a:close/>
                    <a:moveTo>
                      <a:pt x="6" y="6"/>
                    </a:moveTo>
                    <a:cubicBezTo>
                      <a:pt x="6" y="18"/>
                      <a:pt x="6" y="18"/>
                      <a:pt x="6" y="18"/>
                    </a:cubicBezTo>
                    <a:cubicBezTo>
                      <a:pt x="6" y="21"/>
                      <a:pt x="8" y="23"/>
                      <a:pt x="11" y="23"/>
                    </a:cubicBezTo>
                    <a:cubicBezTo>
                      <a:pt x="14"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7" name="Freeform 575"/>
              <p:cNvSpPr>
                <a:spLocks noEditPoints="1"/>
              </p:cNvSpPr>
              <p:nvPr/>
            </p:nvSpPr>
            <p:spPr bwMode="auto">
              <a:xfrm>
                <a:off x="11468100"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8" name="Freeform 576"/>
              <p:cNvSpPr>
                <a:spLocks noEditPoints="1"/>
              </p:cNvSpPr>
              <p:nvPr/>
            </p:nvSpPr>
            <p:spPr bwMode="auto">
              <a:xfrm>
                <a:off x="11431588" y="2889250"/>
                <a:ext cx="47625" cy="66675"/>
              </a:xfrm>
              <a:custGeom>
                <a:avLst/>
                <a:gdLst>
                  <a:gd name="T0" fmla="*/ 0 w 21"/>
                  <a:gd name="T1" fmla="*/ 18 h 29"/>
                  <a:gd name="T2" fmla="*/ 0 w 21"/>
                  <a:gd name="T3" fmla="*/ 0 h 29"/>
                  <a:gd name="T4" fmla="*/ 21 w 21"/>
                  <a:gd name="T5" fmla="*/ 0 h 29"/>
                  <a:gd name="T6" fmla="*/ 21 w 21"/>
                  <a:gd name="T7" fmla="*/ 18 h 29"/>
                  <a:gd name="T8" fmla="*/ 11 w 21"/>
                  <a:gd name="T9" fmla="*/ 29 h 29"/>
                  <a:gd name="T10" fmla="*/ 0 w 21"/>
                  <a:gd name="T11" fmla="*/ 18 h 29"/>
                  <a:gd name="T12" fmla="*/ 6 w 21"/>
                  <a:gd name="T13" fmla="*/ 6 h 29"/>
                  <a:gd name="T14" fmla="*/ 6 w 21"/>
                  <a:gd name="T15" fmla="*/ 18 h 29"/>
                  <a:gd name="T16" fmla="*/ 11 w 21"/>
                  <a:gd name="T17" fmla="*/ 23 h 29"/>
                  <a:gd name="T18" fmla="*/ 16 w 21"/>
                  <a:gd name="T19" fmla="*/ 18 h 29"/>
                  <a:gd name="T20" fmla="*/ 16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7" y="29"/>
                      <a:pt x="11" y="29"/>
                    </a:cubicBezTo>
                    <a:cubicBezTo>
                      <a:pt x="5" y="29"/>
                      <a:pt x="0" y="24"/>
                      <a:pt x="0" y="18"/>
                    </a:cubicBezTo>
                    <a:close/>
                    <a:moveTo>
                      <a:pt x="6" y="6"/>
                    </a:moveTo>
                    <a:cubicBezTo>
                      <a:pt x="6" y="18"/>
                      <a:pt x="6" y="18"/>
                      <a:pt x="6" y="18"/>
                    </a:cubicBezTo>
                    <a:cubicBezTo>
                      <a:pt x="6" y="21"/>
                      <a:pt x="8" y="23"/>
                      <a:pt x="11" y="23"/>
                    </a:cubicBezTo>
                    <a:cubicBezTo>
                      <a:pt x="13" y="23"/>
                      <a:pt x="16" y="21"/>
                      <a:pt x="16" y="18"/>
                    </a:cubicBezTo>
                    <a:cubicBezTo>
                      <a:pt x="16" y="6"/>
                      <a:pt x="16" y="6"/>
                      <a:pt x="16"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09" name="Freeform 577"/>
              <p:cNvSpPr>
                <a:spLocks noEditPoints="1"/>
              </p:cNvSpPr>
              <p:nvPr/>
            </p:nvSpPr>
            <p:spPr bwMode="auto">
              <a:xfrm>
                <a:off x="11396663" y="2889250"/>
                <a:ext cx="47625"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6 w 21"/>
                  <a:gd name="T13" fmla="*/ 6 h 29"/>
                  <a:gd name="T14" fmla="*/ 6 w 21"/>
                  <a:gd name="T15" fmla="*/ 18 h 29"/>
                  <a:gd name="T16" fmla="*/ 10 w 21"/>
                  <a:gd name="T17" fmla="*/ 23 h 29"/>
                  <a:gd name="T18" fmla="*/ 15 w 21"/>
                  <a:gd name="T19" fmla="*/ 18 h 29"/>
                  <a:gd name="T20" fmla="*/ 15 w 21"/>
                  <a:gd name="T21" fmla="*/ 6 h 29"/>
                  <a:gd name="T22" fmla="*/ 6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5" y="29"/>
                      <a:pt x="0" y="24"/>
                      <a:pt x="0" y="18"/>
                    </a:cubicBezTo>
                    <a:close/>
                    <a:moveTo>
                      <a:pt x="6" y="6"/>
                    </a:moveTo>
                    <a:cubicBezTo>
                      <a:pt x="6" y="18"/>
                      <a:pt x="6" y="18"/>
                      <a:pt x="6" y="18"/>
                    </a:cubicBezTo>
                    <a:cubicBezTo>
                      <a:pt x="6" y="21"/>
                      <a:pt x="8" y="23"/>
                      <a:pt x="10" y="23"/>
                    </a:cubicBezTo>
                    <a:cubicBezTo>
                      <a:pt x="13" y="23"/>
                      <a:pt x="15" y="21"/>
                      <a:pt x="15" y="18"/>
                    </a:cubicBezTo>
                    <a:cubicBezTo>
                      <a:pt x="15" y="6"/>
                      <a:pt x="15" y="6"/>
                      <a:pt x="15" y="6"/>
                    </a:cubicBezTo>
                    <a:lnTo>
                      <a:pt x="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0" name="Freeform 578"/>
              <p:cNvSpPr>
                <a:spLocks noEditPoints="1"/>
              </p:cNvSpPr>
              <p:nvPr/>
            </p:nvSpPr>
            <p:spPr bwMode="auto">
              <a:xfrm>
                <a:off x="11361738" y="2889250"/>
                <a:ext cx="49212" cy="66675"/>
              </a:xfrm>
              <a:custGeom>
                <a:avLst/>
                <a:gdLst>
                  <a:gd name="T0" fmla="*/ 0 w 21"/>
                  <a:gd name="T1" fmla="*/ 18 h 29"/>
                  <a:gd name="T2" fmla="*/ 0 w 21"/>
                  <a:gd name="T3" fmla="*/ 0 h 29"/>
                  <a:gd name="T4" fmla="*/ 21 w 21"/>
                  <a:gd name="T5" fmla="*/ 0 h 29"/>
                  <a:gd name="T6" fmla="*/ 21 w 21"/>
                  <a:gd name="T7" fmla="*/ 18 h 29"/>
                  <a:gd name="T8" fmla="*/ 10 w 21"/>
                  <a:gd name="T9" fmla="*/ 29 h 29"/>
                  <a:gd name="T10" fmla="*/ 0 w 21"/>
                  <a:gd name="T11" fmla="*/ 18 h 29"/>
                  <a:gd name="T12" fmla="*/ 5 w 21"/>
                  <a:gd name="T13" fmla="*/ 6 h 29"/>
                  <a:gd name="T14" fmla="*/ 5 w 21"/>
                  <a:gd name="T15" fmla="*/ 18 h 29"/>
                  <a:gd name="T16" fmla="*/ 10 w 21"/>
                  <a:gd name="T17" fmla="*/ 23 h 29"/>
                  <a:gd name="T18" fmla="*/ 15 w 21"/>
                  <a:gd name="T19" fmla="*/ 18 h 29"/>
                  <a:gd name="T20" fmla="*/ 15 w 21"/>
                  <a:gd name="T21" fmla="*/ 6 h 29"/>
                  <a:gd name="T22" fmla="*/ 5 w 21"/>
                  <a:gd name="T2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29">
                    <a:moveTo>
                      <a:pt x="0" y="18"/>
                    </a:moveTo>
                    <a:cubicBezTo>
                      <a:pt x="0" y="0"/>
                      <a:pt x="0" y="0"/>
                      <a:pt x="0" y="0"/>
                    </a:cubicBezTo>
                    <a:cubicBezTo>
                      <a:pt x="21" y="0"/>
                      <a:pt x="21" y="0"/>
                      <a:pt x="21" y="0"/>
                    </a:cubicBezTo>
                    <a:cubicBezTo>
                      <a:pt x="21" y="18"/>
                      <a:pt x="21" y="18"/>
                      <a:pt x="21" y="18"/>
                    </a:cubicBezTo>
                    <a:cubicBezTo>
                      <a:pt x="21" y="24"/>
                      <a:pt x="16" y="29"/>
                      <a:pt x="10" y="29"/>
                    </a:cubicBezTo>
                    <a:cubicBezTo>
                      <a:pt x="4" y="29"/>
                      <a:pt x="0" y="24"/>
                      <a:pt x="0" y="18"/>
                    </a:cubicBezTo>
                    <a:close/>
                    <a:moveTo>
                      <a:pt x="5" y="6"/>
                    </a:moveTo>
                    <a:cubicBezTo>
                      <a:pt x="5" y="18"/>
                      <a:pt x="5" y="18"/>
                      <a:pt x="5" y="18"/>
                    </a:cubicBezTo>
                    <a:cubicBezTo>
                      <a:pt x="5" y="21"/>
                      <a:pt x="7" y="23"/>
                      <a:pt x="10" y="23"/>
                    </a:cubicBezTo>
                    <a:cubicBezTo>
                      <a:pt x="13" y="23"/>
                      <a:pt x="15" y="21"/>
                      <a:pt x="15" y="18"/>
                    </a:cubicBezTo>
                    <a:cubicBezTo>
                      <a:pt x="15" y="6"/>
                      <a:pt x="15" y="6"/>
                      <a:pt x="15" y="6"/>
                    </a:cubicBezTo>
                    <a:lnTo>
                      <a:pt x="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1" name="Freeform 579"/>
              <p:cNvSpPr>
                <a:spLocks/>
              </p:cNvSpPr>
              <p:nvPr/>
            </p:nvSpPr>
            <p:spPr bwMode="auto">
              <a:xfrm>
                <a:off x="11550650" y="2006600"/>
                <a:ext cx="171450" cy="125412"/>
              </a:xfrm>
              <a:custGeom>
                <a:avLst/>
                <a:gdLst>
                  <a:gd name="T0" fmla="*/ 0 w 74"/>
                  <a:gd name="T1" fmla="*/ 0 h 55"/>
                  <a:gd name="T2" fmla="*/ 74 w 74"/>
                  <a:gd name="T3" fmla="*/ 55 h 55"/>
                  <a:gd name="T4" fmla="*/ 74 w 74"/>
                  <a:gd name="T5" fmla="*/ 18 h 55"/>
                  <a:gd name="T6" fmla="*/ 0 w 74"/>
                  <a:gd name="T7" fmla="*/ 0 h 55"/>
                </a:gdLst>
                <a:ahLst/>
                <a:cxnLst>
                  <a:cxn ang="0">
                    <a:pos x="T0" y="T1"/>
                  </a:cxn>
                  <a:cxn ang="0">
                    <a:pos x="T2" y="T3"/>
                  </a:cxn>
                  <a:cxn ang="0">
                    <a:pos x="T4" y="T5"/>
                  </a:cxn>
                  <a:cxn ang="0">
                    <a:pos x="T6" y="T7"/>
                  </a:cxn>
                </a:cxnLst>
                <a:rect l="0" t="0" r="r" b="b"/>
                <a:pathLst>
                  <a:path w="74" h="55">
                    <a:moveTo>
                      <a:pt x="0" y="0"/>
                    </a:moveTo>
                    <a:cubicBezTo>
                      <a:pt x="0" y="0"/>
                      <a:pt x="5" y="55"/>
                      <a:pt x="74" y="55"/>
                    </a:cubicBezTo>
                    <a:cubicBezTo>
                      <a:pt x="74" y="39"/>
                      <a:pt x="74" y="18"/>
                      <a:pt x="74" y="18"/>
                    </a:cubicBezTo>
                    <a:lnTo>
                      <a:pt x="0" y="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2" name="Oval 580"/>
              <p:cNvSpPr>
                <a:spLocks noChangeArrowheads="1"/>
              </p:cNvSpPr>
              <p:nvPr/>
            </p:nvSpPr>
            <p:spPr bwMode="auto">
              <a:xfrm>
                <a:off x="11488738" y="2152650"/>
                <a:ext cx="28575"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213" name="Oval 581"/>
              <p:cNvSpPr>
                <a:spLocks noChangeArrowheads="1"/>
              </p:cNvSpPr>
              <p:nvPr/>
            </p:nvSpPr>
            <p:spPr bwMode="auto">
              <a:xfrm>
                <a:off x="11641138" y="2152650"/>
                <a:ext cx="25400"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5" name="Group 1794"/>
            <p:cNvGrpSpPr/>
            <p:nvPr/>
          </p:nvGrpSpPr>
          <p:grpSpPr>
            <a:xfrm>
              <a:off x="2431321" y="4672579"/>
              <a:ext cx="654002" cy="2045074"/>
              <a:chOff x="5700713" y="1539875"/>
              <a:chExt cx="787400" cy="2462213"/>
            </a:xfrm>
          </p:grpSpPr>
          <p:sp>
            <p:nvSpPr>
              <p:cNvPr id="2129" name="Rectangle 89"/>
              <p:cNvSpPr>
                <a:spLocks noChangeArrowheads="1"/>
              </p:cNvSpPr>
              <p:nvPr/>
            </p:nvSpPr>
            <p:spPr bwMode="auto">
              <a:xfrm>
                <a:off x="5929313" y="1965325"/>
                <a:ext cx="338137" cy="201613"/>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0" name="Freeform 90"/>
              <p:cNvSpPr>
                <a:spLocks/>
              </p:cNvSpPr>
              <p:nvPr/>
            </p:nvSpPr>
            <p:spPr bwMode="auto">
              <a:xfrm>
                <a:off x="5891213" y="1768475"/>
                <a:ext cx="412750" cy="85725"/>
              </a:xfrm>
              <a:custGeom>
                <a:avLst/>
                <a:gdLst>
                  <a:gd name="T0" fmla="*/ 166 w 166"/>
                  <a:gd name="T1" fmla="*/ 27 h 35"/>
                  <a:gd name="T2" fmla="*/ 158 w 166"/>
                  <a:gd name="T3" fmla="*/ 35 h 35"/>
                  <a:gd name="T4" fmla="*/ 8 w 166"/>
                  <a:gd name="T5" fmla="*/ 35 h 35"/>
                  <a:gd name="T6" fmla="*/ 0 w 166"/>
                  <a:gd name="T7" fmla="*/ 27 h 35"/>
                  <a:gd name="T8" fmla="*/ 0 w 166"/>
                  <a:gd name="T9" fmla="*/ 9 h 35"/>
                  <a:gd name="T10" fmla="*/ 8 w 166"/>
                  <a:gd name="T11" fmla="*/ 0 h 35"/>
                  <a:gd name="T12" fmla="*/ 158 w 166"/>
                  <a:gd name="T13" fmla="*/ 0 h 35"/>
                  <a:gd name="T14" fmla="*/ 166 w 166"/>
                  <a:gd name="T15" fmla="*/ 9 h 35"/>
                  <a:gd name="T16" fmla="*/ 166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166" y="27"/>
                    </a:moveTo>
                    <a:cubicBezTo>
                      <a:pt x="166" y="32"/>
                      <a:pt x="162" y="35"/>
                      <a:pt x="158" y="35"/>
                    </a:cubicBezTo>
                    <a:cubicBezTo>
                      <a:pt x="8" y="35"/>
                      <a:pt x="8" y="35"/>
                      <a:pt x="8" y="35"/>
                    </a:cubicBezTo>
                    <a:cubicBezTo>
                      <a:pt x="3" y="35"/>
                      <a:pt x="0" y="32"/>
                      <a:pt x="0" y="27"/>
                    </a:cubicBezTo>
                    <a:cubicBezTo>
                      <a:pt x="0" y="9"/>
                      <a:pt x="0" y="9"/>
                      <a:pt x="0" y="9"/>
                    </a:cubicBezTo>
                    <a:cubicBezTo>
                      <a:pt x="0" y="4"/>
                      <a:pt x="3" y="0"/>
                      <a:pt x="8" y="0"/>
                    </a:cubicBezTo>
                    <a:cubicBezTo>
                      <a:pt x="158" y="0"/>
                      <a:pt x="158" y="0"/>
                      <a:pt x="158" y="0"/>
                    </a:cubicBezTo>
                    <a:cubicBezTo>
                      <a:pt x="162" y="0"/>
                      <a:pt x="166" y="4"/>
                      <a:pt x="166" y="9"/>
                    </a:cubicBezTo>
                    <a:lnTo>
                      <a:pt x="166" y="27"/>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1" name="Rectangle 91"/>
              <p:cNvSpPr>
                <a:spLocks noChangeArrowheads="1"/>
              </p:cNvSpPr>
              <p:nvPr/>
            </p:nvSpPr>
            <p:spPr bwMode="auto">
              <a:xfrm>
                <a:off x="5886450" y="2089150"/>
                <a:ext cx="417512" cy="17938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2" name="Rectangle 92"/>
              <p:cNvSpPr>
                <a:spLocks noChangeArrowheads="1"/>
              </p:cNvSpPr>
              <p:nvPr/>
            </p:nvSpPr>
            <p:spPr bwMode="auto">
              <a:xfrm>
                <a:off x="5868988" y="2898775"/>
                <a:ext cx="455612" cy="147638"/>
              </a:xfrm>
              <a:prstGeom prst="rect">
                <a:avLst/>
              </a:prstGeom>
              <a:solidFill>
                <a:srgbClr val="213C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3" name="Rectangle 93"/>
              <p:cNvSpPr>
                <a:spLocks noChangeArrowheads="1"/>
              </p:cNvSpPr>
              <p:nvPr/>
            </p:nvSpPr>
            <p:spPr bwMode="auto">
              <a:xfrm>
                <a:off x="5868988" y="2898775"/>
                <a:ext cx="117475"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4" name="Freeform 94"/>
              <p:cNvSpPr>
                <a:spLocks/>
              </p:cNvSpPr>
              <p:nvPr/>
            </p:nvSpPr>
            <p:spPr bwMode="auto">
              <a:xfrm>
                <a:off x="5715000" y="3860800"/>
                <a:ext cx="273050" cy="141288"/>
              </a:xfrm>
              <a:custGeom>
                <a:avLst/>
                <a:gdLst>
                  <a:gd name="T0" fmla="*/ 62 w 110"/>
                  <a:gd name="T1" fmla="*/ 0 h 57"/>
                  <a:gd name="T2" fmla="*/ 0 w 110"/>
                  <a:gd name="T3" fmla="*/ 57 h 57"/>
                  <a:gd name="T4" fmla="*/ 62 w 110"/>
                  <a:gd name="T5" fmla="*/ 57 h 57"/>
                  <a:gd name="T6" fmla="*/ 110 w 110"/>
                  <a:gd name="T7" fmla="*/ 57 h 57"/>
                  <a:gd name="T8" fmla="*/ 110 w 110"/>
                  <a:gd name="T9" fmla="*/ 0 h 57"/>
                  <a:gd name="T10" fmla="*/ 62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2" y="0"/>
                    </a:moveTo>
                    <a:cubicBezTo>
                      <a:pt x="30" y="0"/>
                      <a:pt x="3" y="25"/>
                      <a:pt x="0" y="57"/>
                    </a:cubicBezTo>
                    <a:cubicBezTo>
                      <a:pt x="62" y="57"/>
                      <a:pt x="62" y="57"/>
                      <a:pt x="62" y="57"/>
                    </a:cubicBezTo>
                    <a:cubicBezTo>
                      <a:pt x="110" y="57"/>
                      <a:pt x="110" y="57"/>
                      <a:pt x="110" y="57"/>
                    </a:cubicBezTo>
                    <a:cubicBezTo>
                      <a:pt x="110" y="0"/>
                      <a:pt x="110" y="0"/>
                      <a:pt x="110" y="0"/>
                    </a:cubicBez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5" name="Rectangle 95"/>
              <p:cNvSpPr>
                <a:spLocks noChangeArrowheads="1"/>
              </p:cNvSpPr>
              <p:nvPr/>
            </p:nvSpPr>
            <p:spPr bwMode="auto">
              <a:xfrm>
                <a:off x="6210300" y="2898775"/>
                <a:ext cx="115887" cy="977900"/>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6" name="Rectangle 96"/>
              <p:cNvSpPr>
                <a:spLocks noChangeArrowheads="1"/>
              </p:cNvSpPr>
              <p:nvPr/>
            </p:nvSpPr>
            <p:spPr bwMode="auto">
              <a:xfrm>
                <a:off x="6346825"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7" name="Freeform 97"/>
              <p:cNvSpPr>
                <a:spLocks/>
              </p:cNvSpPr>
              <p:nvPr/>
            </p:nvSpPr>
            <p:spPr bwMode="auto">
              <a:xfrm>
                <a:off x="6346825" y="2992438"/>
                <a:ext cx="123825" cy="246063"/>
              </a:xfrm>
              <a:custGeom>
                <a:avLst/>
                <a:gdLst>
                  <a:gd name="T0" fmla="*/ 0 w 50"/>
                  <a:gd name="T1" fmla="*/ 0 h 100"/>
                  <a:gd name="T2" fmla="*/ 0 w 50"/>
                  <a:gd name="T3" fmla="*/ 100 h 100"/>
                  <a:gd name="T4" fmla="*/ 50 w 50"/>
                  <a:gd name="T5" fmla="*/ 50 h 100"/>
                  <a:gd name="T6" fmla="*/ 0 w 50"/>
                  <a:gd name="T7" fmla="*/ 0 h 100"/>
                </a:gdLst>
                <a:ahLst/>
                <a:cxnLst>
                  <a:cxn ang="0">
                    <a:pos x="T0" y="T1"/>
                  </a:cxn>
                  <a:cxn ang="0">
                    <a:pos x="T2" y="T3"/>
                  </a:cxn>
                  <a:cxn ang="0">
                    <a:pos x="T4" y="T5"/>
                  </a:cxn>
                  <a:cxn ang="0">
                    <a:pos x="T6" y="T7"/>
                  </a:cxn>
                </a:cxnLst>
                <a:rect l="0" t="0" r="r" b="b"/>
                <a:pathLst>
                  <a:path w="50" h="100">
                    <a:moveTo>
                      <a:pt x="0" y="0"/>
                    </a:moveTo>
                    <a:cubicBezTo>
                      <a:pt x="0" y="100"/>
                      <a:pt x="0" y="100"/>
                      <a:pt x="0" y="100"/>
                    </a:cubicBezTo>
                    <a:cubicBezTo>
                      <a:pt x="28" y="100"/>
                      <a:pt x="50" y="78"/>
                      <a:pt x="50" y="50"/>
                    </a:cubicBezTo>
                    <a:cubicBezTo>
                      <a:pt x="50" y="23"/>
                      <a:pt x="28"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8" name="Rectangle 98"/>
              <p:cNvSpPr>
                <a:spLocks noChangeArrowheads="1"/>
              </p:cNvSpPr>
              <p:nvPr/>
            </p:nvSpPr>
            <p:spPr bwMode="auto">
              <a:xfrm>
                <a:off x="5727700" y="2392363"/>
                <a:ext cx="122237" cy="723900"/>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39" name="Freeform 99"/>
              <p:cNvSpPr>
                <a:spLocks/>
              </p:cNvSpPr>
              <p:nvPr/>
            </p:nvSpPr>
            <p:spPr bwMode="auto">
              <a:xfrm>
                <a:off x="5724525" y="2992438"/>
                <a:ext cx="125412" cy="246063"/>
              </a:xfrm>
              <a:custGeom>
                <a:avLst/>
                <a:gdLst>
                  <a:gd name="T0" fmla="*/ 50 w 50"/>
                  <a:gd name="T1" fmla="*/ 0 h 100"/>
                  <a:gd name="T2" fmla="*/ 50 w 50"/>
                  <a:gd name="T3" fmla="*/ 100 h 100"/>
                  <a:gd name="T4" fmla="*/ 0 w 50"/>
                  <a:gd name="T5" fmla="*/ 50 h 100"/>
                  <a:gd name="T6" fmla="*/ 50 w 50"/>
                  <a:gd name="T7" fmla="*/ 0 h 100"/>
                </a:gdLst>
                <a:ahLst/>
                <a:cxnLst>
                  <a:cxn ang="0">
                    <a:pos x="T0" y="T1"/>
                  </a:cxn>
                  <a:cxn ang="0">
                    <a:pos x="T2" y="T3"/>
                  </a:cxn>
                  <a:cxn ang="0">
                    <a:pos x="T4" y="T5"/>
                  </a:cxn>
                  <a:cxn ang="0">
                    <a:pos x="T6" y="T7"/>
                  </a:cxn>
                </a:cxnLst>
                <a:rect l="0" t="0" r="r" b="b"/>
                <a:pathLst>
                  <a:path w="50" h="100">
                    <a:moveTo>
                      <a:pt x="50" y="0"/>
                    </a:moveTo>
                    <a:cubicBezTo>
                      <a:pt x="50" y="100"/>
                      <a:pt x="50" y="100"/>
                      <a:pt x="50" y="100"/>
                    </a:cubicBezTo>
                    <a:cubicBezTo>
                      <a:pt x="22" y="100"/>
                      <a:pt x="0" y="78"/>
                      <a:pt x="0" y="50"/>
                    </a:cubicBezTo>
                    <a:cubicBezTo>
                      <a:pt x="0" y="23"/>
                      <a:pt x="22" y="0"/>
                      <a:pt x="5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0" name="Freeform 100"/>
              <p:cNvSpPr>
                <a:spLocks/>
              </p:cNvSpPr>
              <p:nvPr/>
            </p:nvSpPr>
            <p:spPr bwMode="auto">
              <a:xfrm>
                <a:off x="6026150" y="1924050"/>
                <a:ext cx="144462" cy="233363"/>
              </a:xfrm>
              <a:custGeom>
                <a:avLst/>
                <a:gdLst>
                  <a:gd name="T0" fmla="*/ 45 w 91"/>
                  <a:gd name="T1" fmla="*/ 147 h 147"/>
                  <a:gd name="T2" fmla="*/ 0 w 91"/>
                  <a:gd name="T3" fmla="*/ 104 h 147"/>
                  <a:gd name="T4" fmla="*/ 0 w 91"/>
                  <a:gd name="T5" fmla="*/ 0 h 147"/>
                  <a:gd name="T6" fmla="*/ 91 w 91"/>
                  <a:gd name="T7" fmla="*/ 0 h 147"/>
                  <a:gd name="T8" fmla="*/ 91 w 91"/>
                  <a:gd name="T9" fmla="*/ 104 h 147"/>
                  <a:gd name="T10" fmla="*/ 45 w 91"/>
                  <a:gd name="T11" fmla="*/ 147 h 147"/>
                </a:gdLst>
                <a:ahLst/>
                <a:cxnLst>
                  <a:cxn ang="0">
                    <a:pos x="T0" y="T1"/>
                  </a:cxn>
                  <a:cxn ang="0">
                    <a:pos x="T2" y="T3"/>
                  </a:cxn>
                  <a:cxn ang="0">
                    <a:pos x="T4" y="T5"/>
                  </a:cxn>
                  <a:cxn ang="0">
                    <a:pos x="T6" y="T7"/>
                  </a:cxn>
                  <a:cxn ang="0">
                    <a:pos x="T8" y="T9"/>
                  </a:cxn>
                  <a:cxn ang="0">
                    <a:pos x="T10" y="T11"/>
                  </a:cxn>
                </a:cxnLst>
                <a:rect l="0" t="0" r="r" b="b"/>
                <a:pathLst>
                  <a:path w="91" h="147">
                    <a:moveTo>
                      <a:pt x="45" y="147"/>
                    </a:moveTo>
                    <a:lnTo>
                      <a:pt x="0" y="104"/>
                    </a:lnTo>
                    <a:lnTo>
                      <a:pt x="0" y="0"/>
                    </a:lnTo>
                    <a:lnTo>
                      <a:pt x="91" y="0"/>
                    </a:lnTo>
                    <a:lnTo>
                      <a:pt x="91" y="104"/>
                    </a:lnTo>
                    <a:lnTo>
                      <a:pt x="45" y="147"/>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1" name="Freeform 101"/>
              <p:cNvSpPr>
                <a:spLocks/>
              </p:cNvSpPr>
              <p:nvPr/>
            </p:nvSpPr>
            <p:spPr bwMode="auto">
              <a:xfrm>
                <a:off x="6026150" y="1924050"/>
                <a:ext cx="144462" cy="122238"/>
              </a:xfrm>
              <a:custGeom>
                <a:avLst/>
                <a:gdLst>
                  <a:gd name="T0" fmla="*/ 0 w 58"/>
                  <a:gd name="T1" fmla="*/ 46 h 50"/>
                  <a:gd name="T2" fmla="*/ 28 w 58"/>
                  <a:gd name="T3" fmla="*/ 50 h 50"/>
                  <a:gd name="T4" fmla="*/ 58 w 58"/>
                  <a:gd name="T5" fmla="*/ 46 h 50"/>
                  <a:gd name="T6" fmla="*/ 58 w 58"/>
                  <a:gd name="T7" fmla="*/ 0 h 50"/>
                  <a:gd name="T8" fmla="*/ 0 w 58"/>
                  <a:gd name="T9" fmla="*/ 0 h 50"/>
                  <a:gd name="T10" fmla="*/ 0 w 58"/>
                  <a:gd name="T11" fmla="*/ 46 h 50"/>
                </a:gdLst>
                <a:ahLst/>
                <a:cxnLst>
                  <a:cxn ang="0">
                    <a:pos x="T0" y="T1"/>
                  </a:cxn>
                  <a:cxn ang="0">
                    <a:pos x="T2" y="T3"/>
                  </a:cxn>
                  <a:cxn ang="0">
                    <a:pos x="T4" y="T5"/>
                  </a:cxn>
                  <a:cxn ang="0">
                    <a:pos x="T6" y="T7"/>
                  </a:cxn>
                  <a:cxn ang="0">
                    <a:pos x="T8" y="T9"/>
                  </a:cxn>
                  <a:cxn ang="0">
                    <a:pos x="T10" y="T11"/>
                  </a:cxn>
                </a:cxnLst>
                <a:rect l="0" t="0" r="r" b="b"/>
                <a:pathLst>
                  <a:path w="58" h="50">
                    <a:moveTo>
                      <a:pt x="0" y="46"/>
                    </a:moveTo>
                    <a:cubicBezTo>
                      <a:pt x="9" y="49"/>
                      <a:pt x="18" y="50"/>
                      <a:pt x="28" y="50"/>
                    </a:cubicBezTo>
                    <a:cubicBezTo>
                      <a:pt x="39" y="50"/>
                      <a:pt x="48" y="49"/>
                      <a:pt x="58" y="46"/>
                    </a:cubicBezTo>
                    <a:cubicBezTo>
                      <a:pt x="58" y="0"/>
                      <a:pt x="58" y="0"/>
                      <a:pt x="58" y="0"/>
                    </a:cubicBezTo>
                    <a:cubicBezTo>
                      <a:pt x="0" y="0"/>
                      <a:pt x="0" y="0"/>
                      <a:pt x="0" y="0"/>
                    </a:cubicBezTo>
                    <a:lnTo>
                      <a:pt x="0" y="46"/>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2" name="Freeform 102"/>
              <p:cNvSpPr>
                <a:spLocks/>
              </p:cNvSpPr>
              <p:nvPr/>
            </p:nvSpPr>
            <p:spPr bwMode="auto">
              <a:xfrm>
                <a:off x="5929313" y="1701800"/>
                <a:ext cx="338137" cy="317500"/>
              </a:xfrm>
              <a:custGeom>
                <a:avLst/>
                <a:gdLst>
                  <a:gd name="T0" fmla="*/ 0 w 136"/>
                  <a:gd name="T1" fmla="*/ 0 h 129"/>
                  <a:gd name="T2" fmla="*/ 0 w 136"/>
                  <a:gd name="T3" fmla="*/ 107 h 129"/>
                  <a:gd name="T4" fmla="*/ 0 w 136"/>
                  <a:gd name="T5" fmla="*/ 107 h 129"/>
                  <a:gd name="T6" fmla="*/ 67 w 136"/>
                  <a:gd name="T7" fmla="*/ 129 h 129"/>
                  <a:gd name="T8" fmla="*/ 135 w 136"/>
                  <a:gd name="T9" fmla="*/ 107 h 129"/>
                  <a:gd name="T10" fmla="*/ 136 w 136"/>
                  <a:gd name="T11" fmla="*/ 107 h 129"/>
                  <a:gd name="T12" fmla="*/ 136 w 136"/>
                  <a:gd name="T13" fmla="*/ 0 h 129"/>
                  <a:gd name="T14" fmla="*/ 0 w 136"/>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129">
                    <a:moveTo>
                      <a:pt x="0" y="0"/>
                    </a:moveTo>
                    <a:cubicBezTo>
                      <a:pt x="0" y="107"/>
                      <a:pt x="0" y="107"/>
                      <a:pt x="0" y="107"/>
                    </a:cubicBezTo>
                    <a:cubicBezTo>
                      <a:pt x="0" y="107"/>
                      <a:pt x="0" y="107"/>
                      <a:pt x="0" y="107"/>
                    </a:cubicBezTo>
                    <a:cubicBezTo>
                      <a:pt x="19" y="121"/>
                      <a:pt x="42" y="129"/>
                      <a:pt x="67" y="129"/>
                    </a:cubicBezTo>
                    <a:cubicBezTo>
                      <a:pt x="93" y="129"/>
                      <a:pt x="116" y="121"/>
                      <a:pt x="135" y="107"/>
                    </a:cubicBezTo>
                    <a:cubicBezTo>
                      <a:pt x="136" y="107"/>
                      <a:pt x="136" y="107"/>
                      <a:pt x="136" y="107"/>
                    </a:cubicBezTo>
                    <a:cubicBezTo>
                      <a:pt x="136" y="0"/>
                      <a:pt x="136" y="0"/>
                      <a:pt x="136"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3" name="Freeform 103"/>
              <p:cNvSpPr>
                <a:spLocks/>
              </p:cNvSpPr>
              <p:nvPr/>
            </p:nvSpPr>
            <p:spPr bwMode="auto">
              <a:xfrm>
                <a:off x="5926138" y="1539875"/>
                <a:ext cx="241300" cy="252413"/>
              </a:xfrm>
              <a:custGeom>
                <a:avLst/>
                <a:gdLst>
                  <a:gd name="T0" fmla="*/ 97 w 97"/>
                  <a:gd name="T1" fmla="*/ 6 h 102"/>
                  <a:gd name="T2" fmla="*/ 69 w 97"/>
                  <a:gd name="T3" fmla="*/ 0 h 102"/>
                  <a:gd name="T4" fmla="*/ 0 w 97"/>
                  <a:gd name="T5" fmla="*/ 68 h 102"/>
                  <a:gd name="T6" fmla="*/ 0 w 97"/>
                  <a:gd name="T7" fmla="*/ 102 h 102"/>
                  <a:gd name="T8" fmla="*/ 97 w 97"/>
                  <a:gd name="T9" fmla="*/ 6 h 102"/>
                </a:gdLst>
                <a:ahLst/>
                <a:cxnLst>
                  <a:cxn ang="0">
                    <a:pos x="T0" y="T1"/>
                  </a:cxn>
                  <a:cxn ang="0">
                    <a:pos x="T2" y="T3"/>
                  </a:cxn>
                  <a:cxn ang="0">
                    <a:pos x="T4" y="T5"/>
                  </a:cxn>
                  <a:cxn ang="0">
                    <a:pos x="T6" y="T7"/>
                  </a:cxn>
                  <a:cxn ang="0">
                    <a:pos x="T8" y="T9"/>
                  </a:cxn>
                </a:cxnLst>
                <a:rect l="0" t="0" r="r" b="b"/>
                <a:pathLst>
                  <a:path w="97" h="102">
                    <a:moveTo>
                      <a:pt x="97" y="6"/>
                    </a:moveTo>
                    <a:cubicBezTo>
                      <a:pt x="88" y="2"/>
                      <a:pt x="79" y="0"/>
                      <a:pt x="69" y="0"/>
                    </a:cubicBezTo>
                    <a:cubicBezTo>
                      <a:pt x="31" y="0"/>
                      <a:pt x="0" y="31"/>
                      <a:pt x="0" y="68"/>
                    </a:cubicBezTo>
                    <a:cubicBezTo>
                      <a:pt x="0" y="102"/>
                      <a:pt x="0" y="102"/>
                      <a:pt x="0" y="102"/>
                    </a:cubicBezTo>
                    <a:cubicBezTo>
                      <a:pt x="51" y="97"/>
                      <a:pt x="91" y="57"/>
                      <a:pt x="97"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4" name="Freeform 104"/>
              <p:cNvSpPr>
                <a:spLocks/>
              </p:cNvSpPr>
              <p:nvPr/>
            </p:nvSpPr>
            <p:spPr bwMode="auto">
              <a:xfrm>
                <a:off x="6027738" y="1539875"/>
                <a:ext cx="239712" cy="252413"/>
              </a:xfrm>
              <a:custGeom>
                <a:avLst/>
                <a:gdLst>
                  <a:gd name="T0" fmla="*/ 0 w 96"/>
                  <a:gd name="T1" fmla="*/ 6 h 102"/>
                  <a:gd name="T2" fmla="*/ 28 w 96"/>
                  <a:gd name="T3" fmla="*/ 0 h 102"/>
                  <a:gd name="T4" fmla="*/ 96 w 96"/>
                  <a:gd name="T5" fmla="*/ 68 h 102"/>
                  <a:gd name="T6" fmla="*/ 96 w 96"/>
                  <a:gd name="T7" fmla="*/ 102 h 102"/>
                  <a:gd name="T8" fmla="*/ 0 w 96"/>
                  <a:gd name="T9" fmla="*/ 6 h 102"/>
                </a:gdLst>
                <a:ahLst/>
                <a:cxnLst>
                  <a:cxn ang="0">
                    <a:pos x="T0" y="T1"/>
                  </a:cxn>
                  <a:cxn ang="0">
                    <a:pos x="T2" y="T3"/>
                  </a:cxn>
                  <a:cxn ang="0">
                    <a:pos x="T4" y="T5"/>
                  </a:cxn>
                  <a:cxn ang="0">
                    <a:pos x="T6" y="T7"/>
                  </a:cxn>
                  <a:cxn ang="0">
                    <a:pos x="T8" y="T9"/>
                  </a:cxn>
                </a:cxnLst>
                <a:rect l="0" t="0" r="r" b="b"/>
                <a:pathLst>
                  <a:path w="96" h="102">
                    <a:moveTo>
                      <a:pt x="0" y="6"/>
                    </a:moveTo>
                    <a:cubicBezTo>
                      <a:pt x="8" y="2"/>
                      <a:pt x="18" y="0"/>
                      <a:pt x="28" y="0"/>
                    </a:cubicBezTo>
                    <a:cubicBezTo>
                      <a:pt x="66" y="0"/>
                      <a:pt x="96" y="31"/>
                      <a:pt x="96" y="68"/>
                    </a:cubicBezTo>
                    <a:cubicBezTo>
                      <a:pt x="96" y="102"/>
                      <a:pt x="96" y="102"/>
                      <a:pt x="96" y="102"/>
                    </a:cubicBezTo>
                    <a:cubicBezTo>
                      <a:pt x="46" y="97"/>
                      <a:pt x="5" y="57"/>
                      <a:pt x="0" y="6"/>
                    </a:cubicBez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5" name="Freeform 105"/>
              <p:cNvSpPr>
                <a:spLocks/>
              </p:cNvSpPr>
              <p:nvPr/>
            </p:nvSpPr>
            <p:spPr bwMode="auto">
              <a:xfrm>
                <a:off x="5700713" y="2090738"/>
                <a:ext cx="787400" cy="1279525"/>
              </a:xfrm>
              <a:custGeom>
                <a:avLst/>
                <a:gdLst>
                  <a:gd name="T0" fmla="*/ 250 w 317"/>
                  <a:gd name="T1" fmla="*/ 0 h 518"/>
                  <a:gd name="T2" fmla="*/ 244 w 317"/>
                  <a:gd name="T3" fmla="*/ 0 h 518"/>
                  <a:gd name="T4" fmla="*/ 159 w 317"/>
                  <a:gd name="T5" fmla="*/ 57 h 518"/>
                  <a:gd name="T6" fmla="*/ 74 w 317"/>
                  <a:gd name="T7" fmla="*/ 0 h 518"/>
                  <a:gd name="T8" fmla="*/ 67 w 317"/>
                  <a:gd name="T9" fmla="*/ 0 h 518"/>
                  <a:gd name="T10" fmla="*/ 0 w 317"/>
                  <a:gd name="T11" fmla="*/ 67 h 518"/>
                  <a:gd name="T12" fmla="*/ 0 w 317"/>
                  <a:gd name="T13" fmla="*/ 220 h 518"/>
                  <a:gd name="T14" fmla="*/ 59 w 317"/>
                  <a:gd name="T15" fmla="*/ 220 h 518"/>
                  <a:gd name="T16" fmla="*/ 59 w 317"/>
                  <a:gd name="T17" fmla="*/ 123 h 518"/>
                  <a:gd name="T18" fmla="*/ 67 w 317"/>
                  <a:gd name="T19" fmla="*/ 123 h 518"/>
                  <a:gd name="T20" fmla="*/ 68 w 317"/>
                  <a:gd name="T21" fmla="*/ 518 h 518"/>
                  <a:gd name="T22" fmla="*/ 251 w 317"/>
                  <a:gd name="T23" fmla="*/ 518 h 518"/>
                  <a:gd name="T24" fmla="*/ 250 w 317"/>
                  <a:gd name="T25" fmla="*/ 123 h 518"/>
                  <a:gd name="T26" fmla="*/ 259 w 317"/>
                  <a:gd name="T27" fmla="*/ 123 h 518"/>
                  <a:gd name="T28" fmla="*/ 259 w 317"/>
                  <a:gd name="T29" fmla="*/ 213 h 518"/>
                  <a:gd name="T30" fmla="*/ 317 w 317"/>
                  <a:gd name="T31" fmla="*/ 213 h 518"/>
                  <a:gd name="T32" fmla="*/ 317 w 317"/>
                  <a:gd name="T33" fmla="*/ 67 h 518"/>
                  <a:gd name="T34" fmla="*/ 250 w 317"/>
                  <a:gd name="T35" fmla="*/ 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7" h="518">
                    <a:moveTo>
                      <a:pt x="250" y="0"/>
                    </a:moveTo>
                    <a:cubicBezTo>
                      <a:pt x="244" y="0"/>
                      <a:pt x="244" y="0"/>
                      <a:pt x="244" y="0"/>
                    </a:cubicBezTo>
                    <a:cubicBezTo>
                      <a:pt x="230" y="33"/>
                      <a:pt x="197" y="57"/>
                      <a:pt x="159" y="57"/>
                    </a:cubicBezTo>
                    <a:cubicBezTo>
                      <a:pt x="120" y="57"/>
                      <a:pt x="88" y="33"/>
                      <a:pt x="74" y="0"/>
                    </a:cubicBezTo>
                    <a:cubicBezTo>
                      <a:pt x="67" y="0"/>
                      <a:pt x="67" y="0"/>
                      <a:pt x="67" y="0"/>
                    </a:cubicBezTo>
                    <a:cubicBezTo>
                      <a:pt x="30" y="0"/>
                      <a:pt x="0" y="30"/>
                      <a:pt x="0" y="67"/>
                    </a:cubicBezTo>
                    <a:cubicBezTo>
                      <a:pt x="0" y="220"/>
                      <a:pt x="0" y="220"/>
                      <a:pt x="0" y="220"/>
                    </a:cubicBezTo>
                    <a:cubicBezTo>
                      <a:pt x="59" y="220"/>
                      <a:pt x="59" y="220"/>
                      <a:pt x="59" y="220"/>
                    </a:cubicBezTo>
                    <a:cubicBezTo>
                      <a:pt x="59" y="123"/>
                      <a:pt x="59" y="123"/>
                      <a:pt x="59" y="123"/>
                    </a:cubicBezTo>
                    <a:cubicBezTo>
                      <a:pt x="67" y="123"/>
                      <a:pt x="67" y="123"/>
                      <a:pt x="67" y="123"/>
                    </a:cubicBezTo>
                    <a:cubicBezTo>
                      <a:pt x="68" y="518"/>
                      <a:pt x="68" y="518"/>
                      <a:pt x="68" y="518"/>
                    </a:cubicBezTo>
                    <a:cubicBezTo>
                      <a:pt x="251" y="518"/>
                      <a:pt x="251" y="518"/>
                      <a:pt x="251" y="518"/>
                    </a:cubicBezTo>
                    <a:cubicBezTo>
                      <a:pt x="250" y="123"/>
                      <a:pt x="250" y="123"/>
                      <a:pt x="250" y="123"/>
                    </a:cubicBezTo>
                    <a:cubicBezTo>
                      <a:pt x="259" y="123"/>
                      <a:pt x="259" y="123"/>
                      <a:pt x="259" y="123"/>
                    </a:cubicBezTo>
                    <a:cubicBezTo>
                      <a:pt x="259" y="213"/>
                      <a:pt x="259" y="213"/>
                      <a:pt x="259" y="213"/>
                    </a:cubicBezTo>
                    <a:cubicBezTo>
                      <a:pt x="317" y="213"/>
                      <a:pt x="317" y="213"/>
                      <a:pt x="317" y="213"/>
                    </a:cubicBezTo>
                    <a:cubicBezTo>
                      <a:pt x="317" y="67"/>
                      <a:pt x="317" y="67"/>
                      <a:pt x="317" y="67"/>
                    </a:cubicBezTo>
                    <a:cubicBezTo>
                      <a:pt x="317" y="30"/>
                      <a:pt x="287" y="0"/>
                      <a:pt x="250" y="0"/>
                    </a:cubicBezTo>
                    <a:close/>
                  </a:path>
                </a:pathLst>
              </a:custGeom>
              <a:solidFill>
                <a:srgbClr val="107C1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6" name="Rectangle 106"/>
              <p:cNvSpPr>
                <a:spLocks noChangeArrowheads="1"/>
              </p:cNvSpPr>
              <p:nvPr/>
            </p:nvSpPr>
            <p:spPr bwMode="auto">
              <a:xfrm>
                <a:off x="5868988" y="2659063"/>
                <a:ext cx="455612" cy="5397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7" name="Freeform 107"/>
              <p:cNvSpPr>
                <a:spLocks/>
              </p:cNvSpPr>
              <p:nvPr/>
            </p:nvSpPr>
            <p:spPr bwMode="auto">
              <a:xfrm>
                <a:off x="5740400" y="3860800"/>
                <a:ext cx="246062" cy="69850"/>
              </a:xfrm>
              <a:custGeom>
                <a:avLst/>
                <a:gdLst>
                  <a:gd name="T0" fmla="*/ 52 w 99"/>
                  <a:gd name="T1" fmla="*/ 0 h 28"/>
                  <a:gd name="T2" fmla="*/ 0 w 99"/>
                  <a:gd name="T3" fmla="*/ 28 h 28"/>
                  <a:gd name="T4" fmla="*/ 67 w 99"/>
                  <a:gd name="T5" fmla="*/ 28 h 28"/>
                  <a:gd name="T6" fmla="*/ 99 w 99"/>
                  <a:gd name="T7" fmla="*/ 0 h 28"/>
                  <a:gd name="T8" fmla="*/ 52 w 99"/>
                  <a:gd name="T9" fmla="*/ 0 h 28"/>
                </a:gdLst>
                <a:ahLst/>
                <a:cxnLst>
                  <a:cxn ang="0">
                    <a:pos x="T0" y="T1"/>
                  </a:cxn>
                  <a:cxn ang="0">
                    <a:pos x="T2" y="T3"/>
                  </a:cxn>
                  <a:cxn ang="0">
                    <a:pos x="T4" y="T5"/>
                  </a:cxn>
                  <a:cxn ang="0">
                    <a:pos x="T6" y="T7"/>
                  </a:cxn>
                  <a:cxn ang="0">
                    <a:pos x="T8" y="T9"/>
                  </a:cxn>
                </a:cxnLst>
                <a:rect l="0" t="0" r="r" b="b"/>
                <a:pathLst>
                  <a:path w="99" h="28">
                    <a:moveTo>
                      <a:pt x="52" y="0"/>
                    </a:moveTo>
                    <a:cubicBezTo>
                      <a:pt x="30" y="0"/>
                      <a:pt x="11" y="11"/>
                      <a:pt x="0" y="28"/>
                    </a:cubicBezTo>
                    <a:cubicBezTo>
                      <a:pt x="67" y="28"/>
                      <a:pt x="67" y="28"/>
                      <a:pt x="67" y="28"/>
                    </a:cubicBezTo>
                    <a:cubicBezTo>
                      <a:pt x="84" y="28"/>
                      <a:pt x="97" y="16"/>
                      <a:pt x="99" y="0"/>
                    </a:cubicBezTo>
                    <a:lnTo>
                      <a:pt x="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8" name="Freeform 108"/>
              <p:cNvSpPr>
                <a:spLocks/>
              </p:cNvSpPr>
              <p:nvPr/>
            </p:nvSpPr>
            <p:spPr bwMode="auto">
              <a:xfrm>
                <a:off x="6053138" y="3860800"/>
                <a:ext cx="273050" cy="141288"/>
              </a:xfrm>
              <a:custGeom>
                <a:avLst/>
                <a:gdLst>
                  <a:gd name="T0" fmla="*/ 63 w 110"/>
                  <a:gd name="T1" fmla="*/ 0 h 57"/>
                  <a:gd name="T2" fmla="*/ 0 w 110"/>
                  <a:gd name="T3" fmla="*/ 57 h 57"/>
                  <a:gd name="T4" fmla="*/ 63 w 110"/>
                  <a:gd name="T5" fmla="*/ 57 h 57"/>
                  <a:gd name="T6" fmla="*/ 110 w 110"/>
                  <a:gd name="T7" fmla="*/ 57 h 57"/>
                  <a:gd name="T8" fmla="*/ 110 w 110"/>
                  <a:gd name="T9" fmla="*/ 0 h 57"/>
                  <a:gd name="T10" fmla="*/ 63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63" y="0"/>
                    </a:moveTo>
                    <a:cubicBezTo>
                      <a:pt x="30" y="0"/>
                      <a:pt x="3" y="25"/>
                      <a:pt x="0" y="57"/>
                    </a:cubicBezTo>
                    <a:cubicBezTo>
                      <a:pt x="63" y="57"/>
                      <a:pt x="63" y="57"/>
                      <a:pt x="63" y="57"/>
                    </a:cubicBezTo>
                    <a:cubicBezTo>
                      <a:pt x="110" y="57"/>
                      <a:pt x="110" y="57"/>
                      <a:pt x="110" y="57"/>
                    </a:cubicBezTo>
                    <a:cubicBezTo>
                      <a:pt x="110" y="0"/>
                      <a:pt x="110" y="0"/>
                      <a:pt x="110"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49" name="Freeform 109"/>
              <p:cNvSpPr>
                <a:spLocks/>
              </p:cNvSpPr>
              <p:nvPr/>
            </p:nvSpPr>
            <p:spPr bwMode="auto">
              <a:xfrm>
                <a:off x="6078538" y="3860800"/>
                <a:ext cx="246062" cy="69850"/>
              </a:xfrm>
              <a:custGeom>
                <a:avLst/>
                <a:gdLst>
                  <a:gd name="T0" fmla="*/ 53 w 99"/>
                  <a:gd name="T1" fmla="*/ 0 h 28"/>
                  <a:gd name="T2" fmla="*/ 0 w 99"/>
                  <a:gd name="T3" fmla="*/ 28 h 28"/>
                  <a:gd name="T4" fmla="*/ 68 w 99"/>
                  <a:gd name="T5" fmla="*/ 28 h 28"/>
                  <a:gd name="T6" fmla="*/ 99 w 99"/>
                  <a:gd name="T7" fmla="*/ 0 h 28"/>
                  <a:gd name="T8" fmla="*/ 53 w 99"/>
                  <a:gd name="T9" fmla="*/ 0 h 28"/>
                </a:gdLst>
                <a:ahLst/>
                <a:cxnLst>
                  <a:cxn ang="0">
                    <a:pos x="T0" y="T1"/>
                  </a:cxn>
                  <a:cxn ang="0">
                    <a:pos x="T2" y="T3"/>
                  </a:cxn>
                  <a:cxn ang="0">
                    <a:pos x="T4" y="T5"/>
                  </a:cxn>
                  <a:cxn ang="0">
                    <a:pos x="T6" y="T7"/>
                  </a:cxn>
                  <a:cxn ang="0">
                    <a:pos x="T8" y="T9"/>
                  </a:cxn>
                </a:cxnLst>
                <a:rect l="0" t="0" r="r" b="b"/>
                <a:pathLst>
                  <a:path w="99" h="28">
                    <a:moveTo>
                      <a:pt x="53" y="0"/>
                    </a:moveTo>
                    <a:cubicBezTo>
                      <a:pt x="31" y="0"/>
                      <a:pt x="12" y="11"/>
                      <a:pt x="0" y="28"/>
                    </a:cubicBezTo>
                    <a:cubicBezTo>
                      <a:pt x="68" y="28"/>
                      <a:pt x="68" y="28"/>
                      <a:pt x="68" y="28"/>
                    </a:cubicBezTo>
                    <a:cubicBezTo>
                      <a:pt x="84" y="28"/>
                      <a:pt x="97" y="16"/>
                      <a:pt x="99" y="0"/>
                    </a:cubicBez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0" name="Freeform 110"/>
              <p:cNvSpPr>
                <a:spLocks/>
              </p:cNvSpPr>
              <p:nvPr/>
            </p:nvSpPr>
            <p:spPr bwMode="auto">
              <a:xfrm>
                <a:off x="5934075" y="1770063"/>
                <a:ext cx="320675" cy="109538"/>
              </a:xfrm>
              <a:custGeom>
                <a:avLst/>
                <a:gdLst>
                  <a:gd name="T0" fmla="*/ 128 w 129"/>
                  <a:gd name="T1" fmla="*/ 4 h 44"/>
                  <a:gd name="T2" fmla="*/ 2 w 129"/>
                  <a:gd name="T3" fmla="*/ 4 h 44"/>
                  <a:gd name="T4" fmla="*/ 2 w 129"/>
                  <a:gd name="T5" fmla="*/ 30 h 44"/>
                  <a:gd name="T6" fmla="*/ 44 w 129"/>
                  <a:gd name="T7" fmla="*/ 44 h 44"/>
                  <a:gd name="T8" fmla="*/ 59 w 129"/>
                  <a:gd name="T9" fmla="*/ 25 h 44"/>
                  <a:gd name="T10" fmla="*/ 65 w 129"/>
                  <a:gd name="T11" fmla="*/ 20 h 44"/>
                  <a:gd name="T12" fmla="*/ 71 w 129"/>
                  <a:gd name="T13" fmla="*/ 25 h 44"/>
                  <a:gd name="T14" fmla="*/ 86 w 129"/>
                  <a:gd name="T15" fmla="*/ 44 h 44"/>
                  <a:gd name="T16" fmla="*/ 128 w 129"/>
                  <a:gd name="T17" fmla="*/ 30 h 44"/>
                  <a:gd name="T18" fmla="*/ 128 w 129"/>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44">
                    <a:moveTo>
                      <a:pt x="128" y="4"/>
                    </a:moveTo>
                    <a:cubicBezTo>
                      <a:pt x="113" y="0"/>
                      <a:pt x="16" y="0"/>
                      <a:pt x="2" y="4"/>
                    </a:cubicBezTo>
                    <a:cubicBezTo>
                      <a:pt x="0" y="14"/>
                      <a:pt x="2" y="30"/>
                      <a:pt x="2" y="30"/>
                    </a:cubicBezTo>
                    <a:cubicBezTo>
                      <a:pt x="6" y="38"/>
                      <a:pt x="37" y="44"/>
                      <a:pt x="44" y="44"/>
                    </a:cubicBezTo>
                    <a:cubicBezTo>
                      <a:pt x="51" y="44"/>
                      <a:pt x="57" y="31"/>
                      <a:pt x="59" y="25"/>
                    </a:cubicBezTo>
                    <a:cubicBezTo>
                      <a:pt x="61" y="19"/>
                      <a:pt x="65" y="20"/>
                      <a:pt x="65" y="20"/>
                    </a:cubicBezTo>
                    <a:cubicBezTo>
                      <a:pt x="65" y="20"/>
                      <a:pt x="69" y="19"/>
                      <a:pt x="71" y="25"/>
                    </a:cubicBezTo>
                    <a:cubicBezTo>
                      <a:pt x="73" y="31"/>
                      <a:pt x="79" y="44"/>
                      <a:pt x="86" y="44"/>
                    </a:cubicBezTo>
                    <a:cubicBezTo>
                      <a:pt x="93" y="44"/>
                      <a:pt x="124" y="38"/>
                      <a:pt x="128" y="30"/>
                    </a:cubicBezTo>
                    <a:cubicBezTo>
                      <a:pt x="128" y="30"/>
                      <a:pt x="129" y="14"/>
                      <a:pt x="128" y="4"/>
                    </a:cubicBezTo>
                    <a:close/>
                  </a:path>
                </a:pathLst>
              </a:custGeom>
              <a:solidFill>
                <a:srgbClr val="5C5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1" name="Freeform 114"/>
              <p:cNvSpPr>
                <a:spLocks/>
              </p:cNvSpPr>
              <p:nvPr/>
            </p:nvSpPr>
            <p:spPr bwMode="auto">
              <a:xfrm>
                <a:off x="5710238" y="2089150"/>
                <a:ext cx="315912" cy="868363"/>
              </a:xfrm>
              <a:custGeom>
                <a:avLst/>
                <a:gdLst>
                  <a:gd name="T0" fmla="*/ 0 w 127"/>
                  <a:gd name="T1" fmla="*/ 67 h 352"/>
                  <a:gd name="T2" fmla="*/ 0 w 127"/>
                  <a:gd name="T3" fmla="*/ 123 h 352"/>
                  <a:gd name="T4" fmla="*/ 0 w 127"/>
                  <a:gd name="T5" fmla="*/ 352 h 352"/>
                  <a:gd name="T6" fmla="*/ 56 w 127"/>
                  <a:gd name="T7" fmla="*/ 352 h 352"/>
                  <a:gd name="T8" fmla="*/ 56 w 127"/>
                  <a:gd name="T9" fmla="*/ 136 h 352"/>
                  <a:gd name="T10" fmla="*/ 63 w 127"/>
                  <a:gd name="T11" fmla="*/ 136 h 352"/>
                  <a:gd name="T12" fmla="*/ 63 w 127"/>
                  <a:gd name="T13" fmla="*/ 328 h 352"/>
                  <a:gd name="T14" fmla="*/ 127 w 127"/>
                  <a:gd name="T15" fmla="*/ 328 h 352"/>
                  <a:gd name="T16" fmla="*/ 127 w 127"/>
                  <a:gd name="T17" fmla="*/ 0 h 352"/>
                  <a:gd name="T18" fmla="*/ 67 w 127"/>
                  <a:gd name="T19" fmla="*/ 0 h 352"/>
                  <a:gd name="T20" fmla="*/ 0 w 127"/>
                  <a:gd name="T21" fmla="*/ 6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7" h="352">
                    <a:moveTo>
                      <a:pt x="0" y="67"/>
                    </a:moveTo>
                    <a:cubicBezTo>
                      <a:pt x="0" y="123"/>
                      <a:pt x="0" y="123"/>
                      <a:pt x="0" y="123"/>
                    </a:cubicBezTo>
                    <a:cubicBezTo>
                      <a:pt x="0" y="352"/>
                      <a:pt x="0" y="352"/>
                      <a:pt x="0" y="352"/>
                    </a:cubicBezTo>
                    <a:cubicBezTo>
                      <a:pt x="56" y="352"/>
                      <a:pt x="56" y="352"/>
                      <a:pt x="56" y="352"/>
                    </a:cubicBezTo>
                    <a:cubicBezTo>
                      <a:pt x="56" y="136"/>
                      <a:pt x="56" y="136"/>
                      <a:pt x="56" y="136"/>
                    </a:cubicBezTo>
                    <a:cubicBezTo>
                      <a:pt x="63" y="136"/>
                      <a:pt x="63" y="136"/>
                      <a:pt x="63" y="136"/>
                    </a:cubicBezTo>
                    <a:cubicBezTo>
                      <a:pt x="63" y="328"/>
                      <a:pt x="63" y="328"/>
                      <a:pt x="63" y="328"/>
                    </a:cubicBezTo>
                    <a:cubicBezTo>
                      <a:pt x="127" y="328"/>
                      <a:pt x="127" y="328"/>
                      <a:pt x="127" y="328"/>
                    </a:cubicBezTo>
                    <a:cubicBezTo>
                      <a:pt x="127" y="0"/>
                      <a:pt x="127" y="0"/>
                      <a:pt x="127" y="0"/>
                    </a:cubicBezTo>
                    <a:cubicBezTo>
                      <a:pt x="67" y="0"/>
                      <a:pt x="67" y="0"/>
                      <a:pt x="67" y="0"/>
                    </a:cubicBezTo>
                    <a:cubicBezTo>
                      <a:pt x="30" y="0"/>
                      <a:pt x="0" y="30"/>
                      <a:pt x="0" y="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2" name="Freeform 115"/>
              <p:cNvSpPr>
                <a:spLocks/>
              </p:cNvSpPr>
              <p:nvPr/>
            </p:nvSpPr>
            <p:spPr bwMode="auto">
              <a:xfrm>
                <a:off x="6170613" y="2089150"/>
                <a:ext cx="312737" cy="868363"/>
              </a:xfrm>
              <a:custGeom>
                <a:avLst/>
                <a:gdLst>
                  <a:gd name="T0" fmla="*/ 59 w 126"/>
                  <a:gd name="T1" fmla="*/ 0 h 352"/>
                  <a:gd name="T2" fmla="*/ 0 w 126"/>
                  <a:gd name="T3" fmla="*/ 0 h 352"/>
                  <a:gd name="T4" fmla="*/ 0 w 126"/>
                  <a:gd name="T5" fmla="*/ 328 h 352"/>
                  <a:gd name="T6" fmla="*/ 62 w 126"/>
                  <a:gd name="T7" fmla="*/ 328 h 352"/>
                  <a:gd name="T8" fmla="*/ 62 w 126"/>
                  <a:gd name="T9" fmla="*/ 133 h 352"/>
                  <a:gd name="T10" fmla="*/ 71 w 126"/>
                  <a:gd name="T11" fmla="*/ 133 h 352"/>
                  <a:gd name="T12" fmla="*/ 71 w 126"/>
                  <a:gd name="T13" fmla="*/ 352 h 352"/>
                  <a:gd name="T14" fmla="*/ 126 w 126"/>
                  <a:gd name="T15" fmla="*/ 352 h 352"/>
                  <a:gd name="T16" fmla="*/ 126 w 126"/>
                  <a:gd name="T17" fmla="*/ 123 h 352"/>
                  <a:gd name="T18" fmla="*/ 126 w 126"/>
                  <a:gd name="T19" fmla="*/ 67 h 352"/>
                  <a:gd name="T20" fmla="*/ 59 w 126"/>
                  <a:gd name="T2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352">
                    <a:moveTo>
                      <a:pt x="59" y="0"/>
                    </a:moveTo>
                    <a:cubicBezTo>
                      <a:pt x="0" y="0"/>
                      <a:pt x="0" y="0"/>
                      <a:pt x="0" y="0"/>
                    </a:cubicBezTo>
                    <a:cubicBezTo>
                      <a:pt x="0" y="328"/>
                      <a:pt x="0" y="328"/>
                      <a:pt x="0" y="328"/>
                    </a:cubicBezTo>
                    <a:cubicBezTo>
                      <a:pt x="62" y="328"/>
                      <a:pt x="62" y="328"/>
                      <a:pt x="62" y="328"/>
                    </a:cubicBezTo>
                    <a:cubicBezTo>
                      <a:pt x="62" y="133"/>
                      <a:pt x="62" y="133"/>
                      <a:pt x="62" y="133"/>
                    </a:cubicBezTo>
                    <a:cubicBezTo>
                      <a:pt x="71" y="133"/>
                      <a:pt x="71" y="133"/>
                      <a:pt x="71" y="133"/>
                    </a:cubicBezTo>
                    <a:cubicBezTo>
                      <a:pt x="71" y="352"/>
                      <a:pt x="71" y="352"/>
                      <a:pt x="71" y="352"/>
                    </a:cubicBezTo>
                    <a:cubicBezTo>
                      <a:pt x="126" y="352"/>
                      <a:pt x="126" y="352"/>
                      <a:pt x="126" y="352"/>
                    </a:cubicBezTo>
                    <a:cubicBezTo>
                      <a:pt x="126" y="123"/>
                      <a:pt x="126" y="123"/>
                      <a:pt x="126" y="123"/>
                    </a:cubicBezTo>
                    <a:cubicBezTo>
                      <a:pt x="126" y="67"/>
                      <a:pt x="126" y="67"/>
                      <a:pt x="126" y="67"/>
                    </a:cubicBezTo>
                    <a:cubicBezTo>
                      <a:pt x="126" y="30"/>
                      <a:pt x="96" y="0"/>
                      <a:pt x="5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3" name="Freeform 116"/>
              <p:cNvSpPr>
                <a:spLocks/>
              </p:cNvSpPr>
              <p:nvPr/>
            </p:nvSpPr>
            <p:spPr bwMode="auto">
              <a:xfrm>
                <a:off x="6170613" y="2089150"/>
                <a:ext cx="312737" cy="868363"/>
              </a:xfrm>
              <a:custGeom>
                <a:avLst/>
                <a:gdLst>
                  <a:gd name="T0" fmla="*/ 126 w 126"/>
                  <a:gd name="T1" fmla="*/ 352 h 352"/>
                  <a:gd name="T2" fmla="*/ 126 w 126"/>
                  <a:gd name="T3" fmla="*/ 123 h 352"/>
                  <a:gd name="T4" fmla="*/ 126 w 126"/>
                  <a:gd name="T5" fmla="*/ 67 h 352"/>
                  <a:gd name="T6" fmla="*/ 59 w 126"/>
                  <a:gd name="T7" fmla="*/ 0 h 352"/>
                  <a:gd name="T8" fmla="*/ 0 w 126"/>
                  <a:gd name="T9" fmla="*/ 0 h 352"/>
                </a:gdLst>
                <a:ahLst/>
                <a:cxnLst>
                  <a:cxn ang="0">
                    <a:pos x="T0" y="T1"/>
                  </a:cxn>
                  <a:cxn ang="0">
                    <a:pos x="T2" y="T3"/>
                  </a:cxn>
                  <a:cxn ang="0">
                    <a:pos x="T4" y="T5"/>
                  </a:cxn>
                  <a:cxn ang="0">
                    <a:pos x="T6" y="T7"/>
                  </a:cxn>
                  <a:cxn ang="0">
                    <a:pos x="T8" y="T9"/>
                  </a:cxn>
                </a:cxnLst>
                <a:rect l="0" t="0" r="r" b="b"/>
                <a:pathLst>
                  <a:path w="126" h="352">
                    <a:moveTo>
                      <a:pt x="126" y="352"/>
                    </a:moveTo>
                    <a:cubicBezTo>
                      <a:pt x="126" y="123"/>
                      <a:pt x="126" y="123"/>
                      <a:pt x="126" y="123"/>
                    </a:cubicBezTo>
                    <a:cubicBezTo>
                      <a:pt x="126" y="67"/>
                      <a:pt x="126" y="67"/>
                      <a:pt x="126" y="67"/>
                    </a:cubicBezTo>
                    <a:cubicBezTo>
                      <a:pt x="126" y="30"/>
                      <a:pt x="96" y="0"/>
                      <a:pt x="59" y="0"/>
                    </a:cubicBezTo>
                    <a:cubicBezTo>
                      <a:pt x="0" y="0"/>
                      <a:pt x="0" y="0"/>
                      <a:pt x="0"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4" name="Freeform 117"/>
              <p:cNvSpPr>
                <a:spLocks/>
              </p:cNvSpPr>
              <p:nvPr/>
            </p:nvSpPr>
            <p:spPr bwMode="auto">
              <a:xfrm>
                <a:off x="5710238" y="2089150"/>
                <a:ext cx="315912" cy="868363"/>
              </a:xfrm>
              <a:custGeom>
                <a:avLst/>
                <a:gdLst>
                  <a:gd name="T0" fmla="*/ 0 w 127"/>
                  <a:gd name="T1" fmla="*/ 352 h 352"/>
                  <a:gd name="T2" fmla="*/ 0 w 127"/>
                  <a:gd name="T3" fmla="*/ 123 h 352"/>
                  <a:gd name="T4" fmla="*/ 0 w 127"/>
                  <a:gd name="T5" fmla="*/ 67 h 352"/>
                  <a:gd name="T6" fmla="*/ 67 w 127"/>
                  <a:gd name="T7" fmla="*/ 0 h 352"/>
                  <a:gd name="T8" fmla="*/ 127 w 127"/>
                  <a:gd name="T9" fmla="*/ 0 h 352"/>
                </a:gdLst>
                <a:ahLst/>
                <a:cxnLst>
                  <a:cxn ang="0">
                    <a:pos x="T0" y="T1"/>
                  </a:cxn>
                  <a:cxn ang="0">
                    <a:pos x="T2" y="T3"/>
                  </a:cxn>
                  <a:cxn ang="0">
                    <a:pos x="T4" y="T5"/>
                  </a:cxn>
                  <a:cxn ang="0">
                    <a:pos x="T6" y="T7"/>
                  </a:cxn>
                  <a:cxn ang="0">
                    <a:pos x="T8" y="T9"/>
                  </a:cxn>
                </a:cxnLst>
                <a:rect l="0" t="0" r="r" b="b"/>
                <a:pathLst>
                  <a:path w="127" h="352">
                    <a:moveTo>
                      <a:pt x="0" y="352"/>
                    </a:moveTo>
                    <a:cubicBezTo>
                      <a:pt x="0" y="123"/>
                      <a:pt x="0" y="123"/>
                      <a:pt x="0" y="123"/>
                    </a:cubicBezTo>
                    <a:cubicBezTo>
                      <a:pt x="0" y="67"/>
                      <a:pt x="0" y="67"/>
                      <a:pt x="0" y="67"/>
                    </a:cubicBezTo>
                    <a:cubicBezTo>
                      <a:pt x="0" y="30"/>
                      <a:pt x="30" y="0"/>
                      <a:pt x="67" y="0"/>
                    </a:cubicBezTo>
                    <a:cubicBezTo>
                      <a:pt x="127" y="0"/>
                      <a:pt x="127" y="0"/>
                      <a:pt x="127" y="0"/>
                    </a:cubicBezTo>
                  </a:path>
                </a:pathLst>
              </a:custGeom>
              <a:noFill/>
              <a:ln w="17463" cap="flat">
                <a:solidFill>
                  <a:srgbClr val="9B4F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5" name="Rectangle 118"/>
              <p:cNvSpPr>
                <a:spLocks noChangeArrowheads="1"/>
              </p:cNvSpPr>
              <p:nvPr/>
            </p:nvSpPr>
            <p:spPr bwMode="auto">
              <a:xfrm>
                <a:off x="6026150" y="2271713"/>
                <a:ext cx="17462" cy="627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6" name="Freeform 119"/>
              <p:cNvSpPr>
                <a:spLocks/>
              </p:cNvSpPr>
              <p:nvPr/>
            </p:nvSpPr>
            <p:spPr bwMode="auto">
              <a:xfrm>
                <a:off x="5988050" y="2022475"/>
                <a:ext cx="38100" cy="219075"/>
              </a:xfrm>
              <a:custGeom>
                <a:avLst/>
                <a:gdLst>
                  <a:gd name="T0" fmla="*/ 15 w 15"/>
                  <a:gd name="T1" fmla="*/ 0 h 89"/>
                  <a:gd name="T2" fmla="*/ 0 w 15"/>
                  <a:gd name="T3" fmla="*/ 14 h 89"/>
                  <a:gd name="T4" fmla="*/ 0 w 15"/>
                  <a:gd name="T5" fmla="*/ 75 h 89"/>
                  <a:gd name="T6" fmla="*/ 15 w 15"/>
                  <a:gd name="T7" fmla="*/ 89 h 89"/>
                  <a:gd name="T8" fmla="*/ 15 w 15"/>
                  <a:gd name="T9" fmla="*/ 0 h 89"/>
                </a:gdLst>
                <a:ahLst/>
                <a:cxnLst>
                  <a:cxn ang="0">
                    <a:pos x="T0" y="T1"/>
                  </a:cxn>
                  <a:cxn ang="0">
                    <a:pos x="T2" y="T3"/>
                  </a:cxn>
                  <a:cxn ang="0">
                    <a:pos x="T4" y="T5"/>
                  </a:cxn>
                  <a:cxn ang="0">
                    <a:pos x="T6" y="T7"/>
                  </a:cxn>
                  <a:cxn ang="0">
                    <a:pos x="T8" y="T9"/>
                  </a:cxn>
                </a:cxnLst>
                <a:rect l="0" t="0" r="r" b="b"/>
                <a:pathLst>
                  <a:path w="15" h="89">
                    <a:moveTo>
                      <a:pt x="15" y="0"/>
                    </a:moveTo>
                    <a:cubicBezTo>
                      <a:pt x="6" y="0"/>
                      <a:pt x="0" y="6"/>
                      <a:pt x="0" y="14"/>
                    </a:cubicBezTo>
                    <a:cubicBezTo>
                      <a:pt x="0" y="75"/>
                      <a:pt x="0" y="75"/>
                      <a:pt x="0" y="75"/>
                    </a:cubicBezTo>
                    <a:cubicBezTo>
                      <a:pt x="0" y="83"/>
                      <a:pt x="6" y="89"/>
                      <a:pt x="15" y="89"/>
                    </a:cubicBez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7" name="Freeform 120"/>
              <p:cNvSpPr>
                <a:spLocks/>
              </p:cNvSpPr>
              <p:nvPr/>
            </p:nvSpPr>
            <p:spPr bwMode="auto">
              <a:xfrm>
                <a:off x="6170613" y="2022475"/>
                <a:ext cx="34925" cy="219075"/>
              </a:xfrm>
              <a:custGeom>
                <a:avLst/>
                <a:gdLst>
                  <a:gd name="T0" fmla="*/ 0 w 14"/>
                  <a:gd name="T1" fmla="*/ 89 h 89"/>
                  <a:gd name="T2" fmla="*/ 14 w 14"/>
                  <a:gd name="T3" fmla="*/ 75 h 89"/>
                  <a:gd name="T4" fmla="*/ 14 w 14"/>
                  <a:gd name="T5" fmla="*/ 14 h 89"/>
                  <a:gd name="T6" fmla="*/ 0 w 14"/>
                  <a:gd name="T7" fmla="*/ 0 h 89"/>
                  <a:gd name="T8" fmla="*/ 0 w 14"/>
                  <a:gd name="T9" fmla="*/ 89 h 89"/>
                </a:gdLst>
                <a:ahLst/>
                <a:cxnLst>
                  <a:cxn ang="0">
                    <a:pos x="T0" y="T1"/>
                  </a:cxn>
                  <a:cxn ang="0">
                    <a:pos x="T2" y="T3"/>
                  </a:cxn>
                  <a:cxn ang="0">
                    <a:pos x="T4" y="T5"/>
                  </a:cxn>
                  <a:cxn ang="0">
                    <a:pos x="T6" y="T7"/>
                  </a:cxn>
                  <a:cxn ang="0">
                    <a:pos x="T8" y="T9"/>
                  </a:cxn>
                </a:cxnLst>
                <a:rect l="0" t="0" r="r" b="b"/>
                <a:pathLst>
                  <a:path w="14" h="89">
                    <a:moveTo>
                      <a:pt x="0" y="89"/>
                    </a:moveTo>
                    <a:cubicBezTo>
                      <a:pt x="8" y="89"/>
                      <a:pt x="14" y="83"/>
                      <a:pt x="14" y="75"/>
                    </a:cubicBezTo>
                    <a:cubicBezTo>
                      <a:pt x="14" y="14"/>
                      <a:pt x="14" y="14"/>
                      <a:pt x="14" y="14"/>
                    </a:cubicBezTo>
                    <a:cubicBezTo>
                      <a:pt x="14" y="6"/>
                      <a:pt x="8" y="0"/>
                      <a:pt x="0" y="0"/>
                    </a:cubicBezTo>
                    <a:lnTo>
                      <a:pt x="0"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8" name="Rectangle 121"/>
              <p:cNvSpPr>
                <a:spLocks noChangeArrowheads="1"/>
              </p:cNvSpPr>
              <p:nvPr/>
            </p:nvSpPr>
            <p:spPr bwMode="auto">
              <a:xfrm>
                <a:off x="5737225"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59" name="Rectangle 122"/>
              <p:cNvSpPr>
                <a:spLocks noChangeArrowheads="1"/>
              </p:cNvSpPr>
              <p:nvPr/>
            </p:nvSpPr>
            <p:spPr bwMode="auto">
              <a:xfrm>
                <a:off x="6434138" y="2871788"/>
                <a:ext cx="17462" cy="857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0" name="Rectangle 123"/>
              <p:cNvSpPr>
                <a:spLocks noChangeArrowheads="1"/>
              </p:cNvSpPr>
              <p:nvPr/>
            </p:nvSpPr>
            <p:spPr bwMode="auto">
              <a:xfrm>
                <a:off x="6026150" y="2913063"/>
                <a:ext cx="17462" cy="492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1" name="Freeform 124"/>
              <p:cNvSpPr>
                <a:spLocks/>
              </p:cNvSpPr>
              <p:nvPr/>
            </p:nvSpPr>
            <p:spPr bwMode="auto">
              <a:xfrm>
                <a:off x="6205538" y="2335213"/>
                <a:ext cx="71437" cy="69850"/>
              </a:xfrm>
              <a:custGeom>
                <a:avLst/>
                <a:gdLst>
                  <a:gd name="T0" fmla="*/ 39 w 45"/>
                  <a:gd name="T1" fmla="*/ 44 h 44"/>
                  <a:gd name="T2" fmla="*/ 0 w 45"/>
                  <a:gd name="T3" fmla="*/ 6 h 44"/>
                  <a:gd name="T4" fmla="*/ 8 w 45"/>
                  <a:gd name="T5" fmla="*/ 0 h 44"/>
                  <a:gd name="T6" fmla="*/ 45 w 45"/>
                  <a:gd name="T7" fmla="*/ 38 h 44"/>
                  <a:gd name="T8" fmla="*/ 39 w 45"/>
                  <a:gd name="T9" fmla="*/ 44 h 44"/>
                </a:gdLst>
                <a:ahLst/>
                <a:cxnLst>
                  <a:cxn ang="0">
                    <a:pos x="T0" y="T1"/>
                  </a:cxn>
                  <a:cxn ang="0">
                    <a:pos x="T2" y="T3"/>
                  </a:cxn>
                  <a:cxn ang="0">
                    <a:pos x="T4" y="T5"/>
                  </a:cxn>
                  <a:cxn ang="0">
                    <a:pos x="T6" y="T7"/>
                  </a:cxn>
                  <a:cxn ang="0">
                    <a:pos x="T8" y="T9"/>
                  </a:cxn>
                </a:cxnLst>
                <a:rect l="0" t="0" r="r" b="b"/>
                <a:pathLst>
                  <a:path w="45" h="44">
                    <a:moveTo>
                      <a:pt x="39" y="44"/>
                    </a:moveTo>
                    <a:lnTo>
                      <a:pt x="0" y="6"/>
                    </a:lnTo>
                    <a:lnTo>
                      <a:pt x="8" y="0"/>
                    </a:lnTo>
                    <a:lnTo>
                      <a:pt x="45" y="38"/>
                    </a:lnTo>
                    <a:lnTo>
                      <a:pt x="39"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2" name="Rectangle 125"/>
              <p:cNvSpPr>
                <a:spLocks noChangeArrowheads="1"/>
              </p:cNvSpPr>
              <p:nvPr/>
            </p:nvSpPr>
            <p:spPr bwMode="auto">
              <a:xfrm>
                <a:off x="6259513" y="2417763"/>
                <a:ext cx="17462" cy="460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3" name="Rectangle 126"/>
              <p:cNvSpPr>
                <a:spLocks noChangeArrowheads="1"/>
              </p:cNvSpPr>
              <p:nvPr/>
            </p:nvSpPr>
            <p:spPr bwMode="auto">
              <a:xfrm>
                <a:off x="5868988" y="3478213"/>
                <a:ext cx="117475"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4" name="Rectangle 127"/>
              <p:cNvSpPr>
                <a:spLocks noChangeArrowheads="1"/>
              </p:cNvSpPr>
              <p:nvPr/>
            </p:nvSpPr>
            <p:spPr bwMode="auto">
              <a:xfrm>
                <a:off x="6210300" y="3478213"/>
                <a:ext cx="115887" cy="4254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5" name="Freeform 128"/>
              <p:cNvSpPr>
                <a:spLocks/>
              </p:cNvSpPr>
              <p:nvPr/>
            </p:nvSpPr>
            <p:spPr bwMode="auto">
              <a:xfrm>
                <a:off x="6038850" y="1933575"/>
                <a:ext cx="114300" cy="412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8"/>
                      <a:pt x="46" y="0"/>
                    </a:cubicBezTo>
                    <a:cubicBezTo>
                      <a:pt x="23" y="1"/>
                      <a:pt x="23" y="1"/>
                      <a:pt x="23" y="1"/>
                    </a:cubicBezTo>
                    <a:cubicBezTo>
                      <a:pt x="0" y="0"/>
                      <a:pt x="0" y="0"/>
                      <a:pt x="0" y="0"/>
                    </a:cubicBezTo>
                    <a:cubicBezTo>
                      <a:pt x="0" y="8"/>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6" name="Freeform 129"/>
              <p:cNvSpPr>
                <a:spLocks/>
              </p:cNvSpPr>
              <p:nvPr/>
            </p:nvSpPr>
            <p:spPr bwMode="auto">
              <a:xfrm>
                <a:off x="6038850" y="1933575"/>
                <a:ext cx="114300" cy="26988"/>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6"/>
                      <a:pt x="14" y="11"/>
                      <a:pt x="23" y="11"/>
                    </a:cubicBezTo>
                    <a:cubicBezTo>
                      <a:pt x="32" y="11"/>
                      <a:pt x="40" y="6"/>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7" name="Freeform 130"/>
              <p:cNvSpPr>
                <a:spLocks/>
              </p:cNvSpPr>
              <p:nvPr/>
            </p:nvSpPr>
            <p:spPr bwMode="auto">
              <a:xfrm>
                <a:off x="6038850" y="1924050"/>
                <a:ext cx="114300" cy="19050"/>
              </a:xfrm>
              <a:custGeom>
                <a:avLst/>
                <a:gdLst>
                  <a:gd name="T0" fmla="*/ 35 w 46"/>
                  <a:gd name="T1" fmla="*/ 0 h 8"/>
                  <a:gd name="T2" fmla="*/ 23 w 46"/>
                  <a:gd name="T3" fmla="*/ 4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4"/>
                    </a:cubicBezTo>
                    <a:cubicBezTo>
                      <a:pt x="20" y="2"/>
                      <a:pt x="15" y="0"/>
                      <a:pt x="11" y="0"/>
                    </a:cubicBezTo>
                    <a:cubicBezTo>
                      <a:pt x="7" y="0"/>
                      <a:pt x="3" y="1"/>
                      <a:pt x="0" y="4"/>
                    </a:cubicBezTo>
                    <a:cubicBezTo>
                      <a:pt x="7" y="6"/>
                      <a:pt x="15" y="8"/>
                      <a:pt x="23" y="8"/>
                    </a:cubicBezTo>
                    <a:cubicBezTo>
                      <a:pt x="31" y="8"/>
                      <a:pt x="39" y="6"/>
                      <a:pt x="46" y="4"/>
                    </a:cubicBezTo>
                    <a:cubicBezTo>
                      <a:pt x="43" y="1"/>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68" name="Freeform 131"/>
              <p:cNvSpPr>
                <a:spLocks/>
              </p:cNvSpPr>
              <p:nvPr/>
            </p:nvSpPr>
            <p:spPr bwMode="auto">
              <a:xfrm>
                <a:off x="6075363" y="1879600"/>
                <a:ext cx="39687" cy="19050"/>
              </a:xfrm>
              <a:custGeom>
                <a:avLst/>
                <a:gdLst>
                  <a:gd name="T0" fmla="*/ 8 w 16"/>
                  <a:gd name="T1" fmla="*/ 8 h 8"/>
                  <a:gd name="T2" fmla="*/ 16 w 16"/>
                  <a:gd name="T3" fmla="*/ 0 h 8"/>
                  <a:gd name="T4" fmla="*/ 0 w 16"/>
                  <a:gd name="T5" fmla="*/ 0 h 8"/>
                  <a:gd name="T6" fmla="*/ 8 w 16"/>
                  <a:gd name="T7" fmla="*/ 8 h 8"/>
                </a:gdLst>
                <a:ahLst/>
                <a:cxnLst>
                  <a:cxn ang="0">
                    <a:pos x="T0" y="T1"/>
                  </a:cxn>
                  <a:cxn ang="0">
                    <a:pos x="T2" y="T3"/>
                  </a:cxn>
                  <a:cxn ang="0">
                    <a:pos x="T4" y="T5"/>
                  </a:cxn>
                  <a:cxn ang="0">
                    <a:pos x="T6" y="T7"/>
                  </a:cxn>
                </a:cxnLst>
                <a:rect l="0" t="0" r="r" b="b"/>
                <a:pathLst>
                  <a:path w="16" h="8">
                    <a:moveTo>
                      <a:pt x="8" y="8"/>
                    </a:moveTo>
                    <a:cubicBezTo>
                      <a:pt x="12" y="8"/>
                      <a:pt x="16" y="5"/>
                      <a:pt x="16" y="0"/>
                    </a:cubicBezTo>
                    <a:cubicBezTo>
                      <a:pt x="0" y="0"/>
                      <a:pt x="0" y="0"/>
                      <a:pt x="0" y="0"/>
                    </a:cubicBezTo>
                    <a:cubicBezTo>
                      <a:pt x="0" y="5"/>
                      <a:pt x="3" y="8"/>
                      <a:pt x="8" y="8"/>
                    </a:cubicBez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6" name="Group 1795"/>
            <p:cNvGrpSpPr/>
            <p:nvPr/>
          </p:nvGrpSpPr>
          <p:grpSpPr>
            <a:xfrm>
              <a:off x="649926" y="4482229"/>
              <a:ext cx="813833" cy="2271477"/>
              <a:chOff x="692150" y="1233488"/>
              <a:chExt cx="569913" cy="1590675"/>
            </a:xfrm>
          </p:grpSpPr>
          <p:sp>
            <p:nvSpPr>
              <p:cNvPr id="2066" name="Oval 191"/>
              <p:cNvSpPr>
                <a:spLocks noChangeArrowheads="1"/>
              </p:cNvSpPr>
              <p:nvPr/>
            </p:nvSpPr>
            <p:spPr bwMode="auto">
              <a:xfrm>
                <a:off x="727075" y="1233488"/>
                <a:ext cx="361950" cy="3587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7" name="Freeform 192"/>
              <p:cNvSpPr>
                <a:spLocks/>
              </p:cNvSpPr>
              <p:nvPr/>
            </p:nvSpPr>
            <p:spPr bwMode="auto">
              <a:xfrm>
                <a:off x="787400" y="1474788"/>
                <a:ext cx="241300" cy="50800"/>
              </a:xfrm>
              <a:custGeom>
                <a:avLst/>
                <a:gdLst>
                  <a:gd name="T0" fmla="*/ 0 w 157"/>
                  <a:gd name="T1" fmla="*/ 25 h 33"/>
                  <a:gd name="T2" fmla="*/ 8 w 157"/>
                  <a:gd name="T3" fmla="*/ 33 h 33"/>
                  <a:gd name="T4" fmla="*/ 149 w 157"/>
                  <a:gd name="T5" fmla="*/ 33 h 33"/>
                  <a:gd name="T6" fmla="*/ 157 w 157"/>
                  <a:gd name="T7" fmla="*/ 25 h 33"/>
                  <a:gd name="T8" fmla="*/ 157 w 157"/>
                  <a:gd name="T9" fmla="*/ 8 h 33"/>
                  <a:gd name="T10" fmla="*/ 149 w 157"/>
                  <a:gd name="T11" fmla="*/ 0 h 33"/>
                  <a:gd name="T12" fmla="*/ 8 w 157"/>
                  <a:gd name="T13" fmla="*/ 0 h 33"/>
                  <a:gd name="T14" fmla="*/ 0 w 157"/>
                  <a:gd name="T15" fmla="*/ 8 h 33"/>
                  <a:gd name="T16" fmla="*/ 0 w 157"/>
                  <a:gd name="T1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33">
                    <a:moveTo>
                      <a:pt x="0" y="25"/>
                    </a:moveTo>
                    <a:cubicBezTo>
                      <a:pt x="0" y="29"/>
                      <a:pt x="4" y="33"/>
                      <a:pt x="8" y="33"/>
                    </a:cubicBezTo>
                    <a:cubicBezTo>
                      <a:pt x="149" y="33"/>
                      <a:pt x="149" y="33"/>
                      <a:pt x="149" y="33"/>
                    </a:cubicBezTo>
                    <a:cubicBezTo>
                      <a:pt x="154" y="33"/>
                      <a:pt x="157" y="29"/>
                      <a:pt x="157" y="25"/>
                    </a:cubicBezTo>
                    <a:cubicBezTo>
                      <a:pt x="157" y="8"/>
                      <a:pt x="157" y="8"/>
                      <a:pt x="157" y="8"/>
                    </a:cubicBezTo>
                    <a:cubicBezTo>
                      <a:pt x="157" y="3"/>
                      <a:pt x="154" y="0"/>
                      <a:pt x="149" y="0"/>
                    </a:cubicBezTo>
                    <a:cubicBezTo>
                      <a:pt x="8" y="0"/>
                      <a:pt x="8" y="0"/>
                      <a:pt x="8" y="0"/>
                    </a:cubicBezTo>
                    <a:cubicBezTo>
                      <a:pt x="4" y="0"/>
                      <a:pt x="0" y="3"/>
                      <a:pt x="0" y="8"/>
                    </a:cubicBezTo>
                    <a:lnTo>
                      <a:pt x="0" y="25"/>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8" name="Freeform 193"/>
              <p:cNvSpPr>
                <a:spLocks/>
              </p:cNvSpPr>
              <p:nvPr/>
            </p:nvSpPr>
            <p:spPr bwMode="auto">
              <a:xfrm>
                <a:off x="971550" y="2741613"/>
                <a:ext cx="158750" cy="82550"/>
              </a:xfrm>
              <a:custGeom>
                <a:avLst/>
                <a:gdLst>
                  <a:gd name="T0" fmla="*/ 45 w 103"/>
                  <a:gd name="T1" fmla="*/ 0 h 54"/>
                  <a:gd name="T2" fmla="*/ 103 w 103"/>
                  <a:gd name="T3" fmla="*/ 54 h 54"/>
                  <a:gd name="T4" fmla="*/ 45 w 103"/>
                  <a:gd name="T5" fmla="*/ 54 h 54"/>
                  <a:gd name="T6" fmla="*/ 0 w 103"/>
                  <a:gd name="T7" fmla="*/ 54 h 54"/>
                  <a:gd name="T8" fmla="*/ 0 w 103"/>
                  <a:gd name="T9" fmla="*/ 0 h 54"/>
                  <a:gd name="T10" fmla="*/ 45 w 103"/>
                  <a:gd name="T11" fmla="*/ 0 h 54"/>
                </a:gdLst>
                <a:ahLst/>
                <a:cxnLst>
                  <a:cxn ang="0">
                    <a:pos x="T0" y="T1"/>
                  </a:cxn>
                  <a:cxn ang="0">
                    <a:pos x="T2" y="T3"/>
                  </a:cxn>
                  <a:cxn ang="0">
                    <a:pos x="T4" y="T5"/>
                  </a:cxn>
                  <a:cxn ang="0">
                    <a:pos x="T6" y="T7"/>
                  </a:cxn>
                  <a:cxn ang="0">
                    <a:pos x="T8" y="T9"/>
                  </a:cxn>
                  <a:cxn ang="0">
                    <a:pos x="T10" y="T11"/>
                  </a:cxn>
                </a:cxnLst>
                <a:rect l="0" t="0" r="r" b="b"/>
                <a:pathLst>
                  <a:path w="103" h="54">
                    <a:moveTo>
                      <a:pt x="45" y="0"/>
                    </a:moveTo>
                    <a:cubicBezTo>
                      <a:pt x="75" y="0"/>
                      <a:pt x="101" y="24"/>
                      <a:pt x="103"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9" name="Freeform 194"/>
              <p:cNvSpPr>
                <a:spLocks/>
              </p:cNvSpPr>
              <p:nvPr/>
            </p:nvSpPr>
            <p:spPr bwMode="auto">
              <a:xfrm>
                <a:off x="774700" y="2133601"/>
                <a:ext cx="266700" cy="244475"/>
              </a:xfrm>
              <a:custGeom>
                <a:avLst/>
                <a:gdLst>
                  <a:gd name="T0" fmla="*/ 0 w 168"/>
                  <a:gd name="T1" fmla="*/ 0 h 154"/>
                  <a:gd name="T2" fmla="*/ 168 w 168"/>
                  <a:gd name="T3" fmla="*/ 0 h 154"/>
                  <a:gd name="T4" fmla="*/ 168 w 168"/>
                  <a:gd name="T5" fmla="*/ 154 h 154"/>
                  <a:gd name="T6" fmla="*/ 124 w 168"/>
                  <a:gd name="T7" fmla="*/ 154 h 154"/>
                  <a:gd name="T8" fmla="*/ 124 w 168"/>
                  <a:gd name="T9" fmla="*/ 55 h 154"/>
                  <a:gd name="T10" fmla="*/ 44 w 168"/>
                  <a:gd name="T11" fmla="*/ 55 h 154"/>
                  <a:gd name="T12" fmla="*/ 44 w 168"/>
                  <a:gd name="T13" fmla="*/ 154 h 154"/>
                  <a:gd name="T14" fmla="*/ 1 w 168"/>
                  <a:gd name="T15" fmla="*/ 154 h 154"/>
                  <a:gd name="T16" fmla="*/ 0 w 168"/>
                  <a:gd name="T1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54">
                    <a:moveTo>
                      <a:pt x="0" y="0"/>
                    </a:moveTo>
                    <a:lnTo>
                      <a:pt x="168" y="0"/>
                    </a:lnTo>
                    <a:lnTo>
                      <a:pt x="168" y="154"/>
                    </a:lnTo>
                    <a:lnTo>
                      <a:pt x="124" y="154"/>
                    </a:lnTo>
                    <a:lnTo>
                      <a:pt x="124" y="55"/>
                    </a:lnTo>
                    <a:lnTo>
                      <a:pt x="44" y="55"/>
                    </a:lnTo>
                    <a:lnTo>
                      <a:pt x="44" y="154"/>
                    </a:lnTo>
                    <a:lnTo>
                      <a:pt x="1" y="15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0" name="Freeform 195"/>
              <p:cNvSpPr>
                <a:spLocks/>
              </p:cNvSpPr>
              <p:nvPr/>
            </p:nvSpPr>
            <p:spPr bwMode="auto">
              <a:xfrm>
                <a:off x="774700" y="2741613"/>
                <a:ext cx="160338" cy="82550"/>
              </a:xfrm>
              <a:custGeom>
                <a:avLst/>
                <a:gdLst>
                  <a:gd name="T0" fmla="*/ 45 w 104"/>
                  <a:gd name="T1" fmla="*/ 0 h 54"/>
                  <a:gd name="T2" fmla="*/ 104 w 104"/>
                  <a:gd name="T3" fmla="*/ 54 h 54"/>
                  <a:gd name="T4" fmla="*/ 45 w 104"/>
                  <a:gd name="T5" fmla="*/ 54 h 54"/>
                  <a:gd name="T6" fmla="*/ 0 w 104"/>
                  <a:gd name="T7" fmla="*/ 54 h 54"/>
                  <a:gd name="T8" fmla="*/ 0 w 104"/>
                  <a:gd name="T9" fmla="*/ 0 h 54"/>
                  <a:gd name="T10" fmla="*/ 45 w 104"/>
                  <a:gd name="T11" fmla="*/ 0 h 54"/>
                </a:gdLst>
                <a:ahLst/>
                <a:cxnLst>
                  <a:cxn ang="0">
                    <a:pos x="T0" y="T1"/>
                  </a:cxn>
                  <a:cxn ang="0">
                    <a:pos x="T2" y="T3"/>
                  </a:cxn>
                  <a:cxn ang="0">
                    <a:pos x="T4" y="T5"/>
                  </a:cxn>
                  <a:cxn ang="0">
                    <a:pos x="T6" y="T7"/>
                  </a:cxn>
                  <a:cxn ang="0">
                    <a:pos x="T8" y="T9"/>
                  </a:cxn>
                  <a:cxn ang="0">
                    <a:pos x="T10" y="T11"/>
                  </a:cxn>
                </a:cxnLst>
                <a:rect l="0" t="0" r="r" b="b"/>
                <a:pathLst>
                  <a:path w="104" h="54">
                    <a:moveTo>
                      <a:pt x="45" y="0"/>
                    </a:moveTo>
                    <a:cubicBezTo>
                      <a:pt x="76" y="0"/>
                      <a:pt x="101" y="24"/>
                      <a:pt x="104" y="54"/>
                    </a:cubicBezTo>
                    <a:cubicBezTo>
                      <a:pt x="45" y="54"/>
                      <a:pt x="45" y="54"/>
                      <a:pt x="45" y="54"/>
                    </a:cubicBezTo>
                    <a:cubicBezTo>
                      <a:pt x="0" y="54"/>
                      <a:pt x="0" y="54"/>
                      <a:pt x="0" y="54"/>
                    </a:cubicBezTo>
                    <a:cubicBezTo>
                      <a:pt x="0" y="0"/>
                      <a:pt x="0" y="0"/>
                      <a:pt x="0" y="0"/>
                    </a:cubicBezTo>
                    <a:lnTo>
                      <a:pt x="4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1" name="Rectangle 196"/>
              <p:cNvSpPr>
                <a:spLocks noChangeArrowheads="1"/>
              </p:cNvSpPr>
              <p:nvPr/>
            </p:nvSpPr>
            <p:spPr bwMode="auto">
              <a:xfrm>
                <a:off x="692150" y="1751013"/>
                <a:ext cx="71438" cy="463550"/>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2" name="Freeform 197"/>
              <p:cNvSpPr>
                <a:spLocks/>
              </p:cNvSpPr>
              <p:nvPr/>
            </p:nvSpPr>
            <p:spPr bwMode="auto">
              <a:xfrm>
                <a:off x="692150" y="2143126"/>
                <a:ext cx="71438" cy="139700"/>
              </a:xfrm>
              <a:custGeom>
                <a:avLst/>
                <a:gdLst>
                  <a:gd name="T0" fmla="*/ 46 w 46"/>
                  <a:gd name="T1" fmla="*/ 0 h 92"/>
                  <a:gd name="T2" fmla="*/ 46 w 46"/>
                  <a:gd name="T3" fmla="*/ 92 h 92"/>
                  <a:gd name="T4" fmla="*/ 0 w 46"/>
                  <a:gd name="T5" fmla="*/ 46 h 92"/>
                  <a:gd name="T6" fmla="*/ 46 w 46"/>
                  <a:gd name="T7" fmla="*/ 0 h 92"/>
                </a:gdLst>
                <a:ahLst/>
                <a:cxnLst>
                  <a:cxn ang="0">
                    <a:pos x="T0" y="T1"/>
                  </a:cxn>
                  <a:cxn ang="0">
                    <a:pos x="T2" y="T3"/>
                  </a:cxn>
                  <a:cxn ang="0">
                    <a:pos x="T4" y="T5"/>
                  </a:cxn>
                  <a:cxn ang="0">
                    <a:pos x="T6" y="T7"/>
                  </a:cxn>
                </a:cxnLst>
                <a:rect l="0" t="0" r="r" b="b"/>
                <a:pathLst>
                  <a:path w="46" h="92">
                    <a:moveTo>
                      <a:pt x="46" y="0"/>
                    </a:moveTo>
                    <a:cubicBezTo>
                      <a:pt x="46" y="92"/>
                      <a:pt x="46" y="92"/>
                      <a:pt x="46" y="92"/>
                    </a:cubicBezTo>
                    <a:cubicBezTo>
                      <a:pt x="21" y="92"/>
                      <a:pt x="0" y="71"/>
                      <a:pt x="0" y="46"/>
                    </a:cubicBezTo>
                    <a:cubicBezTo>
                      <a:pt x="0" y="21"/>
                      <a:pt x="21" y="0"/>
                      <a:pt x="46" y="0"/>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3" name="Freeform 198"/>
              <p:cNvSpPr>
                <a:spLocks/>
              </p:cNvSpPr>
              <p:nvPr/>
            </p:nvSpPr>
            <p:spPr bwMode="auto">
              <a:xfrm>
                <a:off x="865188" y="1565276"/>
                <a:ext cx="85725" cy="166688"/>
              </a:xfrm>
              <a:custGeom>
                <a:avLst/>
                <a:gdLst>
                  <a:gd name="T0" fmla="*/ 27 w 54"/>
                  <a:gd name="T1" fmla="*/ 105 h 105"/>
                  <a:gd name="T2" fmla="*/ 54 w 54"/>
                  <a:gd name="T3" fmla="*/ 100 h 105"/>
                  <a:gd name="T4" fmla="*/ 54 w 54"/>
                  <a:gd name="T5" fmla="*/ 0 h 105"/>
                  <a:gd name="T6" fmla="*/ 0 w 54"/>
                  <a:gd name="T7" fmla="*/ 0 h 105"/>
                  <a:gd name="T8" fmla="*/ 0 w 54"/>
                  <a:gd name="T9" fmla="*/ 105 h 105"/>
                  <a:gd name="T10" fmla="*/ 27 w 54"/>
                  <a:gd name="T11" fmla="*/ 105 h 105"/>
                </a:gdLst>
                <a:ahLst/>
                <a:cxnLst>
                  <a:cxn ang="0">
                    <a:pos x="T0" y="T1"/>
                  </a:cxn>
                  <a:cxn ang="0">
                    <a:pos x="T2" y="T3"/>
                  </a:cxn>
                  <a:cxn ang="0">
                    <a:pos x="T4" y="T5"/>
                  </a:cxn>
                  <a:cxn ang="0">
                    <a:pos x="T6" y="T7"/>
                  </a:cxn>
                  <a:cxn ang="0">
                    <a:pos x="T8" y="T9"/>
                  </a:cxn>
                  <a:cxn ang="0">
                    <a:pos x="T10" y="T11"/>
                  </a:cxn>
                </a:cxnLst>
                <a:rect l="0" t="0" r="r" b="b"/>
                <a:pathLst>
                  <a:path w="54" h="105">
                    <a:moveTo>
                      <a:pt x="27" y="105"/>
                    </a:moveTo>
                    <a:lnTo>
                      <a:pt x="54" y="100"/>
                    </a:lnTo>
                    <a:lnTo>
                      <a:pt x="54" y="0"/>
                    </a:lnTo>
                    <a:lnTo>
                      <a:pt x="0" y="0"/>
                    </a:lnTo>
                    <a:lnTo>
                      <a:pt x="0" y="105"/>
                    </a:lnTo>
                    <a:lnTo>
                      <a:pt x="27" y="105"/>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4" name="Freeform 199"/>
              <p:cNvSpPr>
                <a:spLocks/>
              </p:cNvSpPr>
              <p:nvPr/>
            </p:nvSpPr>
            <p:spPr bwMode="auto">
              <a:xfrm>
                <a:off x="865188" y="1565276"/>
                <a:ext cx="85725" cy="71438"/>
              </a:xfrm>
              <a:custGeom>
                <a:avLst/>
                <a:gdLst>
                  <a:gd name="T0" fmla="*/ 55 w 55"/>
                  <a:gd name="T1" fmla="*/ 44 h 47"/>
                  <a:gd name="T2" fmla="*/ 28 w 55"/>
                  <a:gd name="T3" fmla="*/ 47 h 47"/>
                  <a:gd name="T4" fmla="*/ 0 w 55"/>
                  <a:gd name="T5" fmla="*/ 44 h 47"/>
                  <a:gd name="T6" fmla="*/ 0 w 55"/>
                  <a:gd name="T7" fmla="*/ 0 h 47"/>
                  <a:gd name="T8" fmla="*/ 55 w 55"/>
                  <a:gd name="T9" fmla="*/ 0 h 47"/>
                  <a:gd name="T10" fmla="*/ 55 w 55"/>
                  <a:gd name="T11" fmla="*/ 44 h 47"/>
                </a:gdLst>
                <a:ahLst/>
                <a:cxnLst>
                  <a:cxn ang="0">
                    <a:pos x="T0" y="T1"/>
                  </a:cxn>
                  <a:cxn ang="0">
                    <a:pos x="T2" y="T3"/>
                  </a:cxn>
                  <a:cxn ang="0">
                    <a:pos x="T4" y="T5"/>
                  </a:cxn>
                  <a:cxn ang="0">
                    <a:pos x="T6" y="T7"/>
                  </a:cxn>
                  <a:cxn ang="0">
                    <a:pos x="T8" y="T9"/>
                  </a:cxn>
                  <a:cxn ang="0">
                    <a:pos x="T10" y="T11"/>
                  </a:cxn>
                </a:cxnLst>
                <a:rect l="0" t="0" r="r" b="b"/>
                <a:pathLst>
                  <a:path w="55" h="47">
                    <a:moveTo>
                      <a:pt x="55" y="44"/>
                    </a:moveTo>
                    <a:cubicBezTo>
                      <a:pt x="46" y="46"/>
                      <a:pt x="37" y="47"/>
                      <a:pt x="28" y="47"/>
                    </a:cubicBezTo>
                    <a:cubicBezTo>
                      <a:pt x="18" y="47"/>
                      <a:pt x="9" y="46"/>
                      <a:pt x="0" y="44"/>
                    </a:cubicBezTo>
                    <a:cubicBezTo>
                      <a:pt x="0" y="0"/>
                      <a:pt x="0" y="0"/>
                      <a:pt x="0" y="0"/>
                    </a:cubicBezTo>
                    <a:cubicBezTo>
                      <a:pt x="55" y="0"/>
                      <a:pt x="55" y="0"/>
                      <a:pt x="55" y="0"/>
                    </a:cubicBezTo>
                    <a:lnTo>
                      <a:pt x="55" y="44"/>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5" name="Freeform 200"/>
              <p:cNvSpPr>
                <a:spLocks/>
              </p:cNvSpPr>
              <p:nvPr/>
            </p:nvSpPr>
            <p:spPr bwMode="auto">
              <a:xfrm>
                <a:off x="809625" y="1333501"/>
                <a:ext cx="196850" cy="134938"/>
              </a:xfrm>
              <a:custGeom>
                <a:avLst/>
                <a:gdLst>
                  <a:gd name="T0" fmla="*/ 64 w 129"/>
                  <a:gd name="T1" fmla="*/ 0 h 88"/>
                  <a:gd name="T2" fmla="*/ 129 w 129"/>
                  <a:gd name="T3" fmla="*/ 64 h 88"/>
                  <a:gd name="T4" fmla="*/ 129 w 129"/>
                  <a:gd name="T5" fmla="*/ 88 h 88"/>
                  <a:gd name="T6" fmla="*/ 0 w 129"/>
                  <a:gd name="T7" fmla="*/ 88 h 88"/>
                  <a:gd name="T8" fmla="*/ 0 w 129"/>
                  <a:gd name="T9" fmla="*/ 64 h 88"/>
                  <a:gd name="T10" fmla="*/ 64 w 129"/>
                  <a:gd name="T11" fmla="*/ 0 h 88"/>
                </a:gdLst>
                <a:ahLst/>
                <a:cxnLst>
                  <a:cxn ang="0">
                    <a:pos x="T0" y="T1"/>
                  </a:cxn>
                  <a:cxn ang="0">
                    <a:pos x="T2" y="T3"/>
                  </a:cxn>
                  <a:cxn ang="0">
                    <a:pos x="T4" y="T5"/>
                  </a:cxn>
                  <a:cxn ang="0">
                    <a:pos x="T6" y="T7"/>
                  </a:cxn>
                  <a:cxn ang="0">
                    <a:pos x="T8" y="T9"/>
                  </a:cxn>
                  <a:cxn ang="0">
                    <a:pos x="T10" y="T11"/>
                  </a:cxn>
                </a:cxnLst>
                <a:rect l="0" t="0" r="r" b="b"/>
                <a:pathLst>
                  <a:path w="129" h="88">
                    <a:moveTo>
                      <a:pt x="64" y="0"/>
                    </a:moveTo>
                    <a:cubicBezTo>
                      <a:pt x="100" y="0"/>
                      <a:pt x="129" y="28"/>
                      <a:pt x="129" y="64"/>
                    </a:cubicBezTo>
                    <a:cubicBezTo>
                      <a:pt x="129" y="88"/>
                      <a:pt x="129" y="88"/>
                      <a:pt x="129" y="88"/>
                    </a:cubicBezTo>
                    <a:cubicBezTo>
                      <a:pt x="0" y="88"/>
                      <a:pt x="0" y="88"/>
                      <a:pt x="0" y="88"/>
                    </a:cubicBezTo>
                    <a:cubicBezTo>
                      <a:pt x="0" y="64"/>
                      <a:pt x="0" y="64"/>
                      <a:pt x="0" y="64"/>
                    </a:cubicBezTo>
                    <a:cubicBezTo>
                      <a:pt x="0" y="28"/>
                      <a:pt x="29" y="0"/>
                      <a:pt x="6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6" name="Freeform 201"/>
              <p:cNvSpPr>
                <a:spLocks/>
              </p:cNvSpPr>
              <p:nvPr/>
            </p:nvSpPr>
            <p:spPr bwMode="auto">
              <a:xfrm>
                <a:off x="809625" y="1435101"/>
                <a:ext cx="196850" cy="185738"/>
              </a:xfrm>
              <a:custGeom>
                <a:avLst/>
                <a:gdLst>
                  <a:gd name="T0" fmla="*/ 129 w 129"/>
                  <a:gd name="T1" fmla="*/ 0 h 122"/>
                  <a:gd name="T2" fmla="*/ 129 w 129"/>
                  <a:gd name="T3" fmla="*/ 101 h 122"/>
                  <a:gd name="T4" fmla="*/ 65 w 129"/>
                  <a:gd name="T5" fmla="*/ 122 h 122"/>
                  <a:gd name="T6" fmla="*/ 0 w 129"/>
                  <a:gd name="T7" fmla="*/ 101 h 122"/>
                  <a:gd name="T8" fmla="*/ 0 w 129"/>
                  <a:gd name="T9" fmla="*/ 0 h 122"/>
                  <a:gd name="T10" fmla="*/ 129 w 129"/>
                  <a:gd name="T11" fmla="*/ 0 h 122"/>
                </a:gdLst>
                <a:ahLst/>
                <a:cxnLst>
                  <a:cxn ang="0">
                    <a:pos x="T0" y="T1"/>
                  </a:cxn>
                  <a:cxn ang="0">
                    <a:pos x="T2" y="T3"/>
                  </a:cxn>
                  <a:cxn ang="0">
                    <a:pos x="T4" y="T5"/>
                  </a:cxn>
                  <a:cxn ang="0">
                    <a:pos x="T6" y="T7"/>
                  </a:cxn>
                  <a:cxn ang="0">
                    <a:pos x="T8" y="T9"/>
                  </a:cxn>
                  <a:cxn ang="0">
                    <a:pos x="T10" y="T11"/>
                  </a:cxn>
                </a:cxnLst>
                <a:rect l="0" t="0" r="r" b="b"/>
                <a:pathLst>
                  <a:path w="129" h="122">
                    <a:moveTo>
                      <a:pt x="129" y="0"/>
                    </a:moveTo>
                    <a:cubicBezTo>
                      <a:pt x="129" y="101"/>
                      <a:pt x="129" y="101"/>
                      <a:pt x="129" y="101"/>
                    </a:cubicBezTo>
                    <a:cubicBezTo>
                      <a:pt x="111" y="114"/>
                      <a:pt x="89" y="122"/>
                      <a:pt x="65" y="122"/>
                    </a:cubicBezTo>
                    <a:cubicBezTo>
                      <a:pt x="30" y="122"/>
                      <a:pt x="0" y="101"/>
                      <a:pt x="0" y="101"/>
                    </a:cubicBezTo>
                    <a:cubicBezTo>
                      <a:pt x="0" y="0"/>
                      <a:pt x="0" y="0"/>
                      <a:pt x="0" y="0"/>
                    </a:cubicBezTo>
                    <a:lnTo>
                      <a:pt x="129"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7" name="Freeform 202"/>
              <p:cNvSpPr>
                <a:spLocks/>
              </p:cNvSpPr>
              <p:nvPr/>
            </p:nvSpPr>
            <p:spPr bwMode="auto">
              <a:xfrm>
                <a:off x="1190625" y="1724026"/>
                <a:ext cx="71438" cy="142875"/>
              </a:xfrm>
              <a:custGeom>
                <a:avLst/>
                <a:gdLst>
                  <a:gd name="T0" fmla="*/ 0 w 47"/>
                  <a:gd name="T1" fmla="*/ 94 h 94"/>
                  <a:gd name="T2" fmla="*/ 0 w 47"/>
                  <a:gd name="T3" fmla="*/ 0 h 94"/>
                  <a:gd name="T4" fmla="*/ 47 w 47"/>
                  <a:gd name="T5" fmla="*/ 47 h 94"/>
                  <a:gd name="T6" fmla="*/ 0 w 47"/>
                  <a:gd name="T7" fmla="*/ 94 h 94"/>
                </a:gdLst>
                <a:ahLst/>
                <a:cxnLst>
                  <a:cxn ang="0">
                    <a:pos x="T0" y="T1"/>
                  </a:cxn>
                  <a:cxn ang="0">
                    <a:pos x="T2" y="T3"/>
                  </a:cxn>
                  <a:cxn ang="0">
                    <a:pos x="T4" y="T5"/>
                  </a:cxn>
                  <a:cxn ang="0">
                    <a:pos x="T6" y="T7"/>
                  </a:cxn>
                </a:cxnLst>
                <a:rect l="0" t="0" r="r" b="b"/>
                <a:pathLst>
                  <a:path w="47" h="94">
                    <a:moveTo>
                      <a:pt x="0" y="94"/>
                    </a:moveTo>
                    <a:cubicBezTo>
                      <a:pt x="0" y="0"/>
                      <a:pt x="0" y="0"/>
                      <a:pt x="0" y="0"/>
                    </a:cubicBezTo>
                    <a:cubicBezTo>
                      <a:pt x="26" y="0"/>
                      <a:pt x="47" y="21"/>
                      <a:pt x="47" y="47"/>
                    </a:cubicBezTo>
                    <a:cubicBezTo>
                      <a:pt x="47" y="73"/>
                      <a:pt x="26" y="94"/>
                      <a:pt x="0" y="94"/>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8" name="Freeform 203"/>
              <p:cNvSpPr>
                <a:spLocks/>
              </p:cNvSpPr>
              <p:nvPr/>
            </p:nvSpPr>
            <p:spPr bwMode="auto">
              <a:xfrm>
                <a:off x="1012825" y="1660526"/>
                <a:ext cx="192088" cy="192088"/>
              </a:xfrm>
              <a:custGeom>
                <a:avLst/>
                <a:gdLst>
                  <a:gd name="T0" fmla="*/ 42 w 125"/>
                  <a:gd name="T1" fmla="*/ 9 h 125"/>
                  <a:gd name="T2" fmla="*/ 9 w 125"/>
                  <a:gd name="T3" fmla="*/ 9 h 125"/>
                  <a:gd name="T4" fmla="*/ 9 w 125"/>
                  <a:gd name="T5" fmla="*/ 42 h 125"/>
                  <a:gd name="T6" fmla="*/ 92 w 125"/>
                  <a:gd name="T7" fmla="*/ 125 h 125"/>
                  <a:gd name="T8" fmla="*/ 125 w 125"/>
                  <a:gd name="T9" fmla="*/ 92 h 125"/>
                  <a:gd name="T10" fmla="*/ 42 w 125"/>
                  <a:gd name="T11" fmla="*/ 9 h 125"/>
                </a:gdLst>
                <a:ahLst/>
                <a:cxnLst>
                  <a:cxn ang="0">
                    <a:pos x="T0" y="T1"/>
                  </a:cxn>
                  <a:cxn ang="0">
                    <a:pos x="T2" y="T3"/>
                  </a:cxn>
                  <a:cxn ang="0">
                    <a:pos x="T4" y="T5"/>
                  </a:cxn>
                  <a:cxn ang="0">
                    <a:pos x="T6" y="T7"/>
                  </a:cxn>
                  <a:cxn ang="0">
                    <a:pos x="T8" y="T9"/>
                  </a:cxn>
                  <a:cxn ang="0">
                    <a:pos x="T10" y="T11"/>
                  </a:cxn>
                </a:cxnLst>
                <a:rect l="0" t="0" r="r" b="b"/>
                <a:pathLst>
                  <a:path w="125" h="125">
                    <a:moveTo>
                      <a:pt x="42" y="9"/>
                    </a:moveTo>
                    <a:cubicBezTo>
                      <a:pt x="33" y="0"/>
                      <a:pt x="18" y="0"/>
                      <a:pt x="9" y="9"/>
                    </a:cubicBezTo>
                    <a:cubicBezTo>
                      <a:pt x="0" y="18"/>
                      <a:pt x="0" y="33"/>
                      <a:pt x="9" y="42"/>
                    </a:cubicBezTo>
                    <a:cubicBezTo>
                      <a:pt x="92" y="125"/>
                      <a:pt x="92" y="125"/>
                      <a:pt x="92" y="125"/>
                    </a:cubicBezTo>
                    <a:cubicBezTo>
                      <a:pt x="125" y="92"/>
                      <a:pt x="125" y="92"/>
                      <a:pt x="125" y="92"/>
                    </a:cubicBezTo>
                    <a:lnTo>
                      <a:pt x="42" y="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79" name="Freeform 204"/>
              <p:cNvSpPr>
                <a:spLocks/>
              </p:cNvSpPr>
              <p:nvPr/>
            </p:nvSpPr>
            <p:spPr bwMode="auto">
              <a:xfrm>
                <a:off x="1135063" y="1703388"/>
                <a:ext cx="90488" cy="184150"/>
              </a:xfrm>
              <a:custGeom>
                <a:avLst/>
                <a:gdLst>
                  <a:gd name="T0" fmla="*/ 59 w 59"/>
                  <a:gd name="T1" fmla="*/ 117 h 120"/>
                  <a:gd name="T2" fmla="*/ 57 w 59"/>
                  <a:gd name="T3" fmla="*/ 120 h 120"/>
                  <a:gd name="T4" fmla="*/ 2 w 59"/>
                  <a:gd name="T5" fmla="*/ 120 h 120"/>
                  <a:gd name="T6" fmla="*/ 0 w 59"/>
                  <a:gd name="T7" fmla="*/ 117 h 120"/>
                  <a:gd name="T8" fmla="*/ 0 w 59"/>
                  <a:gd name="T9" fmla="*/ 2 h 120"/>
                  <a:gd name="T10" fmla="*/ 2 w 59"/>
                  <a:gd name="T11" fmla="*/ 0 h 120"/>
                  <a:gd name="T12" fmla="*/ 57 w 59"/>
                  <a:gd name="T13" fmla="*/ 0 h 120"/>
                  <a:gd name="T14" fmla="*/ 59 w 59"/>
                  <a:gd name="T15" fmla="*/ 2 h 120"/>
                  <a:gd name="T16" fmla="*/ 59 w 59"/>
                  <a:gd name="T17" fmla="*/ 11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0">
                    <a:moveTo>
                      <a:pt x="59" y="117"/>
                    </a:moveTo>
                    <a:cubicBezTo>
                      <a:pt x="59" y="119"/>
                      <a:pt x="58" y="120"/>
                      <a:pt x="57" y="120"/>
                    </a:cubicBezTo>
                    <a:cubicBezTo>
                      <a:pt x="2" y="120"/>
                      <a:pt x="2" y="120"/>
                      <a:pt x="2" y="120"/>
                    </a:cubicBezTo>
                    <a:cubicBezTo>
                      <a:pt x="1" y="120"/>
                      <a:pt x="0" y="119"/>
                      <a:pt x="0" y="117"/>
                    </a:cubicBezTo>
                    <a:cubicBezTo>
                      <a:pt x="0" y="2"/>
                      <a:pt x="0" y="2"/>
                      <a:pt x="0" y="2"/>
                    </a:cubicBezTo>
                    <a:cubicBezTo>
                      <a:pt x="0" y="1"/>
                      <a:pt x="1" y="0"/>
                      <a:pt x="2" y="0"/>
                    </a:cubicBezTo>
                    <a:cubicBezTo>
                      <a:pt x="57" y="0"/>
                      <a:pt x="57" y="0"/>
                      <a:pt x="57" y="0"/>
                    </a:cubicBezTo>
                    <a:cubicBezTo>
                      <a:pt x="58" y="0"/>
                      <a:pt x="59" y="1"/>
                      <a:pt x="59" y="2"/>
                    </a:cubicBezTo>
                    <a:lnTo>
                      <a:pt x="59"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0" name="Rectangle 205"/>
              <p:cNvSpPr>
                <a:spLocks noChangeArrowheads="1"/>
              </p:cNvSpPr>
              <p:nvPr/>
            </p:nvSpPr>
            <p:spPr bwMode="auto">
              <a:xfrm>
                <a:off x="11430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1" name="Rectangle 206"/>
              <p:cNvSpPr>
                <a:spLocks noChangeArrowheads="1"/>
              </p:cNvSpPr>
              <p:nvPr/>
            </p:nvSpPr>
            <p:spPr bwMode="auto">
              <a:xfrm>
                <a:off x="1160463" y="1741488"/>
                <a:ext cx="19050"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2" name="Rectangle 207"/>
              <p:cNvSpPr>
                <a:spLocks noChangeArrowheads="1"/>
              </p:cNvSpPr>
              <p:nvPr/>
            </p:nvSpPr>
            <p:spPr bwMode="auto">
              <a:xfrm>
                <a:off x="1181100" y="1741488"/>
                <a:ext cx="15875"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3" name="Rectangle 208"/>
              <p:cNvSpPr>
                <a:spLocks noChangeArrowheads="1"/>
              </p:cNvSpPr>
              <p:nvPr/>
            </p:nvSpPr>
            <p:spPr bwMode="auto">
              <a:xfrm>
                <a:off x="1200150" y="17414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4" name="Rectangle 209"/>
              <p:cNvSpPr>
                <a:spLocks noChangeArrowheads="1"/>
              </p:cNvSpPr>
              <p:nvPr/>
            </p:nvSpPr>
            <p:spPr bwMode="auto">
              <a:xfrm>
                <a:off x="1143000" y="1797051"/>
                <a:ext cx="36513" cy="3651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5" name="Rectangle 210"/>
              <p:cNvSpPr>
                <a:spLocks noChangeArrowheads="1"/>
              </p:cNvSpPr>
              <p:nvPr/>
            </p:nvSpPr>
            <p:spPr bwMode="auto">
              <a:xfrm>
                <a:off x="1143000" y="1836738"/>
                <a:ext cx="74613" cy="269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6" name="Rectangle 211"/>
              <p:cNvSpPr>
                <a:spLocks noChangeArrowheads="1"/>
              </p:cNvSpPr>
              <p:nvPr/>
            </p:nvSpPr>
            <p:spPr bwMode="auto">
              <a:xfrm>
                <a:off x="1181100" y="1797051"/>
                <a:ext cx="15875" cy="190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7" name="Rectangle 212"/>
              <p:cNvSpPr>
                <a:spLocks noChangeArrowheads="1"/>
              </p:cNvSpPr>
              <p:nvPr/>
            </p:nvSpPr>
            <p:spPr bwMode="auto">
              <a:xfrm>
                <a:off x="1200150" y="17970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8" name="Rectangle 213"/>
              <p:cNvSpPr>
                <a:spLocks noChangeArrowheads="1"/>
              </p:cNvSpPr>
              <p:nvPr/>
            </p:nvSpPr>
            <p:spPr bwMode="auto">
              <a:xfrm>
                <a:off x="1181100" y="1817688"/>
                <a:ext cx="15875" cy="158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89" name="Rectangle 214"/>
              <p:cNvSpPr>
                <a:spLocks noChangeArrowheads="1"/>
              </p:cNvSpPr>
              <p:nvPr/>
            </p:nvSpPr>
            <p:spPr bwMode="auto">
              <a:xfrm>
                <a:off x="1200150" y="1817688"/>
                <a:ext cx="17463" cy="158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0" name="Rectangle 215"/>
              <p:cNvSpPr>
                <a:spLocks noChangeArrowheads="1"/>
              </p:cNvSpPr>
              <p:nvPr/>
            </p:nvSpPr>
            <p:spPr bwMode="auto">
              <a:xfrm>
                <a:off x="1143000" y="1758951"/>
                <a:ext cx="15875" cy="1905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1" name="Rectangle 216"/>
              <p:cNvSpPr>
                <a:spLocks noChangeArrowheads="1"/>
              </p:cNvSpPr>
              <p:nvPr/>
            </p:nvSpPr>
            <p:spPr bwMode="auto">
              <a:xfrm>
                <a:off x="1160463" y="1758951"/>
                <a:ext cx="36513" cy="2063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2" name="Rectangle 217"/>
              <p:cNvSpPr>
                <a:spLocks noChangeArrowheads="1"/>
              </p:cNvSpPr>
              <p:nvPr/>
            </p:nvSpPr>
            <p:spPr bwMode="auto">
              <a:xfrm>
                <a:off x="1200150" y="1758951"/>
                <a:ext cx="17463" cy="1905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3" name="Rectangle 218"/>
              <p:cNvSpPr>
                <a:spLocks noChangeArrowheads="1"/>
              </p:cNvSpPr>
              <p:nvPr/>
            </p:nvSpPr>
            <p:spPr bwMode="auto">
              <a:xfrm>
                <a:off x="1143000" y="1779588"/>
                <a:ext cx="15875" cy="15875"/>
              </a:xfrm>
              <a:prstGeom prst="rect">
                <a:avLst/>
              </a:prstGeom>
              <a:solidFill>
                <a:srgbClr val="4BC1B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4" name="Rectangle 219"/>
              <p:cNvSpPr>
                <a:spLocks noChangeArrowheads="1"/>
              </p:cNvSpPr>
              <p:nvPr/>
            </p:nvSpPr>
            <p:spPr bwMode="auto">
              <a:xfrm>
                <a:off x="1160463" y="1779588"/>
                <a:ext cx="36513" cy="15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5" name="Rectangle 220"/>
              <p:cNvSpPr>
                <a:spLocks noChangeArrowheads="1"/>
              </p:cNvSpPr>
              <p:nvPr/>
            </p:nvSpPr>
            <p:spPr bwMode="auto">
              <a:xfrm>
                <a:off x="1200150" y="1779588"/>
                <a:ext cx="17463" cy="15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6" name="Freeform 221"/>
              <p:cNvSpPr>
                <a:spLocks/>
              </p:cNvSpPr>
              <p:nvPr/>
            </p:nvSpPr>
            <p:spPr bwMode="auto">
              <a:xfrm>
                <a:off x="1147763" y="1873251"/>
                <a:ext cx="1588" cy="6350"/>
              </a:xfrm>
              <a:custGeom>
                <a:avLst/>
                <a:gdLst>
                  <a:gd name="T0" fmla="*/ 1 w 1"/>
                  <a:gd name="T1" fmla="*/ 4 h 4"/>
                  <a:gd name="T2" fmla="*/ 0 w 1"/>
                  <a:gd name="T3" fmla="*/ 2 h 4"/>
                  <a:gd name="T4" fmla="*/ 1 w 1"/>
                  <a:gd name="T5" fmla="*/ 0 h 4"/>
                </a:gdLst>
                <a:ahLst/>
                <a:cxnLst>
                  <a:cxn ang="0">
                    <a:pos x="T0" y="T1"/>
                  </a:cxn>
                  <a:cxn ang="0">
                    <a:pos x="T2" y="T3"/>
                  </a:cxn>
                  <a:cxn ang="0">
                    <a:pos x="T4" y="T5"/>
                  </a:cxn>
                </a:cxnLst>
                <a:rect l="0" t="0" r="r" b="b"/>
                <a:pathLst>
                  <a:path w="1" h="4">
                    <a:moveTo>
                      <a:pt x="1" y="4"/>
                    </a:moveTo>
                    <a:lnTo>
                      <a:pt x="0" y="2"/>
                    </a:lnTo>
                    <a:lnTo>
                      <a:pt x="1" y="0"/>
                    </a:lnTo>
                  </a:path>
                </a:pathLst>
              </a:cu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7" name="Line 222"/>
              <p:cNvSpPr>
                <a:spLocks noChangeShapeType="1"/>
              </p:cNvSpPr>
              <p:nvPr/>
            </p:nvSpPr>
            <p:spPr bwMode="auto">
              <a:xfrm>
                <a:off x="1147763" y="1876426"/>
                <a:ext cx="4763" cy="0"/>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8" name="Oval 223"/>
              <p:cNvSpPr>
                <a:spLocks noChangeArrowheads="1"/>
              </p:cNvSpPr>
              <p:nvPr/>
            </p:nvSpPr>
            <p:spPr bwMode="auto">
              <a:xfrm>
                <a:off x="1206500" y="1873251"/>
                <a:ext cx="4763" cy="4763"/>
              </a:xfrm>
              <a:prstGeom prst="ellipse">
                <a:avLst/>
              </a:prstGeom>
              <a:noFill/>
              <a:ln w="1588" cap="rnd">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99" name="Line 224"/>
              <p:cNvSpPr>
                <a:spLocks noChangeShapeType="1"/>
              </p:cNvSpPr>
              <p:nvPr/>
            </p:nvSpPr>
            <p:spPr bwMode="auto">
              <a:xfrm flipH="1">
                <a:off x="1206500" y="1878013"/>
                <a:ext cx="1588" cy="1588"/>
              </a:xfrm>
              <a:prstGeom prst="line">
                <a:avLst/>
              </a:prstGeom>
              <a:noFill/>
              <a:ln w="1588" cap="rnd">
                <a:solidFill>
                  <a:srgbClr val="969696"/>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0" name="Freeform 225"/>
              <p:cNvSpPr>
                <a:spLocks/>
              </p:cNvSpPr>
              <p:nvPr/>
            </p:nvSpPr>
            <p:spPr bwMode="auto">
              <a:xfrm>
                <a:off x="1179513" y="1873251"/>
                <a:ext cx="3175" cy="3175"/>
              </a:xfrm>
              <a:custGeom>
                <a:avLst/>
                <a:gdLst>
                  <a:gd name="T0" fmla="*/ 0 w 2"/>
                  <a:gd name="T1" fmla="*/ 2 h 2"/>
                  <a:gd name="T2" fmla="*/ 2 w 2"/>
                  <a:gd name="T3" fmla="*/ 2 h 2"/>
                  <a:gd name="T4" fmla="*/ 2 w 2"/>
                  <a:gd name="T5" fmla="*/ 0 h 2"/>
                  <a:gd name="T6" fmla="*/ 0 w 2"/>
                  <a:gd name="T7" fmla="*/ 1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2" y="2"/>
                    </a:lnTo>
                    <a:lnTo>
                      <a:pt x="2" y="0"/>
                    </a:lnTo>
                    <a:lnTo>
                      <a:pt x="0" y="1"/>
                    </a:lnTo>
                    <a:lnTo>
                      <a:pt x="0" y="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1" name="Rectangle 226"/>
              <p:cNvSpPr>
                <a:spLocks noChangeArrowheads="1"/>
              </p:cNvSpPr>
              <p:nvPr/>
            </p:nvSpPr>
            <p:spPr bwMode="auto">
              <a:xfrm>
                <a:off x="1176338" y="1874838"/>
                <a:ext cx="3175" cy="1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2" name="Rectangle 227"/>
              <p:cNvSpPr>
                <a:spLocks noChangeArrowheads="1"/>
              </p:cNvSpPr>
              <p:nvPr/>
            </p:nvSpPr>
            <p:spPr bwMode="auto">
              <a:xfrm>
                <a:off x="1179513" y="1876426"/>
                <a:ext cx="3175" cy="31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3" name="Freeform 228"/>
              <p:cNvSpPr>
                <a:spLocks/>
              </p:cNvSpPr>
              <p:nvPr/>
            </p:nvSpPr>
            <p:spPr bwMode="auto">
              <a:xfrm>
                <a:off x="1176338" y="1876426"/>
                <a:ext cx="3175" cy="3175"/>
              </a:xfrm>
              <a:custGeom>
                <a:avLst/>
                <a:gdLst>
                  <a:gd name="T0" fmla="*/ 2 w 2"/>
                  <a:gd name="T1" fmla="*/ 0 h 2"/>
                  <a:gd name="T2" fmla="*/ 0 w 2"/>
                  <a:gd name="T3" fmla="*/ 0 h 2"/>
                  <a:gd name="T4" fmla="*/ 0 w 2"/>
                  <a:gd name="T5" fmla="*/ 1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0"/>
                    </a:lnTo>
                    <a:lnTo>
                      <a:pt x="0" y="1"/>
                    </a:lnTo>
                    <a:lnTo>
                      <a:pt x="2" y="2"/>
                    </a:lnTo>
                    <a:lnTo>
                      <a:pt x="2"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4" name="Rectangle 229"/>
              <p:cNvSpPr>
                <a:spLocks noChangeArrowheads="1"/>
              </p:cNvSpPr>
              <p:nvPr/>
            </p:nvSpPr>
            <p:spPr bwMode="auto">
              <a:xfrm>
                <a:off x="1220788" y="1839913"/>
                <a:ext cx="6350" cy="22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5" name="Freeform 230"/>
              <p:cNvSpPr>
                <a:spLocks/>
              </p:cNvSpPr>
              <p:nvPr/>
            </p:nvSpPr>
            <p:spPr bwMode="auto">
              <a:xfrm>
                <a:off x="1169988" y="1712913"/>
                <a:ext cx="22225" cy="3175"/>
              </a:xfrm>
              <a:custGeom>
                <a:avLst/>
                <a:gdLst>
                  <a:gd name="T0" fmla="*/ 14 w 14"/>
                  <a:gd name="T1" fmla="*/ 1 h 2"/>
                  <a:gd name="T2" fmla="*/ 13 w 14"/>
                  <a:gd name="T3" fmla="*/ 2 h 2"/>
                  <a:gd name="T4" fmla="*/ 1 w 14"/>
                  <a:gd name="T5" fmla="*/ 2 h 2"/>
                  <a:gd name="T6" fmla="*/ 0 w 14"/>
                  <a:gd name="T7" fmla="*/ 1 h 2"/>
                  <a:gd name="T8" fmla="*/ 0 w 14"/>
                  <a:gd name="T9" fmla="*/ 1 h 2"/>
                  <a:gd name="T10" fmla="*/ 1 w 14"/>
                  <a:gd name="T11" fmla="*/ 0 h 2"/>
                  <a:gd name="T12" fmla="*/ 13 w 14"/>
                  <a:gd name="T13" fmla="*/ 0 h 2"/>
                  <a:gd name="T14" fmla="*/ 14 w 14"/>
                  <a:gd name="T15" fmla="*/ 1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
                    <a:moveTo>
                      <a:pt x="14" y="1"/>
                    </a:moveTo>
                    <a:cubicBezTo>
                      <a:pt x="14" y="2"/>
                      <a:pt x="14" y="2"/>
                      <a:pt x="13" y="2"/>
                    </a:cubicBezTo>
                    <a:cubicBezTo>
                      <a:pt x="1" y="2"/>
                      <a:pt x="1" y="2"/>
                      <a:pt x="1" y="2"/>
                    </a:cubicBezTo>
                    <a:cubicBezTo>
                      <a:pt x="0" y="2"/>
                      <a:pt x="0" y="2"/>
                      <a:pt x="0" y="1"/>
                    </a:cubicBezTo>
                    <a:cubicBezTo>
                      <a:pt x="0" y="1"/>
                      <a:pt x="0" y="1"/>
                      <a:pt x="0" y="1"/>
                    </a:cubicBezTo>
                    <a:cubicBezTo>
                      <a:pt x="0" y="1"/>
                      <a:pt x="0" y="0"/>
                      <a:pt x="1" y="0"/>
                    </a:cubicBezTo>
                    <a:cubicBezTo>
                      <a:pt x="13" y="0"/>
                      <a:pt x="13" y="0"/>
                      <a:pt x="13" y="0"/>
                    </a:cubicBezTo>
                    <a:cubicBezTo>
                      <a:pt x="14" y="0"/>
                      <a:pt x="14" y="1"/>
                      <a:pt x="14" y="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6" name="Rectangle 231"/>
              <p:cNvSpPr>
                <a:spLocks noChangeArrowheads="1"/>
              </p:cNvSpPr>
              <p:nvPr/>
            </p:nvSpPr>
            <p:spPr bwMode="auto">
              <a:xfrm>
                <a:off x="1144588" y="1727201"/>
                <a:ext cx="1588"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7" name="Rectangle 232"/>
              <p:cNvSpPr>
                <a:spLocks noChangeArrowheads="1"/>
              </p:cNvSpPr>
              <p:nvPr/>
            </p:nvSpPr>
            <p:spPr bwMode="auto">
              <a:xfrm>
                <a:off x="1143000"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8" name="Rectangle 233"/>
              <p:cNvSpPr>
                <a:spLocks noChangeArrowheads="1"/>
              </p:cNvSpPr>
              <p:nvPr/>
            </p:nvSpPr>
            <p:spPr bwMode="auto">
              <a:xfrm>
                <a:off x="1141413"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09" name="Rectangle 234"/>
              <p:cNvSpPr>
                <a:spLocks noChangeArrowheads="1"/>
              </p:cNvSpPr>
              <p:nvPr/>
            </p:nvSpPr>
            <p:spPr bwMode="auto">
              <a:xfrm>
                <a:off x="1141413"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0" name="Rectangle 235"/>
              <p:cNvSpPr>
                <a:spLocks noChangeArrowheads="1"/>
              </p:cNvSpPr>
              <p:nvPr/>
            </p:nvSpPr>
            <p:spPr bwMode="auto">
              <a:xfrm>
                <a:off x="1139825" y="1730376"/>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1" name="Rectangle 236"/>
              <p:cNvSpPr>
                <a:spLocks noChangeArrowheads="1"/>
              </p:cNvSpPr>
              <p:nvPr/>
            </p:nvSpPr>
            <p:spPr bwMode="auto">
              <a:xfrm>
                <a:off x="1204913" y="1727201"/>
                <a:ext cx="3175" cy="31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2" name="Rectangle 237"/>
              <p:cNvSpPr>
                <a:spLocks noChangeArrowheads="1"/>
              </p:cNvSpPr>
              <p:nvPr/>
            </p:nvSpPr>
            <p:spPr bwMode="auto">
              <a:xfrm>
                <a:off x="1201738" y="1728788"/>
                <a:ext cx="1588"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3" name="Rectangle 238"/>
              <p:cNvSpPr>
                <a:spLocks noChangeArrowheads="1"/>
              </p:cNvSpPr>
              <p:nvPr/>
            </p:nvSpPr>
            <p:spPr bwMode="auto">
              <a:xfrm>
                <a:off x="77628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4" name="Rectangle 239"/>
              <p:cNvSpPr>
                <a:spLocks noChangeArrowheads="1"/>
              </p:cNvSpPr>
              <p:nvPr/>
            </p:nvSpPr>
            <p:spPr bwMode="auto">
              <a:xfrm>
                <a:off x="973138" y="2378076"/>
                <a:ext cx="68263" cy="363538"/>
              </a:xfrm>
              <a:prstGeom prst="rect">
                <a:avLst/>
              </a:prstGeom>
              <a:solidFill>
                <a:srgbClr val="6D56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5" name="Rectangle 240"/>
              <p:cNvSpPr>
                <a:spLocks noChangeArrowheads="1"/>
              </p:cNvSpPr>
              <p:nvPr/>
            </p:nvSpPr>
            <p:spPr bwMode="auto">
              <a:xfrm>
                <a:off x="971550" y="2576513"/>
                <a:ext cx="69850"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6" name="Rectangle 241"/>
              <p:cNvSpPr>
                <a:spLocks noChangeArrowheads="1"/>
              </p:cNvSpPr>
              <p:nvPr/>
            </p:nvSpPr>
            <p:spPr bwMode="auto">
              <a:xfrm>
                <a:off x="971550" y="2635251"/>
                <a:ext cx="69850"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7" name="Rectangle 242"/>
              <p:cNvSpPr>
                <a:spLocks noChangeArrowheads="1"/>
              </p:cNvSpPr>
              <p:nvPr/>
            </p:nvSpPr>
            <p:spPr bwMode="auto">
              <a:xfrm>
                <a:off x="971550" y="2601913"/>
                <a:ext cx="69850"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8" name="Rectangle 243"/>
              <p:cNvSpPr>
                <a:spLocks noChangeArrowheads="1"/>
              </p:cNvSpPr>
              <p:nvPr/>
            </p:nvSpPr>
            <p:spPr bwMode="auto">
              <a:xfrm>
                <a:off x="776288" y="2576513"/>
                <a:ext cx="68263" cy="1651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19" name="Rectangle 244"/>
              <p:cNvSpPr>
                <a:spLocks noChangeArrowheads="1"/>
              </p:cNvSpPr>
              <p:nvPr/>
            </p:nvSpPr>
            <p:spPr bwMode="auto">
              <a:xfrm>
                <a:off x="776288" y="2635251"/>
                <a:ext cx="68263" cy="12700"/>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0" name="Rectangle 245"/>
              <p:cNvSpPr>
                <a:spLocks noChangeArrowheads="1"/>
              </p:cNvSpPr>
              <p:nvPr/>
            </p:nvSpPr>
            <p:spPr bwMode="auto">
              <a:xfrm>
                <a:off x="776288" y="2601913"/>
                <a:ext cx="68263" cy="14288"/>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1" name="Freeform 246"/>
              <p:cNvSpPr>
                <a:spLocks/>
              </p:cNvSpPr>
              <p:nvPr/>
            </p:nvSpPr>
            <p:spPr bwMode="auto">
              <a:xfrm>
                <a:off x="692150" y="1660526"/>
                <a:ext cx="398463" cy="473075"/>
              </a:xfrm>
              <a:custGeom>
                <a:avLst/>
                <a:gdLst>
                  <a:gd name="T0" fmla="*/ 259 w 259"/>
                  <a:gd name="T1" fmla="*/ 31 h 309"/>
                  <a:gd name="T2" fmla="*/ 228 w 259"/>
                  <a:gd name="T3" fmla="*/ 0 h 309"/>
                  <a:gd name="T4" fmla="*/ 205 w 259"/>
                  <a:gd name="T5" fmla="*/ 0 h 309"/>
                  <a:gd name="T6" fmla="*/ 168 w 259"/>
                  <a:gd name="T7" fmla="*/ 0 h 309"/>
                  <a:gd name="T8" fmla="*/ 140 w 259"/>
                  <a:gd name="T9" fmla="*/ 36 h 309"/>
                  <a:gd name="T10" fmla="*/ 113 w 259"/>
                  <a:gd name="T11" fmla="*/ 0 h 309"/>
                  <a:gd name="T12" fmla="*/ 31 w 259"/>
                  <a:gd name="T13" fmla="*/ 0 h 309"/>
                  <a:gd name="T14" fmla="*/ 0 w 259"/>
                  <a:gd name="T15" fmla="*/ 31 h 309"/>
                  <a:gd name="T16" fmla="*/ 0 w 259"/>
                  <a:gd name="T17" fmla="*/ 64 h 309"/>
                  <a:gd name="T18" fmla="*/ 54 w 259"/>
                  <a:gd name="T19" fmla="*/ 64 h 309"/>
                  <a:gd name="T20" fmla="*/ 54 w 259"/>
                  <a:gd name="T21" fmla="*/ 309 h 309"/>
                  <a:gd name="T22" fmla="*/ 228 w 259"/>
                  <a:gd name="T23" fmla="*/ 309 h 309"/>
                  <a:gd name="T24" fmla="*/ 228 w 259"/>
                  <a:gd name="T25" fmla="*/ 43 h 309"/>
                  <a:gd name="T26" fmla="*/ 259 w 259"/>
                  <a:gd name="T27" fmla="*/ 43 h 309"/>
                  <a:gd name="T28" fmla="*/ 259 w 259"/>
                  <a:gd name="T29" fmla="*/ 31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9" h="309">
                    <a:moveTo>
                      <a:pt x="259" y="31"/>
                    </a:moveTo>
                    <a:cubicBezTo>
                      <a:pt x="259" y="14"/>
                      <a:pt x="245" y="0"/>
                      <a:pt x="228" y="0"/>
                    </a:cubicBezTo>
                    <a:cubicBezTo>
                      <a:pt x="205" y="0"/>
                      <a:pt x="205" y="0"/>
                      <a:pt x="205" y="0"/>
                    </a:cubicBezTo>
                    <a:cubicBezTo>
                      <a:pt x="168" y="0"/>
                      <a:pt x="168" y="0"/>
                      <a:pt x="168" y="0"/>
                    </a:cubicBezTo>
                    <a:cubicBezTo>
                      <a:pt x="140" y="36"/>
                      <a:pt x="140" y="36"/>
                      <a:pt x="140" y="36"/>
                    </a:cubicBezTo>
                    <a:cubicBezTo>
                      <a:pt x="113" y="0"/>
                      <a:pt x="113" y="0"/>
                      <a:pt x="113" y="0"/>
                    </a:cubicBezTo>
                    <a:cubicBezTo>
                      <a:pt x="31" y="0"/>
                      <a:pt x="31" y="0"/>
                      <a:pt x="31" y="0"/>
                    </a:cubicBezTo>
                    <a:cubicBezTo>
                      <a:pt x="14" y="0"/>
                      <a:pt x="0" y="14"/>
                      <a:pt x="0" y="31"/>
                    </a:cubicBezTo>
                    <a:cubicBezTo>
                      <a:pt x="0" y="64"/>
                      <a:pt x="0" y="64"/>
                      <a:pt x="0" y="64"/>
                    </a:cubicBezTo>
                    <a:cubicBezTo>
                      <a:pt x="54" y="64"/>
                      <a:pt x="54" y="64"/>
                      <a:pt x="54" y="64"/>
                    </a:cubicBezTo>
                    <a:cubicBezTo>
                      <a:pt x="54" y="309"/>
                      <a:pt x="54" y="309"/>
                      <a:pt x="54" y="309"/>
                    </a:cubicBezTo>
                    <a:cubicBezTo>
                      <a:pt x="228" y="309"/>
                      <a:pt x="228" y="309"/>
                      <a:pt x="228" y="309"/>
                    </a:cubicBezTo>
                    <a:cubicBezTo>
                      <a:pt x="228" y="43"/>
                      <a:pt x="228" y="43"/>
                      <a:pt x="228" y="43"/>
                    </a:cubicBezTo>
                    <a:cubicBezTo>
                      <a:pt x="259" y="43"/>
                      <a:pt x="259" y="43"/>
                      <a:pt x="259" y="43"/>
                    </a:cubicBezTo>
                    <a:lnTo>
                      <a:pt x="259" y="3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2" name="Rectangle 247"/>
              <p:cNvSpPr>
                <a:spLocks noChangeArrowheads="1"/>
              </p:cNvSpPr>
              <p:nvPr/>
            </p:nvSpPr>
            <p:spPr bwMode="auto">
              <a:xfrm>
                <a:off x="692150" y="1758951"/>
                <a:ext cx="71438" cy="3841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3" name="Freeform 248"/>
              <p:cNvSpPr>
                <a:spLocks/>
              </p:cNvSpPr>
              <p:nvPr/>
            </p:nvSpPr>
            <p:spPr bwMode="auto">
              <a:xfrm>
                <a:off x="776288" y="1785938"/>
                <a:ext cx="265113" cy="266700"/>
              </a:xfrm>
              <a:custGeom>
                <a:avLst/>
                <a:gdLst>
                  <a:gd name="T0" fmla="*/ 167 w 167"/>
                  <a:gd name="T1" fmla="*/ 0 h 168"/>
                  <a:gd name="T2" fmla="*/ 0 w 167"/>
                  <a:gd name="T3" fmla="*/ 142 h 168"/>
                  <a:gd name="T4" fmla="*/ 0 w 167"/>
                  <a:gd name="T5" fmla="*/ 168 h 168"/>
                  <a:gd name="T6" fmla="*/ 167 w 167"/>
                  <a:gd name="T7" fmla="*/ 25 h 168"/>
                  <a:gd name="T8" fmla="*/ 167 w 167"/>
                  <a:gd name="T9" fmla="*/ 0 h 168"/>
                </a:gdLst>
                <a:ahLst/>
                <a:cxnLst>
                  <a:cxn ang="0">
                    <a:pos x="T0" y="T1"/>
                  </a:cxn>
                  <a:cxn ang="0">
                    <a:pos x="T2" y="T3"/>
                  </a:cxn>
                  <a:cxn ang="0">
                    <a:pos x="T4" y="T5"/>
                  </a:cxn>
                  <a:cxn ang="0">
                    <a:pos x="T6" y="T7"/>
                  </a:cxn>
                  <a:cxn ang="0">
                    <a:pos x="T8" y="T9"/>
                  </a:cxn>
                </a:cxnLst>
                <a:rect l="0" t="0" r="r" b="b"/>
                <a:pathLst>
                  <a:path w="167" h="168">
                    <a:moveTo>
                      <a:pt x="167" y="0"/>
                    </a:moveTo>
                    <a:lnTo>
                      <a:pt x="0" y="142"/>
                    </a:lnTo>
                    <a:lnTo>
                      <a:pt x="0" y="168"/>
                    </a:lnTo>
                    <a:lnTo>
                      <a:pt x="167" y="25"/>
                    </a:lnTo>
                    <a:lnTo>
                      <a:pt x="1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4" name="Freeform 249"/>
              <p:cNvSpPr>
                <a:spLocks/>
              </p:cNvSpPr>
              <p:nvPr/>
            </p:nvSpPr>
            <p:spPr bwMode="auto">
              <a:xfrm>
                <a:off x="776288" y="1706563"/>
                <a:ext cx="265113" cy="268288"/>
              </a:xfrm>
              <a:custGeom>
                <a:avLst/>
                <a:gdLst>
                  <a:gd name="T0" fmla="*/ 167 w 167"/>
                  <a:gd name="T1" fmla="*/ 0 h 169"/>
                  <a:gd name="T2" fmla="*/ 0 w 167"/>
                  <a:gd name="T3" fmla="*/ 143 h 169"/>
                  <a:gd name="T4" fmla="*/ 0 w 167"/>
                  <a:gd name="T5" fmla="*/ 169 h 169"/>
                  <a:gd name="T6" fmla="*/ 167 w 167"/>
                  <a:gd name="T7" fmla="*/ 26 h 169"/>
                  <a:gd name="T8" fmla="*/ 167 w 167"/>
                  <a:gd name="T9" fmla="*/ 0 h 169"/>
                </a:gdLst>
                <a:ahLst/>
                <a:cxnLst>
                  <a:cxn ang="0">
                    <a:pos x="T0" y="T1"/>
                  </a:cxn>
                  <a:cxn ang="0">
                    <a:pos x="T2" y="T3"/>
                  </a:cxn>
                  <a:cxn ang="0">
                    <a:pos x="T4" y="T5"/>
                  </a:cxn>
                  <a:cxn ang="0">
                    <a:pos x="T6" y="T7"/>
                  </a:cxn>
                  <a:cxn ang="0">
                    <a:pos x="T8" y="T9"/>
                  </a:cxn>
                </a:cxnLst>
                <a:rect l="0" t="0" r="r" b="b"/>
                <a:pathLst>
                  <a:path w="167" h="169">
                    <a:moveTo>
                      <a:pt x="167" y="0"/>
                    </a:moveTo>
                    <a:lnTo>
                      <a:pt x="0" y="143"/>
                    </a:lnTo>
                    <a:lnTo>
                      <a:pt x="0" y="169"/>
                    </a:lnTo>
                    <a:lnTo>
                      <a:pt x="167" y="26"/>
                    </a:lnTo>
                    <a:lnTo>
                      <a:pt x="16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5" name="Oval 250"/>
              <p:cNvSpPr>
                <a:spLocks noChangeArrowheads="1"/>
              </p:cNvSpPr>
              <p:nvPr/>
            </p:nvSpPr>
            <p:spPr bwMode="auto">
              <a:xfrm>
                <a:off x="841375" y="1493838"/>
                <a:ext cx="15875"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6" name="Oval 251"/>
              <p:cNvSpPr>
                <a:spLocks noChangeArrowheads="1"/>
              </p:cNvSpPr>
              <p:nvPr/>
            </p:nvSpPr>
            <p:spPr bwMode="auto">
              <a:xfrm>
                <a:off x="965200" y="1493838"/>
                <a:ext cx="14288"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7" name="Freeform 252"/>
              <p:cNvSpPr>
                <a:spLocks/>
              </p:cNvSpPr>
              <p:nvPr/>
            </p:nvSpPr>
            <p:spPr bwMode="auto">
              <a:xfrm>
                <a:off x="879475" y="1568451"/>
                <a:ext cx="58738" cy="22225"/>
              </a:xfrm>
              <a:custGeom>
                <a:avLst/>
                <a:gdLst>
                  <a:gd name="T0" fmla="*/ 0 w 38"/>
                  <a:gd name="T1" fmla="*/ 0 h 15"/>
                  <a:gd name="T2" fmla="*/ 19 w 38"/>
                  <a:gd name="T3" fmla="*/ 15 h 15"/>
                  <a:gd name="T4" fmla="*/ 38 w 38"/>
                  <a:gd name="T5" fmla="*/ 0 h 15"/>
                  <a:gd name="T6" fmla="*/ 0 w 38"/>
                  <a:gd name="T7" fmla="*/ 0 h 15"/>
                </a:gdLst>
                <a:ahLst/>
                <a:cxnLst>
                  <a:cxn ang="0">
                    <a:pos x="T0" y="T1"/>
                  </a:cxn>
                  <a:cxn ang="0">
                    <a:pos x="T2" y="T3"/>
                  </a:cxn>
                  <a:cxn ang="0">
                    <a:pos x="T4" y="T5"/>
                  </a:cxn>
                  <a:cxn ang="0">
                    <a:pos x="T6" y="T7"/>
                  </a:cxn>
                </a:cxnLst>
                <a:rect l="0" t="0" r="r" b="b"/>
                <a:pathLst>
                  <a:path w="38" h="15">
                    <a:moveTo>
                      <a:pt x="0" y="0"/>
                    </a:moveTo>
                    <a:cubicBezTo>
                      <a:pt x="2" y="9"/>
                      <a:pt x="10" y="15"/>
                      <a:pt x="19" y="15"/>
                    </a:cubicBezTo>
                    <a:cubicBezTo>
                      <a:pt x="28" y="15"/>
                      <a:pt x="36" y="9"/>
                      <a:pt x="3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128" name="Freeform 253"/>
              <p:cNvSpPr>
                <a:spLocks/>
              </p:cNvSpPr>
              <p:nvPr/>
            </p:nvSpPr>
            <p:spPr bwMode="auto">
              <a:xfrm>
                <a:off x="893763" y="1536701"/>
                <a:ext cx="30163" cy="11113"/>
              </a:xfrm>
              <a:custGeom>
                <a:avLst/>
                <a:gdLst>
                  <a:gd name="T0" fmla="*/ 0 w 20"/>
                  <a:gd name="T1" fmla="*/ 0 h 8"/>
                  <a:gd name="T2" fmla="*/ 10 w 20"/>
                  <a:gd name="T3" fmla="*/ 8 h 8"/>
                  <a:gd name="T4" fmla="*/ 20 w 20"/>
                  <a:gd name="T5" fmla="*/ 0 h 8"/>
                  <a:gd name="T6" fmla="*/ 0 w 20"/>
                  <a:gd name="T7" fmla="*/ 0 h 8"/>
                </a:gdLst>
                <a:ahLst/>
                <a:cxnLst>
                  <a:cxn ang="0">
                    <a:pos x="T0" y="T1"/>
                  </a:cxn>
                  <a:cxn ang="0">
                    <a:pos x="T2" y="T3"/>
                  </a:cxn>
                  <a:cxn ang="0">
                    <a:pos x="T4" y="T5"/>
                  </a:cxn>
                  <a:cxn ang="0">
                    <a:pos x="T6" y="T7"/>
                  </a:cxn>
                </a:cxnLst>
                <a:rect l="0" t="0" r="r" b="b"/>
                <a:pathLst>
                  <a:path w="20" h="8">
                    <a:moveTo>
                      <a:pt x="0" y="0"/>
                    </a:moveTo>
                    <a:cubicBezTo>
                      <a:pt x="1" y="5"/>
                      <a:pt x="5" y="8"/>
                      <a:pt x="10" y="8"/>
                    </a:cubicBezTo>
                    <a:cubicBezTo>
                      <a:pt x="15" y="8"/>
                      <a:pt x="19" y="5"/>
                      <a:pt x="20" y="0"/>
                    </a:cubicBezTo>
                    <a:lnTo>
                      <a:pt x="0" y="0"/>
                    </a:ln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7" name="Group 1796"/>
            <p:cNvGrpSpPr/>
            <p:nvPr/>
          </p:nvGrpSpPr>
          <p:grpSpPr>
            <a:xfrm flipH="1">
              <a:off x="9108010" y="4511974"/>
              <a:ext cx="612305" cy="1055200"/>
              <a:chOff x="3834238" y="7433895"/>
              <a:chExt cx="714537" cy="1231379"/>
            </a:xfrm>
          </p:grpSpPr>
          <p:sp>
            <p:nvSpPr>
              <p:cNvPr id="2046" name="Rectangle 257"/>
              <p:cNvSpPr>
                <a:spLocks noChangeArrowheads="1"/>
              </p:cNvSpPr>
              <p:nvPr/>
            </p:nvSpPr>
            <p:spPr bwMode="auto">
              <a:xfrm>
                <a:off x="4386541" y="7693646"/>
                <a:ext cx="96631" cy="78901"/>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7" name="Freeform 258"/>
              <p:cNvSpPr>
                <a:spLocks/>
              </p:cNvSpPr>
              <p:nvPr/>
            </p:nvSpPr>
            <p:spPr bwMode="auto">
              <a:xfrm>
                <a:off x="4386541" y="7714923"/>
                <a:ext cx="96631" cy="46986"/>
              </a:xfrm>
              <a:custGeom>
                <a:avLst/>
                <a:gdLst>
                  <a:gd name="T0" fmla="*/ 0 w 109"/>
                  <a:gd name="T1" fmla="*/ 20 h 53"/>
                  <a:gd name="T2" fmla="*/ 109 w 109"/>
                  <a:gd name="T3" fmla="*/ 0 h 53"/>
                  <a:gd name="T4" fmla="*/ 0 w 109"/>
                  <a:gd name="T5" fmla="*/ 53 h 53"/>
                  <a:gd name="T6" fmla="*/ 0 w 109"/>
                  <a:gd name="T7" fmla="*/ 20 h 53"/>
                </a:gdLst>
                <a:ahLst/>
                <a:cxnLst>
                  <a:cxn ang="0">
                    <a:pos x="T0" y="T1"/>
                  </a:cxn>
                  <a:cxn ang="0">
                    <a:pos x="T2" y="T3"/>
                  </a:cxn>
                  <a:cxn ang="0">
                    <a:pos x="T4" y="T5"/>
                  </a:cxn>
                  <a:cxn ang="0">
                    <a:pos x="T6" y="T7"/>
                  </a:cxn>
                </a:cxnLst>
                <a:rect l="0" t="0" r="r" b="b"/>
                <a:pathLst>
                  <a:path w="109" h="53">
                    <a:moveTo>
                      <a:pt x="0" y="20"/>
                    </a:moveTo>
                    <a:lnTo>
                      <a:pt x="109" y="0"/>
                    </a:lnTo>
                    <a:lnTo>
                      <a:pt x="0" y="53"/>
                    </a:lnTo>
                    <a:lnTo>
                      <a:pt x="0" y="2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8" name="Freeform 259"/>
              <p:cNvSpPr>
                <a:spLocks/>
              </p:cNvSpPr>
              <p:nvPr/>
            </p:nvSpPr>
            <p:spPr bwMode="auto">
              <a:xfrm>
                <a:off x="4219875" y="7467583"/>
                <a:ext cx="310283" cy="285460"/>
              </a:xfrm>
              <a:custGeom>
                <a:avLst/>
                <a:gdLst>
                  <a:gd name="T0" fmla="*/ 196 w 203"/>
                  <a:gd name="T1" fmla="*/ 75 h 187"/>
                  <a:gd name="T2" fmla="*/ 100 w 203"/>
                  <a:gd name="T3" fmla="*/ 8 h 187"/>
                  <a:gd name="T4" fmla="*/ 24 w 203"/>
                  <a:gd name="T5" fmla="*/ 21 h 187"/>
                  <a:gd name="T6" fmla="*/ 14 w 203"/>
                  <a:gd name="T7" fmla="*/ 94 h 187"/>
                  <a:gd name="T8" fmla="*/ 0 w 203"/>
                  <a:gd name="T9" fmla="*/ 115 h 187"/>
                  <a:gd name="T10" fmla="*/ 2 w 203"/>
                  <a:gd name="T11" fmla="*/ 131 h 187"/>
                  <a:gd name="T12" fmla="*/ 22 w 203"/>
                  <a:gd name="T13" fmla="*/ 128 h 187"/>
                  <a:gd name="T14" fmla="*/ 32 w 203"/>
                  <a:gd name="T15" fmla="*/ 187 h 187"/>
                  <a:gd name="T16" fmla="*/ 128 w 203"/>
                  <a:gd name="T17" fmla="*/ 170 h 187"/>
                  <a:gd name="T18" fmla="*/ 128 w 203"/>
                  <a:gd name="T19" fmla="*/ 171 h 187"/>
                  <a:gd name="T20" fmla="*/ 129 w 203"/>
                  <a:gd name="T21" fmla="*/ 170 h 187"/>
                  <a:gd name="T22" fmla="*/ 129 w 203"/>
                  <a:gd name="T23" fmla="*/ 170 h 187"/>
                  <a:gd name="T24" fmla="*/ 129 w 203"/>
                  <a:gd name="T25" fmla="*/ 170 h 187"/>
                  <a:gd name="T26" fmla="*/ 196 w 203"/>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187">
                    <a:moveTo>
                      <a:pt x="196" y="75"/>
                    </a:moveTo>
                    <a:cubicBezTo>
                      <a:pt x="188" y="30"/>
                      <a:pt x="145" y="0"/>
                      <a:pt x="100" y="8"/>
                    </a:cubicBezTo>
                    <a:cubicBezTo>
                      <a:pt x="24" y="21"/>
                      <a:pt x="24" y="21"/>
                      <a:pt x="24" y="21"/>
                    </a:cubicBezTo>
                    <a:cubicBezTo>
                      <a:pt x="24" y="21"/>
                      <a:pt x="15" y="91"/>
                      <a:pt x="14" y="94"/>
                    </a:cubicBezTo>
                    <a:cubicBezTo>
                      <a:pt x="13" y="103"/>
                      <a:pt x="8" y="110"/>
                      <a:pt x="0" y="115"/>
                    </a:cubicBezTo>
                    <a:cubicBezTo>
                      <a:pt x="2" y="131"/>
                      <a:pt x="2" y="131"/>
                      <a:pt x="2" y="131"/>
                    </a:cubicBezTo>
                    <a:cubicBezTo>
                      <a:pt x="22" y="128"/>
                      <a:pt x="22" y="128"/>
                      <a:pt x="22" y="128"/>
                    </a:cubicBezTo>
                    <a:cubicBezTo>
                      <a:pt x="32" y="187"/>
                      <a:pt x="32" y="187"/>
                      <a:pt x="32" y="187"/>
                    </a:cubicBezTo>
                    <a:cubicBezTo>
                      <a:pt x="128" y="170"/>
                      <a:pt x="128" y="170"/>
                      <a:pt x="128" y="170"/>
                    </a:cubicBezTo>
                    <a:cubicBezTo>
                      <a:pt x="128" y="171"/>
                      <a:pt x="128" y="171"/>
                      <a:pt x="128" y="171"/>
                    </a:cubicBezTo>
                    <a:cubicBezTo>
                      <a:pt x="129" y="171"/>
                      <a:pt x="129" y="170"/>
                      <a:pt x="129" y="170"/>
                    </a:cubicBezTo>
                    <a:cubicBezTo>
                      <a:pt x="129" y="170"/>
                      <a:pt x="129" y="170"/>
                      <a:pt x="129" y="170"/>
                    </a:cubicBezTo>
                    <a:cubicBezTo>
                      <a:pt x="129" y="170"/>
                      <a:pt x="129" y="170"/>
                      <a:pt x="129" y="170"/>
                    </a:cubicBezTo>
                    <a:cubicBezTo>
                      <a:pt x="174" y="162"/>
                      <a:pt x="203" y="120"/>
                      <a:pt x="196"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9" name="Freeform 260"/>
              <p:cNvSpPr>
                <a:spLocks/>
              </p:cNvSpPr>
              <p:nvPr/>
            </p:nvSpPr>
            <p:spPr bwMode="auto">
              <a:xfrm>
                <a:off x="4238492" y="7433895"/>
                <a:ext cx="310283" cy="304964"/>
              </a:xfrm>
              <a:custGeom>
                <a:avLst/>
                <a:gdLst>
                  <a:gd name="T0" fmla="*/ 121 w 203"/>
                  <a:gd name="T1" fmla="*/ 6 h 200"/>
                  <a:gd name="T2" fmla="*/ 52 w 203"/>
                  <a:gd name="T3" fmla="*/ 18 h 200"/>
                  <a:gd name="T4" fmla="*/ 27 w 203"/>
                  <a:gd name="T5" fmla="*/ 0 h 200"/>
                  <a:gd name="T6" fmla="*/ 31 w 203"/>
                  <a:gd name="T7" fmla="*/ 22 h 200"/>
                  <a:gd name="T8" fmla="*/ 0 w 203"/>
                  <a:gd name="T9" fmla="*/ 1 h 200"/>
                  <a:gd name="T10" fmla="*/ 8 w 203"/>
                  <a:gd name="T11" fmla="*/ 46 h 200"/>
                  <a:gd name="T12" fmla="*/ 57 w 203"/>
                  <a:gd name="T13" fmla="*/ 83 h 200"/>
                  <a:gd name="T14" fmla="*/ 68 w 203"/>
                  <a:gd name="T15" fmla="*/ 150 h 200"/>
                  <a:gd name="T16" fmla="*/ 91 w 203"/>
                  <a:gd name="T17" fmla="*/ 146 h 200"/>
                  <a:gd name="T18" fmla="*/ 86 w 203"/>
                  <a:gd name="T19" fmla="*/ 120 h 200"/>
                  <a:gd name="T20" fmla="*/ 152 w 203"/>
                  <a:gd name="T21" fmla="*/ 186 h 200"/>
                  <a:gd name="T22" fmla="*/ 203 w 203"/>
                  <a:gd name="T23" fmla="*/ 200 h 200"/>
                  <a:gd name="T24" fmla="*/ 174 w 203"/>
                  <a:gd name="T25" fmla="*/ 43 h 200"/>
                  <a:gd name="T26" fmla="*/ 121 w 203"/>
                  <a:gd name="T27" fmla="*/ 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200">
                    <a:moveTo>
                      <a:pt x="121" y="6"/>
                    </a:moveTo>
                    <a:cubicBezTo>
                      <a:pt x="52" y="18"/>
                      <a:pt x="52" y="18"/>
                      <a:pt x="52" y="18"/>
                    </a:cubicBezTo>
                    <a:cubicBezTo>
                      <a:pt x="27" y="0"/>
                      <a:pt x="27" y="0"/>
                      <a:pt x="27" y="0"/>
                    </a:cubicBezTo>
                    <a:cubicBezTo>
                      <a:pt x="31" y="22"/>
                      <a:pt x="31" y="22"/>
                      <a:pt x="31" y="22"/>
                    </a:cubicBezTo>
                    <a:cubicBezTo>
                      <a:pt x="0" y="1"/>
                      <a:pt x="0" y="1"/>
                      <a:pt x="0" y="1"/>
                    </a:cubicBezTo>
                    <a:cubicBezTo>
                      <a:pt x="8" y="46"/>
                      <a:pt x="8" y="46"/>
                      <a:pt x="8" y="46"/>
                    </a:cubicBezTo>
                    <a:cubicBezTo>
                      <a:pt x="12" y="69"/>
                      <a:pt x="34" y="85"/>
                      <a:pt x="57" y="83"/>
                    </a:cubicBezTo>
                    <a:cubicBezTo>
                      <a:pt x="68" y="150"/>
                      <a:pt x="68" y="150"/>
                      <a:pt x="68" y="150"/>
                    </a:cubicBezTo>
                    <a:cubicBezTo>
                      <a:pt x="91" y="146"/>
                      <a:pt x="91" y="146"/>
                      <a:pt x="91" y="146"/>
                    </a:cubicBezTo>
                    <a:cubicBezTo>
                      <a:pt x="86" y="120"/>
                      <a:pt x="86" y="120"/>
                      <a:pt x="86" y="120"/>
                    </a:cubicBezTo>
                    <a:cubicBezTo>
                      <a:pt x="152" y="186"/>
                      <a:pt x="152" y="186"/>
                      <a:pt x="152" y="186"/>
                    </a:cubicBezTo>
                    <a:cubicBezTo>
                      <a:pt x="203" y="200"/>
                      <a:pt x="203" y="200"/>
                      <a:pt x="203" y="200"/>
                    </a:cubicBezTo>
                    <a:cubicBezTo>
                      <a:pt x="174" y="43"/>
                      <a:pt x="174" y="43"/>
                      <a:pt x="174" y="43"/>
                    </a:cubicBezTo>
                    <a:cubicBezTo>
                      <a:pt x="170" y="18"/>
                      <a:pt x="146" y="2"/>
                      <a:pt x="121"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0" name="Freeform 261"/>
              <p:cNvSpPr>
                <a:spLocks/>
              </p:cNvSpPr>
              <p:nvPr/>
            </p:nvSpPr>
            <p:spPr bwMode="auto">
              <a:xfrm>
                <a:off x="4361719" y="7567760"/>
                <a:ext cx="46099" cy="76241"/>
              </a:xfrm>
              <a:custGeom>
                <a:avLst/>
                <a:gdLst>
                  <a:gd name="T0" fmla="*/ 0 w 30"/>
                  <a:gd name="T1" fmla="*/ 2 h 50"/>
                  <a:gd name="T2" fmla="*/ 8 w 30"/>
                  <a:gd name="T3" fmla="*/ 50 h 50"/>
                  <a:gd name="T4" fmla="*/ 28 w 30"/>
                  <a:gd name="T5" fmla="*/ 22 h 50"/>
                  <a:gd name="T6" fmla="*/ 0 w 30"/>
                  <a:gd name="T7" fmla="*/ 2 h 50"/>
                </a:gdLst>
                <a:ahLst/>
                <a:cxnLst>
                  <a:cxn ang="0">
                    <a:pos x="T0" y="T1"/>
                  </a:cxn>
                  <a:cxn ang="0">
                    <a:pos x="T2" y="T3"/>
                  </a:cxn>
                  <a:cxn ang="0">
                    <a:pos x="T4" y="T5"/>
                  </a:cxn>
                  <a:cxn ang="0">
                    <a:pos x="T6" y="T7"/>
                  </a:cxn>
                </a:cxnLst>
                <a:rect l="0" t="0" r="r" b="b"/>
                <a:pathLst>
                  <a:path w="30" h="50">
                    <a:moveTo>
                      <a:pt x="0" y="2"/>
                    </a:moveTo>
                    <a:cubicBezTo>
                      <a:pt x="8" y="50"/>
                      <a:pt x="8" y="50"/>
                      <a:pt x="8" y="50"/>
                    </a:cubicBezTo>
                    <a:cubicBezTo>
                      <a:pt x="21" y="48"/>
                      <a:pt x="30" y="35"/>
                      <a:pt x="28" y="22"/>
                    </a:cubicBezTo>
                    <a:cubicBezTo>
                      <a:pt x="26" y="9"/>
                      <a:pt x="13" y="0"/>
                      <a:pt x="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1" name="Oval 262"/>
              <p:cNvSpPr>
                <a:spLocks noChangeArrowheads="1"/>
              </p:cNvSpPr>
              <p:nvPr/>
            </p:nvSpPr>
            <p:spPr bwMode="auto">
              <a:xfrm>
                <a:off x="4272180" y="7620065"/>
                <a:ext cx="17730" cy="186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2" name="Freeform 263"/>
              <p:cNvSpPr>
                <a:spLocks/>
              </p:cNvSpPr>
              <p:nvPr/>
            </p:nvSpPr>
            <p:spPr bwMode="auto">
              <a:xfrm>
                <a:off x="4257995" y="7681235"/>
                <a:ext cx="50532" cy="39894"/>
              </a:xfrm>
              <a:custGeom>
                <a:avLst/>
                <a:gdLst>
                  <a:gd name="T0" fmla="*/ 0 w 33"/>
                  <a:gd name="T1" fmla="*/ 6 h 26"/>
                  <a:gd name="T2" fmla="*/ 3 w 33"/>
                  <a:gd name="T3" fmla="*/ 26 h 26"/>
                  <a:gd name="T4" fmla="*/ 33 w 33"/>
                  <a:gd name="T5" fmla="*/ 0 h 26"/>
                  <a:gd name="T6" fmla="*/ 0 w 33"/>
                  <a:gd name="T7" fmla="*/ 6 h 26"/>
                </a:gdLst>
                <a:ahLst/>
                <a:cxnLst>
                  <a:cxn ang="0">
                    <a:pos x="T0" y="T1"/>
                  </a:cxn>
                  <a:cxn ang="0">
                    <a:pos x="T2" y="T3"/>
                  </a:cxn>
                  <a:cxn ang="0">
                    <a:pos x="T4" y="T5"/>
                  </a:cxn>
                  <a:cxn ang="0">
                    <a:pos x="T6" y="T7"/>
                  </a:cxn>
                </a:cxnLst>
                <a:rect l="0" t="0" r="r" b="b"/>
                <a:pathLst>
                  <a:path w="33" h="26">
                    <a:moveTo>
                      <a:pt x="0" y="6"/>
                    </a:moveTo>
                    <a:cubicBezTo>
                      <a:pt x="3" y="26"/>
                      <a:pt x="3" y="26"/>
                      <a:pt x="3" y="26"/>
                    </a:cubicBezTo>
                    <a:cubicBezTo>
                      <a:pt x="18" y="23"/>
                      <a:pt x="29" y="13"/>
                      <a:pt x="33"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3" name="Freeform 264"/>
              <p:cNvSpPr>
                <a:spLocks/>
              </p:cNvSpPr>
              <p:nvPr/>
            </p:nvSpPr>
            <p:spPr bwMode="auto">
              <a:xfrm>
                <a:off x="4299662" y="7668824"/>
                <a:ext cx="21277" cy="23050"/>
              </a:xfrm>
              <a:custGeom>
                <a:avLst/>
                <a:gdLst>
                  <a:gd name="T0" fmla="*/ 12 w 14"/>
                  <a:gd name="T1" fmla="*/ 15 h 15"/>
                  <a:gd name="T2" fmla="*/ 11 w 14"/>
                  <a:gd name="T3" fmla="*/ 4 h 15"/>
                  <a:gd name="T4" fmla="*/ 0 w 14"/>
                  <a:gd name="T5" fmla="*/ 2 h 15"/>
                  <a:gd name="T6" fmla="*/ 12 w 14"/>
                  <a:gd name="T7" fmla="*/ 15 h 15"/>
                </a:gdLst>
                <a:ahLst/>
                <a:cxnLst>
                  <a:cxn ang="0">
                    <a:pos x="T0" y="T1"/>
                  </a:cxn>
                  <a:cxn ang="0">
                    <a:pos x="T2" y="T3"/>
                  </a:cxn>
                  <a:cxn ang="0">
                    <a:pos x="T4" y="T5"/>
                  </a:cxn>
                  <a:cxn ang="0">
                    <a:pos x="T6" y="T7"/>
                  </a:cxn>
                </a:cxnLst>
                <a:rect l="0" t="0" r="r" b="b"/>
                <a:pathLst>
                  <a:path w="14" h="15">
                    <a:moveTo>
                      <a:pt x="12" y="15"/>
                    </a:moveTo>
                    <a:cubicBezTo>
                      <a:pt x="14" y="11"/>
                      <a:pt x="14" y="7"/>
                      <a:pt x="11" y="4"/>
                    </a:cubicBezTo>
                    <a:cubicBezTo>
                      <a:pt x="8" y="1"/>
                      <a:pt x="3" y="0"/>
                      <a:pt x="0" y="2"/>
                    </a:cubicBezTo>
                    <a:lnTo>
                      <a:pt x="12" y="15"/>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4" name="Freeform 265"/>
              <p:cNvSpPr>
                <a:spLocks/>
              </p:cNvSpPr>
              <p:nvPr/>
            </p:nvSpPr>
            <p:spPr bwMode="auto">
              <a:xfrm>
                <a:off x="3939734" y="8140453"/>
                <a:ext cx="543438" cy="129432"/>
              </a:xfrm>
              <a:custGeom>
                <a:avLst/>
                <a:gdLst>
                  <a:gd name="T0" fmla="*/ 42 w 355"/>
                  <a:gd name="T1" fmla="*/ 0 h 85"/>
                  <a:gd name="T2" fmla="*/ 0 w 355"/>
                  <a:gd name="T3" fmla="*/ 43 h 85"/>
                  <a:gd name="T4" fmla="*/ 42 w 355"/>
                  <a:gd name="T5" fmla="*/ 85 h 85"/>
                  <a:gd name="T6" fmla="*/ 312 w 355"/>
                  <a:gd name="T7" fmla="*/ 85 h 85"/>
                  <a:gd name="T8" fmla="*/ 355 w 355"/>
                  <a:gd name="T9" fmla="*/ 43 h 85"/>
                  <a:gd name="T10" fmla="*/ 355 w 355"/>
                  <a:gd name="T11" fmla="*/ 0 h 85"/>
                  <a:gd name="T12" fmla="*/ 42 w 355"/>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355" h="85">
                    <a:moveTo>
                      <a:pt x="42" y="0"/>
                    </a:moveTo>
                    <a:cubicBezTo>
                      <a:pt x="19" y="0"/>
                      <a:pt x="0" y="19"/>
                      <a:pt x="0" y="43"/>
                    </a:cubicBezTo>
                    <a:cubicBezTo>
                      <a:pt x="0" y="66"/>
                      <a:pt x="19" y="85"/>
                      <a:pt x="42" y="85"/>
                    </a:cubicBezTo>
                    <a:cubicBezTo>
                      <a:pt x="312" y="85"/>
                      <a:pt x="312" y="85"/>
                      <a:pt x="312" y="85"/>
                    </a:cubicBezTo>
                    <a:cubicBezTo>
                      <a:pt x="336" y="85"/>
                      <a:pt x="355" y="66"/>
                      <a:pt x="355" y="43"/>
                    </a:cubicBezTo>
                    <a:cubicBezTo>
                      <a:pt x="355" y="0"/>
                      <a:pt x="355" y="0"/>
                      <a:pt x="355" y="0"/>
                    </a:cubicBezTo>
                    <a:lnTo>
                      <a:pt x="42"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5" name="Freeform 266"/>
              <p:cNvSpPr>
                <a:spLocks/>
              </p:cNvSpPr>
              <p:nvPr/>
            </p:nvSpPr>
            <p:spPr bwMode="auto">
              <a:xfrm>
                <a:off x="4319166" y="7761908"/>
                <a:ext cx="164007" cy="380318"/>
              </a:xfrm>
              <a:custGeom>
                <a:avLst/>
                <a:gdLst>
                  <a:gd name="T0" fmla="*/ 75 w 107"/>
                  <a:gd name="T1" fmla="*/ 0 h 249"/>
                  <a:gd name="T2" fmla="*/ 0 w 107"/>
                  <a:gd name="T3" fmla="*/ 124 h 249"/>
                  <a:gd name="T4" fmla="*/ 0 w 107"/>
                  <a:gd name="T5" fmla="*/ 249 h 249"/>
                  <a:gd name="T6" fmla="*/ 107 w 107"/>
                  <a:gd name="T7" fmla="*/ 249 h 249"/>
                  <a:gd name="T8" fmla="*/ 107 w 107"/>
                  <a:gd name="T9" fmla="*/ 0 h 249"/>
                  <a:gd name="T10" fmla="*/ 75 w 107"/>
                  <a:gd name="T11" fmla="*/ 0 h 249"/>
                </a:gdLst>
                <a:ahLst/>
                <a:cxnLst>
                  <a:cxn ang="0">
                    <a:pos x="T0" y="T1"/>
                  </a:cxn>
                  <a:cxn ang="0">
                    <a:pos x="T2" y="T3"/>
                  </a:cxn>
                  <a:cxn ang="0">
                    <a:pos x="T4" y="T5"/>
                  </a:cxn>
                  <a:cxn ang="0">
                    <a:pos x="T6" y="T7"/>
                  </a:cxn>
                  <a:cxn ang="0">
                    <a:pos x="T8" y="T9"/>
                  </a:cxn>
                  <a:cxn ang="0">
                    <a:pos x="T10" y="T11"/>
                  </a:cxn>
                </a:cxnLst>
                <a:rect l="0" t="0" r="r" b="b"/>
                <a:pathLst>
                  <a:path w="107" h="249">
                    <a:moveTo>
                      <a:pt x="75" y="0"/>
                    </a:moveTo>
                    <a:cubicBezTo>
                      <a:pt x="9" y="0"/>
                      <a:pt x="0" y="76"/>
                      <a:pt x="0" y="124"/>
                    </a:cubicBezTo>
                    <a:cubicBezTo>
                      <a:pt x="0" y="249"/>
                      <a:pt x="0" y="249"/>
                      <a:pt x="0" y="249"/>
                    </a:cubicBezTo>
                    <a:cubicBezTo>
                      <a:pt x="107" y="249"/>
                      <a:pt x="107" y="249"/>
                      <a:pt x="107" y="249"/>
                    </a:cubicBezTo>
                    <a:cubicBezTo>
                      <a:pt x="107" y="0"/>
                      <a:pt x="107" y="0"/>
                      <a:pt x="107" y="0"/>
                    </a:cubicBezTo>
                    <a:cubicBezTo>
                      <a:pt x="107" y="0"/>
                      <a:pt x="78" y="0"/>
                      <a:pt x="75"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6" name="Freeform 267"/>
              <p:cNvSpPr>
                <a:spLocks/>
              </p:cNvSpPr>
              <p:nvPr/>
            </p:nvSpPr>
            <p:spPr bwMode="auto">
              <a:xfrm>
                <a:off x="3834238" y="8576622"/>
                <a:ext cx="200354" cy="88652"/>
              </a:xfrm>
              <a:custGeom>
                <a:avLst/>
                <a:gdLst>
                  <a:gd name="T0" fmla="*/ 64 w 131"/>
                  <a:gd name="T1" fmla="*/ 0 h 58"/>
                  <a:gd name="T2" fmla="*/ 0 w 131"/>
                  <a:gd name="T3" fmla="*/ 58 h 58"/>
                  <a:gd name="T4" fmla="*/ 64 w 131"/>
                  <a:gd name="T5" fmla="*/ 58 h 58"/>
                  <a:gd name="T6" fmla="*/ 131 w 131"/>
                  <a:gd name="T7" fmla="*/ 58 h 58"/>
                  <a:gd name="T8" fmla="*/ 131 w 131"/>
                  <a:gd name="T9" fmla="*/ 0 h 58"/>
                  <a:gd name="T10" fmla="*/ 64 w 131"/>
                  <a:gd name="T11" fmla="*/ 0 h 58"/>
                </a:gdLst>
                <a:ahLst/>
                <a:cxnLst>
                  <a:cxn ang="0">
                    <a:pos x="T0" y="T1"/>
                  </a:cxn>
                  <a:cxn ang="0">
                    <a:pos x="T2" y="T3"/>
                  </a:cxn>
                  <a:cxn ang="0">
                    <a:pos x="T4" y="T5"/>
                  </a:cxn>
                  <a:cxn ang="0">
                    <a:pos x="T6" y="T7"/>
                  </a:cxn>
                  <a:cxn ang="0">
                    <a:pos x="T8" y="T9"/>
                  </a:cxn>
                  <a:cxn ang="0">
                    <a:pos x="T10" y="T11"/>
                  </a:cxn>
                </a:cxnLst>
                <a:rect l="0" t="0" r="r" b="b"/>
                <a:pathLst>
                  <a:path w="131" h="58">
                    <a:moveTo>
                      <a:pt x="64" y="0"/>
                    </a:moveTo>
                    <a:cubicBezTo>
                      <a:pt x="31" y="0"/>
                      <a:pt x="3" y="25"/>
                      <a:pt x="0" y="58"/>
                    </a:cubicBezTo>
                    <a:cubicBezTo>
                      <a:pt x="64" y="58"/>
                      <a:pt x="64" y="58"/>
                      <a:pt x="64" y="58"/>
                    </a:cubicBezTo>
                    <a:cubicBezTo>
                      <a:pt x="131" y="58"/>
                      <a:pt x="131" y="58"/>
                      <a:pt x="131" y="58"/>
                    </a:cubicBezTo>
                    <a:cubicBezTo>
                      <a:pt x="131" y="0"/>
                      <a:pt x="131" y="0"/>
                      <a:pt x="131" y="0"/>
                    </a:cubicBezTo>
                    <a:lnTo>
                      <a:pt x="64"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7" name="Rectangle 268"/>
              <p:cNvSpPr>
                <a:spLocks noChangeArrowheads="1"/>
              </p:cNvSpPr>
              <p:nvPr/>
            </p:nvSpPr>
            <p:spPr bwMode="auto">
              <a:xfrm>
                <a:off x="3939734" y="8202510"/>
                <a:ext cx="136524" cy="37411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8" name="Freeform 285"/>
              <p:cNvSpPr>
                <a:spLocks/>
              </p:cNvSpPr>
              <p:nvPr/>
            </p:nvSpPr>
            <p:spPr bwMode="auto">
              <a:xfrm>
                <a:off x="4013315" y="8120063"/>
                <a:ext cx="238475" cy="20390"/>
              </a:xfrm>
              <a:custGeom>
                <a:avLst/>
                <a:gdLst>
                  <a:gd name="T0" fmla="*/ 0 w 269"/>
                  <a:gd name="T1" fmla="*/ 0 h 23"/>
                  <a:gd name="T2" fmla="*/ 269 w 269"/>
                  <a:gd name="T3" fmla="*/ 12 h 23"/>
                  <a:gd name="T4" fmla="*/ 269 w 269"/>
                  <a:gd name="T5" fmla="*/ 23 h 23"/>
                  <a:gd name="T6" fmla="*/ 0 w 269"/>
                  <a:gd name="T7" fmla="*/ 23 h 23"/>
                  <a:gd name="T8" fmla="*/ 0 w 269"/>
                  <a:gd name="T9" fmla="*/ 0 h 23"/>
                </a:gdLst>
                <a:ahLst/>
                <a:cxnLst>
                  <a:cxn ang="0">
                    <a:pos x="T0" y="T1"/>
                  </a:cxn>
                  <a:cxn ang="0">
                    <a:pos x="T2" y="T3"/>
                  </a:cxn>
                  <a:cxn ang="0">
                    <a:pos x="T4" y="T5"/>
                  </a:cxn>
                  <a:cxn ang="0">
                    <a:pos x="T6" y="T7"/>
                  </a:cxn>
                  <a:cxn ang="0">
                    <a:pos x="T8" y="T9"/>
                  </a:cxn>
                </a:cxnLst>
                <a:rect l="0" t="0" r="r" b="b"/>
                <a:pathLst>
                  <a:path w="269" h="23">
                    <a:moveTo>
                      <a:pt x="0" y="0"/>
                    </a:moveTo>
                    <a:lnTo>
                      <a:pt x="269" y="12"/>
                    </a:lnTo>
                    <a:lnTo>
                      <a:pt x="269" y="23"/>
                    </a:lnTo>
                    <a:lnTo>
                      <a:pt x="0" y="2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59" name="Freeform 286"/>
              <p:cNvSpPr>
                <a:spLocks/>
              </p:cNvSpPr>
              <p:nvPr/>
            </p:nvSpPr>
            <p:spPr bwMode="auto">
              <a:xfrm>
                <a:off x="3937075" y="7895773"/>
                <a:ext cx="80674" cy="232269"/>
              </a:xfrm>
              <a:custGeom>
                <a:avLst/>
                <a:gdLst>
                  <a:gd name="T0" fmla="*/ 69 w 91"/>
                  <a:gd name="T1" fmla="*/ 262 h 262"/>
                  <a:gd name="T2" fmla="*/ 0 w 91"/>
                  <a:gd name="T3" fmla="*/ 2 h 262"/>
                  <a:gd name="T4" fmla="*/ 7 w 91"/>
                  <a:gd name="T5" fmla="*/ 0 h 262"/>
                  <a:gd name="T6" fmla="*/ 91 w 91"/>
                  <a:gd name="T7" fmla="*/ 253 h 262"/>
                  <a:gd name="T8" fmla="*/ 69 w 91"/>
                  <a:gd name="T9" fmla="*/ 262 h 262"/>
                </a:gdLst>
                <a:ahLst/>
                <a:cxnLst>
                  <a:cxn ang="0">
                    <a:pos x="T0" y="T1"/>
                  </a:cxn>
                  <a:cxn ang="0">
                    <a:pos x="T2" y="T3"/>
                  </a:cxn>
                  <a:cxn ang="0">
                    <a:pos x="T4" y="T5"/>
                  </a:cxn>
                  <a:cxn ang="0">
                    <a:pos x="T6" y="T7"/>
                  </a:cxn>
                  <a:cxn ang="0">
                    <a:pos x="T8" y="T9"/>
                  </a:cxn>
                </a:cxnLst>
                <a:rect l="0" t="0" r="r" b="b"/>
                <a:pathLst>
                  <a:path w="91" h="262">
                    <a:moveTo>
                      <a:pt x="69" y="262"/>
                    </a:moveTo>
                    <a:lnTo>
                      <a:pt x="0" y="2"/>
                    </a:lnTo>
                    <a:lnTo>
                      <a:pt x="7" y="0"/>
                    </a:lnTo>
                    <a:lnTo>
                      <a:pt x="91" y="253"/>
                    </a:lnTo>
                    <a:lnTo>
                      <a:pt x="69" y="26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0" name="Oval 287"/>
              <p:cNvSpPr>
                <a:spLocks noChangeArrowheads="1"/>
              </p:cNvSpPr>
              <p:nvPr/>
            </p:nvSpPr>
            <p:spPr bwMode="auto">
              <a:xfrm>
                <a:off x="3998245" y="8111198"/>
                <a:ext cx="30142" cy="2925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1" name="Freeform 288"/>
              <p:cNvSpPr>
                <a:spLocks/>
              </p:cNvSpPr>
              <p:nvPr/>
            </p:nvSpPr>
            <p:spPr bwMode="auto">
              <a:xfrm>
                <a:off x="4384768" y="7815099"/>
                <a:ext cx="79787" cy="327127"/>
              </a:xfrm>
              <a:custGeom>
                <a:avLst/>
                <a:gdLst>
                  <a:gd name="T0" fmla="*/ 52 w 52"/>
                  <a:gd name="T1" fmla="*/ 188 h 214"/>
                  <a:gd name="T2" fmla="*/ 26 w 52"/>
                  <a:gd name="T3" fmla="*/ 214 h 214"/>
                  <a:gd name="T4" fmla="*/ 26 w 52"/>
                  <a:gd name="T5" fmla="*/ 214 h 214"/>
                  <a:gd name="T6" fmla="*/ 0 w 52"/>
                  <a:gd name="T7" fmla="*/ 188 h 214"/>
                  <a:gd name="T8" fmla="*/ 0 w 52"/>
                  <a:gd name="T9" fmla="*/ 25 h 214"/>
                  <a:gd name="T10" fmla="*/ 26 w 52"/>
                  <a:gd name="T11" fmla="*/ 0 h 214"/>
                  <a:gd name="T12" fmla="*/ 26 w 52"/>
                  <a:gd name="T13" fmla="*/ 0 h 214"/>
                  <a:gd name="T14" fmla="*/ 52 w 52"/>
                  <a:gd name="T15" fmla="*/ 25 h 214"/>
                  <a:gd name="T16" fmla="*/ 52 w 52"/>
                  <a:gd name="T17" fmla="*/ 18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214">
                    <a:moveTo>
                      <a:pt x="52" y="188"/>
                    </a:moveTo>
                    <a:cubicBezTo>
                      <a:pt x="52" y="202"/>
                      <a:pt x="40" y="214"/>
                      <a:pt x="26" y="214"/>
                    </a:cubicBezTo>
                    <a:cubicBezTo>
                      <a:pt x="26" y="214"/>
                      <a:pt x="26" y="214"/>
                      <a:pt x="26" y="214"/>
                    </a:cubicBezTo>
                    <a:cubicBezTo>
                      <a:pt x="12" y="214"/>
                      <a:pt x="0" y="202"/>
                      <a:pt x="0" y="188"/>
                    </a:cubicBezTo>
                    <a:cubicBezTo>
                      <a:pt x="0" y="25"/>
                      <a:pt x="0" y="25"/>
                      <a:pt x="0" y="25"/>
                    </a:cubicBezTo>
                    <a:cubicBezTo>
                      <a:pt x="0" y="11"/>
                      <a:pt x="12" y="0"/>
                      <a:pt x="26" y="0"/>
                    </a:cubicBezTo>
                    <a:cubicBezTo>
                      <a:pt x="26" y="0"/>
                      <a:pt x="26" y="0"/>
                      <a:pt x="26" y="0"/>
                    </a:cubicBezTo>
                    <a:cubicBezTo>
                      <a:pt x="40" y="0"/>
                      <a:pt x="52" y="11"/>
                      <a:pt x="52" y="25"/>
                    </a:cubicBezTo>
                    <a:lnTo>
                      <a:pt x="52" y="18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2" name="Freeform 289"/>
              <p:cNvSpPr>
                <a:spLocks/>
              </p:cNvSpPr>
              <p:nvPr/>
            </p:nvSpPr>
            <p:spPr bwMode="auto">
              <a:xfrm>
                <a:off x="4160478" y="8062439"/>
                <a:ext cx="304077" cy="79787"/>
              </a:xfrm>
              <a:custGeom>
                <a:avLst/>
                <a:gdLst>
                  <a:gd name="T0" fmla="*/ 173 w 199"/>
                  <a:gd name="T1" fmla="*/ 0 h 52"/>
                  <a:gd name="T2" fmla="*/ 199 w 199"/>
                  <a:gd name="T3" fmla="*/ 26 h 52"/>
                  <a:gd name="T4" fmla="*/ 199 w 199"/>
                  <a:gd name="T5" fmla="*/ 26 h 52"/>
                  <a:gd name="T6" fmla="*/ 173 w 199"/>
                  <a:gd name="T7" fmla="*/ 52 h 52"/>
                  <a:gd name="T8" fmla="*/ 25 w 199"/>
                  <a:gd name="T9" fmla="*/ 52 h 52"/>
                  <a:gd name="T10" fmla="*/ 0 w 199"/>
                  <a:gd name="T11" fmla="*/ 26 h 52"/>
                  <a:gd name="T12" fmla="*/ 0 w 199"/>
                  <a:gd name="T13" fmla="*/ 26 h 52"/>
                  <a:gd name="T14" fmla="*/ 25 w 199"/>
                  <a:gd name="T15" fmla="*/ 0 h 52"/>
                  <a:gd name="T16" fmla="*/ 173 w 199"/>
                  <a:gd name="T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52">
                    <a:moveTo>
                      <a:pt x="173" y="0"/>
                    </a:moveTo>
                    <a:cubicBezTo>
                      <a:pt x="187" y="0"/>
                      <a:pt x="199" y="11"/>
                      <a:pt x="199" y="26"/>
                    </a:cubicBezTo>
                    <a:cubicBezTo>
                      <a:pt x="199" y="26"/>
                      <a:pt x="199" y="26"/>
                      <a:pt x="199" y="26"/>
                    </a:cubicBezTo>
                    <a:cubicBezTo>
                      <a:pt x="199" y="40"/>
                      <a:pt x="187" y="52"/>
                      <a:pt x="173" y="52"/>
                    </a:cubicBezTo>
                    <a:cubicBezTo>
                      <a:pt x="25" y="52"/>
                      <a:pt x="25" y="52"/>
                      <a:pt x="25" y="52"/>
                    </a:cubicBezTo>
                    <a:cubicBezTo>
                      <a:pt x="11" y="52"/>
                      <a:pt x="0" y="40"/>
                      <a:pt x="0" y="26"/>
                    </a:cubicBezTo>
                    <a:cubicBezTo>
                      <a:pt x="0" y="26"/>
                      <a:pt x="0" y="26"/>
                      <a:pt x="0" y="26"/>
                    </a:cubicBezTo>
                    <a:cubicBezTo>
                      <a:pt x="0" y="11"/>
                      <a:pt x="11" y="0"/>
                      <a:pt x="25" y="0"/>
                    </a:cubicBezTo>
                    <a:lnTo>
                      <a:pt x="173"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3" name="Freeform 290"/>
              <p:cNvSpPr>
                <a:spLocks/>
              </p:cNvSpPr>
              <p:nvPr/>
            </p:nvSpPr>
            <p:spPr bwMode="auto">
              <a:xfrm>
                <a:off x="4123244" y="8062439"/>
                <a:ext cx="157801" cy="79787"/>
              </a:xfrm>
              <a:custGeom>
                <a:avLst/>
                <a:gdLst>
                  <a:gd name="T0" fmla="*/ 103 w 103"/>
                  <a:gd name="T1" fmla="*/ 52 h 52"/>
                  <a:gd name="T2" fmla="*/ 0 w 103"/>
                  <a:gd name="T3" fmla="*/ 52 h 52"/>
                  <a:gd name="T4" fmla="*/ 51 w 103"/>
                  <a:gd name="T5" fmla="*/ 0 h 52"/>
                  <a:gd name="T6" fmla="*/ 103 w 103"/>
                  <a:gd name="T7" fmla="*/ 52 h 52"/>
                </a:gdLst>
                <a:ahLst/>
                <a:cxnLst>
                  <a:cxn ang="0">
                    <a:pos x="T0" y="T1"/>
                  </a:cxn>
                  <a:cxn ang="0">
                    <a:pos x="T2" y="T3"/>
                  </a:cxn>
                  <a:cxn ang="0">
                    <a:pos x="T4" y="T5"/>
                  </a:cxn>
                  <a:cxn ang="0">
                    <a:pos x="T6" y="T7"/>
                  </a:cxn>
                </a:cxnLst>
                <a:rect l="0" t="0" r="r" b="b"/>
                <a:pathLst>
                  <a:path w="103" h="52">
                    <a:moveTo>
                      <a:pt x="103" y="52"/>
                    </a:moveTo>
                    <a:cubicBezTo>
                      <a:pt x="0" y="52"/>
                      <a:pt x="0" y="52"/>
                      <a:pt x="0" y="52"/>
                    </a:cubicBezTo>
                    <a:cubicBezTo>
                      <a:pt x="0" y="23"/>
                      <a:pt x="23" y="0"/>
                      <a:pt x="51" y="0"/>
                    </a:cubicBezTo>
                    <a:cubicBezTo>
                      <a:pt x="80" y="0"/>
                      <a:pt x="103" y="23"/>
                      <a:pt x="103"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4" name="Rectangle 291"/>
              <p:cNvSpPr>
                <a:spLocks noChangeArrowheads="1"/>
              </p:cNvSpPr>
              <p:nvPr/>
            </p:nvSpPr>
            <p:spPr bwMode="auto">
              <a:xfrm>
                <a:off x="4244698" y="8062439"/>
                <a:ext cx="36348" cy="797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65" name="Rectangle 292"/>
              <p:cNvSpPr>
                <a:spLocks noChangeArrowheads="1"/>
              </p:cNvSpPr>
              <p:nvPr/>
            </p:nvSpPr>
            <p:spPr bwMode="auto">
              <a:xfrm>
                <a:off x="4382995" y="7810667"/>
                <a:ext cx="100177" cy="15425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8" name="Group 1797"/>
            <p:cNvGrpSpPr/>
            <p:nvPr/>
          </p:nvGrpSpPr>
          <p:grpSpPr>
            <a:xfrm>
              <a:off x="8543632" y="4623203"/>
              <a:ext cx="1785871" cy="1819871"/>
              <a:chOff x="6427788" y="4373563"/>
              <a:chExt cx="1751013" cy="1784349"/>
            </a:xfrm>
          </p:grpSpPr>
          <p:sp>
            <p:nvSpPr>
              <p:cNvPr id="1999" name="Rectangle 585"/>
              <p:cNvSpPr>
                <a:spLocks noChangeArrowheads="1"/>
              </p:cNvSpPr>
              <p:nvPr/>
            </p:nvSpPr>
            <p:spPr bwMode="auto">
              <a:xfrm>
                <a:off x="7799388" y="5556250"/>
                <a:ext cx="204788" cy="35083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0" name="Freeform 586"/>
              <p:cNvSpPr>
                <a:spLocks/>
              </p:cNvSpPr>
              <p:nvPr/>
            </p:nvSpPr>
            <p:spPr bwMode="auto">
              <a:xfrm>
                <a:off x="7637463" y="6054725"/>
                <a:ext cx="179388" cy="61912"/>
              </a:xfrm>
              <a:custGeom>
                <a:avLst/>
                <a:gdLst>
                  <a:gd name="T0" fmla="*/ 55 w 104"/>
                  <a:gd name="T1" fmla="*/ 0 h 36"/>
                  <a:gd name="T2" fmla="*/ 1 w 104"/>
                  <a:gd name="T3" fmla="*/ 29 h 36"/>
                  <a:gd name="T4" fmla="*/ 0 w 104"/>
                  <a:gd name="T5" fmla="*/ 35 h 36"/>
                  <a:gd name="T6" fmla="*/ 71 w 104"/>
                  <a:gd name="T7" fmla="*/ 36 h 36"/>
                  <a:gd name="T8" fmla="*/ 104 w 104"/>
                  <a:gd name="T9" fmla="*/ 0 h 36"/>
                  <a:gd name="T10" fmla="*/ 55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5" y="0"/>
                    </a:moveTo>
                    <a:cubicBezTo>
                      <a:pt x="33" y="0"/>
                      <a:pt x="13" y="11"/>
                      <a:pt x="1" y="29"/>
                    </a:cubicBezTo>
                    <a:cubicBezTo>
                      <a:pt x="0" y="35"/>
                      <a:pt x="0" y="35"/>
                      <a:pt x="0" y="35"/>
                    </a:cubicBezTo>
                    <a:cubicBezTo>
                      <a:pt x="71" y="36"/>
                      <a:pt x="71" y="36"/>
                      <a:pt x="71" y="36"/>
                    </a:cubicBezTo>
                    <a:cubicBezTo>
                      <a:pt x="88" y="36"/>
                      <a:pt x="102" y="16"/>
                      <a:pt x="104" y="0"/>
                    </a:cubicBezTo>
                    <a:lnTo>
                      <a:pt x="55"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1" name="Rectangle 587"/>
              <p:cNvSpPr>
                <a:spLocks noChangeArrowheads="1"/>
              </p:cNvSpPr>
              <p:nvPr/>
            </p:nvSpPr>
            <p:spPr bwMode="auto">
              <a:xfrm>
                <a:off x="7773988" y="4681538"/>
                <a:ext cx="246063" cy="146050"/>
              </a:xfrm>
              <a:prstGeom prst="rect">
                <a:avLst/>
              </a:prstGeom>
              <a:solidFill>
                <a:srgbClr val="6D492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2" name="Freeform 588"/>
              <p:cNvSpPr>
                <a:spLocks/>
              </p:cNvSpPr>
              <p:nvPr/>
            </p:nvSpPr>
            <p:spPr bwMode="auto">
              <a:xfrm>
                <a:off x="7748588" y="4538663"/>
                <a:ext cx="296863" cy="63500"/>
              </a:xfrm>
              <a:custGeom>
                <a:avLst/>
                <a:gdLst>
                  <a:gd name="T0" fmla="*/ 172 w 172"/>
                  <a:gd name="T1" fmla="*/ 27 h 36"/>
                  <a:gd name="T2" fmla="*/ 163 w 172"/>
                  <a:gd name="T3" fmla="*/ 36 h 36"/>
                  <a:gd name="T4" fmla="*/ 8 w 172"/>
                  <a:gd name="T5" fmla="*/ 36 h 36"/>
                  <a:gd name="T6" fmla="*/ 0 w 172"/>
                  <a:gd name="T7" fmla="*/ 27 h 36"/>
                  <a:gd name="T8" fmla="*/ 0 w 172"/>
                  <a:gd name="T9" fmla="*/ 9 h 36"/>
                  <a:gd name="T10" fmla="*/ 8 w 172"/>
                  <a:gd name="T11" fmla="*/ 0 h 36"/>
                  <a:gd name="T12" fmla="*/ 163 w 172"/>
                  <a:gd name="T13" fmla="*/ 0 h 36"/>
                  <a:gd name="T14" fmla="*/ 172 w 172"/>
                  <a:gd name="T15" fmla="*/ 9 h 36"/>
                  <a:gd name="T16" fmla="*/ 172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172" y="27"/>
                    </a:moveTo>
                    <a:cubicBezTo>
                      <a:pt x="172" y="32"/>
                      <a:pt x="168" y="36"/>
                      <a:pt x="163" y="36"/>
                    </a:cubicBezTo>
                    <a:cubicBezTo>
                      <a:pt x="8" y="36"/>
                      <a:pt x="8" y="36"/>
                      <a:pt x="8" y="36"/>
                    </a:cubicBezTo>
                    <a:cubicBezTo>
                      <a:pt x="4" y="36"/>
                      <a:pt x="0" y="32"/>
                      <a:pt x="0" y="27"/>
                    </a:cubicBezTo>
                    <a:cubicBezTo>
                      <a:pt x="0" y="9"/>
                      <a:pt x="0" y="9"/>
                      <a:pt x="0" y="9"/>
                    </a:cubicBezTo>
                    <a:cubicBezTo>
                      <a:pt x="0" y="4"/>
                      <a:pt x="4" y="0"/>
                      <a:pt x="8" y="0"/>
                    </a:cubicBezTo>
                    <a:cubicBezTo>
                      <a:pt x="163" y="0"/>
                      <a:pt x="163" y="0"/>
                      <a:pt x="163" y="0"/>
                    </a:cubicBezTo>
                    <a:cubicBezTo>
                      <a:pt x="168" y="0"/>
                      <a:pt x="172" y="4"/>
                      <a:pt x="172" y="9"/>
                    </a:cubicBezTo>
                    <a:lnTo>
                      <a:pt x="172"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3" name="Freeform 589"/>
              <p:cNvSpPr>
                <a:spLocks/>
              </p:cNvSpPr>
              <p:nvPr/>
            </p:nvSpPr>
            <p:spPr bwMode="auto">
              <a:xfrm>
                <a:off x="7845426" y="4676775"/>
                <a:ext cx="103188" cy="171450"/>
              </a:xfrm>
              <a:custGeom>
                <a:avLst/>
                <a:gdLst>
                  <a:gd name="T0" fmla="*/ 33 w 65"/>
                  <a:gd name="T1" fmla="*/ 108 h 108"/>
                  <a:gd name="T2" fmla="*/ 0 w 65"/>
                  <a:gd name="T3" fmla="*/ 76 h 108"/>
                  <a:gd name="T4" fmla="*/ 0 w 65"/>
                  <a:gd name="T5" fmla="*/ 0 h 108"/>
                  <a:gd name="T6" fmla="*/ 65 w 65"/>
                  <a:gd name="T7" fmla="*/ 0 h 108"/>
                  <a:gd name="T8" fmla="*/ 65 w 65"/>
                  <a:gd name="T9" fmla="*/ 76 h 108"/>
                  <a:gd name="T10" fmla="*/ 33 w 65"/>
                  <a:gd name="T11" fmla="*/ 108 h 108"/>
                </a:gdLst>
                <a:ahLst/>
                <a:cxnLst>
                  <a:cxn ang="0">
                    <a:pos x="T0" y="T1"/>
                  </a:cxn>
                  <a:cxn ang="0">
                    <a:pos x="T2" y="T3"/>
                  </a:cxn>
                  <a:cxn ang="0">
                    <a:pos x="T4" y="T5"/>
                  </a:cxn>
                  <a:cxn ang="0">
                    <a:pos x="T6" y="T7"/>
                  </a:cxn>
                  <a:cxn ang="0">
                    <a:pos x="T8" y="T9"/>
                  </a:cxn>
                  <a:cxn ang="0">
                    <a:pos x="T10" y="T11"/>
                  </a:cxn>
                </a:cxnLst>
                <a:rect l="0" t="0" r="r" b="b"/>
                <a:pathLst>
                  <a:path w="65" h="108">
                    <a:moveTo>
                      <a:pt x="33" y="108"/>
                    </a:moveTo>
                    <a:lnTo>
                      <a:pt x="0" y="76"/>
                    </a:lnTo>
                    <a:lnTo>
                      <a:pt x="0" y="0"/>
                    </a:lnTo>
                    <a:lnTo>
                      <a:pt x="65" y="0"/>
                    </a:lnTo>
                    <a:lnTo>
                      <a:pt x="65" y="76"/>
                    </a:lnTo>
                    <a:lnTo>
                      <a:pt x="33" y="108"/>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4" name="Freeform 590"/>
              <p:cNvSpPr>
                <a:spLocks/>
              </p:cNvSpPr>
              <p:nvPr/>
            </p:nvSpPr>
            <p:spPr bwMode="auto">
              <a:xfrm>
                <a:off x="7845426" y="4649788"/>
                <a:ext cx="103188" cy="92075"/>
              </a:xfrm>
              <a:custGeom>
                <a:avLst/>
                <a:gdLst>
                  <a:gd name="T0" fmla="*/ 0 w 60"/>
                  <a:gd name="T1" fmla="*/ 49 h 53"/>
                  <a:gd name="T2" fmla="*/ 30 w 60"/>
                  <a:gd name="T3" fmla="*/ 53 h 53"/>
                  <a:gd name="T4" fmla="*/ 60 w 60"/>
                  <a:gd name="T5" fmla="*/ 49 h 53"/>
                  <a:gd name="T6" fmla="*/ 60 w 60"/>
                  <a:gd name="T7" fmla="*/ 0 h 53"/>
                  <a:gd name="T8" fmla="*/ 0 w 60"/>
                  <a:gd name="T9" fmla="*/ 0 h 53"/>
                  <a:gd name="T10" fmla="*/ 0 w 60"/>
                  <a:gd name="T11" fmla="*/ 49 h 53"/>
                </a:gdLst>
                <a:ahLst/>
                <a:cxnLst>
                  <a:cxn ang="0">
                    <a:pos x="T0" y="T1"/>
                  </a:cxn>
                  <a:cxn ang="0">
                    <a:pos x="T2" y="T3"/>
                  </a:cxn>
                  <a:cxn ang="0">
                    <a:pos x="T4" y="T5"/>
                  </a:cxn>
                  <a:cxn ang="0">
                    <a:pos x="T6" y="T7"/>
                  </a:cxn>
                  <a:cxn ang="0">
                    <a:pos x="T8" y="T9"/>
                  </a:cxn>
                  <a:cxn ang="0">
                    <a:pos x="T10" y="T11"/>
                  </a:cxn>
                </a:cxnLst>
                <a:rect l="0" t="0" r="r" b="b"/>
                <a:pathLst>
                  <a:path w="60" h="53">
                    <a:moveTo>
                      <a:pt x="0" y="49"/>
                    </a:moveTo>
                    <a:cubicBezTo>
                      <a:pt x="9" y="51"/>
                      <a:pt x="19" y="53"/>
                      <a:pt x="30" y="53"/>
                    </a:cubicBezTo>
                    <a:cubicBezTo>
                      <a:pt x="40" y="53"/>
                      <a:pt x="50" y="51"/>
                      <a:pt x="60" y="49"/>
                    </a:cubicBezTo>
                    <a:cubicBezTo>
                      <a:pt x="60" y="0"/>
                      <a:pt x="60" y="0"/>
                      <a:pt x="60" y="0"/>
                    </a:cubicBezTo>
                    <a:cubicBezTo>
                      <a:pt x="0" y="0"/>
                      <a:pt x="0" y="0"/>
                      <a:pt x="0" y="0"/>
                    </a:cubicBezTo>
                    <a:lnTo>
                      <a:pt x="0" y="4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5" name="Freeform 591"/>
              <p:cNvSpPr>
                <a:spLocks/>
              </p:cNvSpPr>
              <p:nvPr/>
            </p:nvSpPr>
            <p:spPr bwMode="auto">
              <a:xfrm>
                <a:off x="7773988" y="4491038"/>
                <a:ext cx="246063" cy="230187"/>
              </a:xfrm>
              <a:custGeom>
                <a:avLst/>
                <a:gdLst>
                  <a:gd name="T0" fmla="*/ 0 w 142"/>
                  <a:gd name="T1" fmla="*/ 0 h 133"/>
                  <a:gd name="T2" fmla="*/ 0 w 142"/>
                  <a:gd name="T3" fmla="*/ 110 h 133"/>
                  <a:gd name="T4" fmla="*/ 71 w 142"/>
                  <a:gd name="T5" fmla="*/ 133 h 133"/>
                  <a:gd name="T6" fmla="*/ 142 w 142"/>
                  <a:gd name="T7" fmla="*/ 110 h 133"/>
                  <a:gd name="T8" fmla="*/ 142 w 142"/>
                  <a:gd name="T9" fmla="*/ 110 h 133"/>
                  <a:gd name="T10" fmla="*/ 142 w 142"/>
                  <a:gd name="T11" fmla="*/ 0 h 133"/>
                  <a:gd name="T12" fmla="*/ 0 w 142"/>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42" h="133">
                    <a:moveTo>
                      <a:pt x="0" y="0"/>
                    </a:moveTo>
                    <a:cubicBezTo>
                      <a:pt x="0" y="110"/>
                      <a:pt x="0" y="110"/>
                      <a:pt x="0" y="110"/>
                    </a:cubicBezTo>
                    <a:cubicBezTo>
                      <a:pt x="20" y="124"/>
                      <a:pt x="44" y="133"/>
                      <a:pt x="71" y="133"/>
                    </a:cubicBezTo>
                    <a:cubicBezTo>
                      <a:pt x="97" y="133"/>
                      <a:pt x="122" y="124"/>
                      <a:pt x="142" y="110"/>
                    </a:cubicBezTo>
                    <a:cubicBezTo>
                      <a:pt x="142" y="110"/>
                      <a:pt x="142" y="110"/>
                      <a:pt x="142" y="110"/>
                    </a:cubicBezTo>
                    <a:cubicBezTo>
                      <a:pt x="142" y="0"/>
                      <a:pt x="142" y="0"/>
                      <a:pt x="1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6" name="Freeform 592"/>
              <p:cNvSpPr>
                <a:spLocks/>
              </p:cNvSpPr>
              <p:nvPr/>
            </p:nvSpPr>
            <p:spPr bwMode="auto">
              <a:xfrm>
                <a:off x="7773988" y="4373563"/>
                <a:ext cx="173038" cy="182562"/>
              </a:xfrm>
              <a:custGeom>
                <a:avLst/>
                <a:gdLst>
                  <a:gd name="T0" fmla="*/ 100 w 100"/>
                  <a:gd name="T1" fmla="*/ 7 h 106"/>
                  <a:gd name="T2" fmla="*/ 71 w 100"/>
                  <a:gd name="T3" fmla="*/ 0 h 106"/>
                  <a:gd name="T4" fmla="*/ 0 w 100"/>
                  <a:gd name="T5" fmla="*/ 71 h 106"/>
                  <a:gd name="T6" fmla="*/ 0 w 100"/>
                  <a:gd name="T7" fmla="*/ 106 h 106"/>
                  <a:gd name="T8" fmla="*/ 100 w 100"/>
                  <a:gd name="T9" fmla="*/ 7 h 106"/>
                </a:gdLst>
                <a:ahLst/>
                <a:cxnLst>
                  <a:cxn ang="0">
                    <a:pos x="T0" y="T1"/>
                  </a:cxn>
                  <a:cxn ang="0">
                    <a:pos x="T2" y="T3"/>
                  </a:cxn>
                  <a:cxn ang="0">
                    <a:pos x="T4" y="T5"/>
                  </a:cxn>
                  <a:cxn ang="0">
                    <a:pos x="T6" y="T7"/>
                  </a:cxn>
                  <a:cxn ang="0">
                    <a:pos x="T8" y="T9"/>
                  </a:cxn>
                </a:cxnLst>
                <a:rect l="0" t="0" r="r" b="b"/>
                <a:pathLst>
                  <a:path w="100" h="106">
                    <a:moveTo>
                      <a:pt x="100" y="7"/>
                    </a:moveTo>
                    <a:cubicBezTo>
                      <a:pt x="91" y="3"/>
                      <a:pt x="81" y="0"/>
                      <a:pt x="71" y="0"/>
                    </a:cubicBezTo>
                    <a:cubicBezTo>
                      <a:pt x="32" y="0"/>
                      <a:pt x="0" y="32"/>
                      <a:pt x="0" y="71"/>
                    </a:cubicBezTo>
                    <a:cubicBezTo>
                      <a:pt x="0" y="106"/>
                      <a:pt x="0" y="106"/>
                      <a:pt x="0" y="106"/>
                    </a:cubicBezTo>
                    <a:cubicBezTo>
                      <a:pt x="52" y="100"/>
                      <a:pt x="94" y="59"/>
                      <a:pt x="10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7" name="Freeform 593"/>
              <p:cNvSpPr>
                <a:spLocks/>
              </p:cNvSpPr>
              <p:nvPr/>
            </p:nvSpPr>
            <p:spPr bwMode="auto">
              <a:xfrm>
                <a:off x="7847013" y="4373563"/>
                <a:ext cx="173038" cy="182562"/>
              </a:xfrm>
              <a:custGeom>
                <a:avLst/>
                <a:gdLst>
                  <a:gd name="T0" fmla="*/ 0 w 100"/>
                  <a:gd name="T1" fmla="*/ 7 h 106"/>
                  <a:gd name="T2" fmla="*/ 29 w 100"/>
                  <a:gd name="T3" fmla="*/ 0 h 106"/>
                  <a:gd name="T4" fmla="*/ 100 w 100"/>
                  <a:gd name="T5" fmla="*/ 71 h 106"/>
                  <a:gd name="T6" fmla="*/ 100 w 100"/>
                  <a:gd name="T7" fmla="*/ 106 h 106"/>
                  <a:gd name="T8" fmla="*/ 0 w 100"/>
                  <a:gd name="T9" fmla="*/ 7 h 106"/>
                </a:gdLst>
                <a:ahLst/>
                <a:cxnLst>
                  <a:cxn ang="0">
                    <a:pos x="T0" y="T1"/>
                  </a:cxn>
                  <a:cxn ang="0">
                    <a:pos x="T2" y="T3"/>
                  </a:cxn>
                  <a:cxn ang="0">
                    <a:pos x="T4" y="T5"/>
                  </a:cxn>
                  <a:cxn ang="0">
                    <a:pos x="T6" y="T7"/>
                  </a:cxn>
                  <a:cxn ang="0">
                    <a:pos x="T8" y="T9"/>
                  </a:cxn>
                </a:cxnLst>
                <a:rect l="0" t="0" r="r" b="b"/>
                <a:pathLst>
                  <a:path w="100" h="106">
                    <a:moveTo>
                      <a:pt x="0" y="7"/>
                    </a:moveTo>
                    <a:cubicBezTo>
                      <a:pt x="9" y="3"/>
                      <a:pt x="18" y="0"/>
                      <a:pt x="29" y="0"/>
                    </a:cubicBezTo>
                    <a:cubicBezTo>
                      <a:pt x="68" y="0"/>
                      <a:pt x="100" y="32"/>
                      <a:pt x="100" y="71"/>
                    </a:cubicBezTo>
                    <a:cubicBezTo>
                      <a:pt x="100" y="106"/>
                      <a:pt x="100" y="106"/>
                      <a:pt x="100" y="106"/>
                    </a:cubicBezTo>
                    <a:cubicBezTo>
                      <a:pt x="47" y="100"/>
                      <a:pt x="6" y="59"/>
                      <a:pt x="0" y="7"/>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8" name="Freeform 594"/>
              <p:cNvSpPr>
                <a:spLocks/>
              </p:cNvSpPr>
              <p:nvPr/>
            </p:nvSpPr>
            <p:spPr bwMode="auto">
              <a:xfrm>
                <a:off x="7512051" y="4995863"/>
                <a:ext cx="200025" cy="301625"/>
              </a:xfrm>
              <a:custGeom>
                <a:avLst/>
                <a:gdLst>
                  <a:gd name="T0" fmla="*/ 72 w 116"/>
                  <a:gd name="T1" fmla="*/ 175 h 175"/>
                  <a:gd name="T2" fmla="*/ 43 w 116"/>
                  <a:gd name="T3" fmla="*/ 175 h 175"/>
                  <a:gd name="T4" fmla="*/ 0 w 116"/>
                  <a:gd name="T5" fmla="*/ 124 h 175"/>
                  <a:gd name="T6" fmla="*/ 65 w 116"/>
                  <a:gd name="T7" fmla="*/ 124 h 175"/>
                  <a:gd name="T8" fmla="*/ 65 w 116"/>
                  <a:gd name="T9" fmla="*/ 0 h 175"/>
                  <a:gd name="T10" fmla="*/ 116 w 116"/>
                  <a:gd name="T11" fmla="*/ 0 h 175"/>
                  <a:gd name="T12" fmla="*/ 116 w 116"/>
                  <a:gd name="T13" fmla="*/ 131 h 175"/>
                  <a:gd name="T14" fmla="*/ 72 w 116"/>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75">
                    <a:moveTo>
                      <a:pt x="72" y="175"/>
                    </a:moveTo>
                    <a:cubicBezTo>
                      <a:pt x="43" y="175"/>
                      <a:pt x="43" y="175"/>
                      <a:pt x="43" y="175"/>
                    </a:cubicBezTo>
                    <a:cubicBezTo>
                      <a:pt x="0" y="124"/>
                      <a:pt x="0" y="124"/>
                      <a:pt x="0" y="124"/>
                    </a:cubicBezTo>
                    <a:cubicBezTo>
                      <a:pt x="65" y="124"/>
                      <a:pt x="65" y="124"/>
                      <a:pt x="65" y="124"/>
                    </a:cubicBezTo>
                    <a:cubicBezTo>
                      <a:pt x="65" y="0"/>
                      <a:pt x="65" y="0"/>
                      <a:pt x="65" y="0"/>
                    </a:cubicBezTo>
                    <a:cubicBezTo>
                      <a:pt x="116" y="0"/>
                      <a:pt x="116" y="0"/>
                      <a:pt x="116" y="0"/>
                    </a:cubicBezTo>
                    <a:cubicBezTo>
                      <a:pt x="116" y="131"/>
                      <a:pt x="116" y="131"/>
                      <a:pt x="116" y="131"/>
                    </a:cubicBezTo>
                    <a:cubicBezTo>
                      <a:pt x="116" y="155"/>
                      <a:pt x="96" y="175"/>
                      <a:pt x="72"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09" name="Rectangle 595"/>
              <p:cNvSpPr>
                <a:spLocks noChangeArrowheads="1"/>
              </p:cNvSpPr>
              <p:nvPr/>
            </p:nvSpPr>
            <p:spPr bwMode="auto">
              <a:xfrm>
                <a:off x="7732713" y="5356225"/>
                <a:ext cx="84138"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0" name="Rectangle 596"/>
              <p:cNvSpPr>
                <a:spLocks noChangeArrowheads="1"/>
              </p:cNvSpPr>
              <p:nvPr/>
            </p:nvSpPr>
            <p:spPr bwMode="auto">
              <a:xfrm>
                <a:off x="7977188" y="5356225"/>
                <a:ext cx="82550" cy="708025"/>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1" name="Rectangle 597"/>
              <p:cNvSpPr>
                <a:spLocks noChangeArrowheads="1"/>
              </p:cNvSpPr>
              <p:nvPr/>
            </p:nvSpPr>
            <p:spPr bwMode="auto">
              <a:xfrm>
                <a:off x="8077201" y="4992688"/>
                <a:ext cx="85725" cy="520700"/>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2" name="Rectangle 598"/>
              <p:cNvSpPr>
                <a:spLocks noChangeArrowheads="1"/>
              </p:cNvSpPr>
              <p:nvPr/>
            </p:nvSpPr>
            <p:spPr bwMode="auto">
              <a:xfrm>
                <a:off x="7735888" y="4772025"/>
                <a:ext cx="319088" cy="131762"/>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3" name="Freeform 599"/>
              <p:cNvSpPr>
                <a:spLocks/>
              </p:cNvSpPr>
              <p:nvPr/>
            </p:nvSpPr>
            <p:spPr bwMode="auto">
              <a:xfrm>
                <a:off x="7612063" y="4772025"/>
                <a:ext cx="566738" cy="1135062"/>
              </a:xfrm>
              <a:custGeom>
                <a:avLst/>
                <a:gdLst>
                  <a:gd name="T0" fmla="*/ 258 w 328"/>
                  <a:gd name="T1" fmla="*/ 0 h 657"/>
                  <a:gd name="T2" fmla="*/ 252 w 328"/>
                  <a:gd name="T3" fmla="*/ 0 h 657"/>
                  <a:gd name="T4" fmla="*/ 164 w 328"/>
                  <a:gd name="T5" fmla="*/ 59 h 657"/>
                  <a:gd name="T6" fmla="*/ 76 w 328"/>
                  <a:gd name="T7" fmla="*/ 0 h 657"/>
                  <a:gd name="T8" fmla="*/ 69 w 328"/>
                  <a:gd name="T9" fmla="*/ 0 h 657"/>
                  <a:gd name="T10" fmla="*/ 0 w 328"/>
                  <a:gd name="T11" fmla="*/ 69 h 657"/>
                  <a:gd name="T12" fmla="*/ 0 w 328"/>
                  <a:gd name="T13" fmla="*/ 228 h 657"/>
                  <a:gd name="T14" fmla="*/ 58 w 328"/>
                  <a:gd name="T15" fmla="*/ 228 h 657"/>
                  <a:gd name="T16" fmla="*/ 58 w 328"/>
                  <a:gd name="T17" fmla="*/ 128 h 657"/>
                  <a:gd name="T18" fmla="*/ 69 w 328"/>
                  <a:gd name="T19" fmla="*/ 128 h 657"/>
                  <a:gd name="T20" fmla="*/ 70 w 328"/>
                  <a:gd name="T21" fmla="*/ 657 h 657"/>
                  <a:gd name="T22" fmla="*/ 211 w 328"/>
                  <a:gd name="T23" fmla="*/ 543 h 657"/>
                  <a:gd name="T24" fmla="*/ 259 w 328"/>
                  <a:gd name="T25" fmla="*/ 652 h 657"/>
                  <a:gd name="T26" fmla="*/ 259 w 328"/>
                  <a:gd name="T27" fmla="*/ 128 h 657"/>
                  <a:gd name="T28" fmla="*/ 269 w 328"/>
                  <a:gd name="T29" fmla="*/ 128 h 657"/>
                  <a:gd name="T30" fmla="*/ 269 w 328"/>
                  <a:gd name="T31" fmla="*/ 220 h 657"/>
                  <a:gd name="T32" fmla="*/ 328 w 328"/>
                  <a:gd name="T33" fmla="*/ 220 h 657"/>
                  <a:gd name="T34" fmla="*/ 328 w 328"/>
                  <a:gd name="T35" fmla="*/ 69 h 657"/>
                  <a:gd name="T36" fmla="*/ 258 w 328"/>
                  <a:gd name="T37"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8" h="657">
                    <a:moveTo>
                      <a:pt x="258" y="0"/>
                    </a:moveTo>
                    <a:cubicBezTo>
                      <a:pt x="252" y="0"/>
                      <a:pt x="252" y="0"/>
                      <a:pt x="252" y="0"/>
                    </a:cubicBezTo>
                    <a:cubicBezTo>
                      <a:pt x="238" y="35"/>
                      <a:pt x="204" y="59"/>
                      <a:pt x="164" y="59"/>
                    </a:cubicBezTo>
                    <a:cubicBezTo>
                      <a:pt x="124" y="59"/>
                      <a:pt x="90" y="35"/>
                      <a:pt x="76" y="0"/>
                    </a:cubicBezTo>
                    <a:cubicBezTo>
                      <a:pt x="69" y="0"/>
                      <a:pt x="69" y="0"/>
                      <a:pt x="69" y="0"/>
                    </a:cubicBezTo>
                    <a:cubicBezTo>
                      <a:pt x="31" y="0"/>
                      <a:pt x="0" y="31"/>
                      <a:pt x="0" y="69"/>
                    </a:cubicBezTo>
                    <a:cubicBezTo>
                      <a:pt x="0" y="228"/>
                      <a:pt x="0" y="228"/>
                      <a:pt x="0" y="228"/>
                    </a:cubicBezTo>
                    <a:cubicBezTo>
                      <a:pt x="58" y="228"/>
                      <a:pt x="58" y="228"/>
                      <a:pt x="58" y="228"/>
                    </a:cubicBezTo>
                    <a:cubicBezTo>
                      <a:pt x="58" y="128"/>
                      <a:pt x="58" y="128"/>
                      <a:pt x="58" y="128"/>
                    </a:cubicBezTo>
                    <a:cubicBezTo>
                      <a:pt x="69" y="128"/>
                      <a:pt x="69" y="128"/>
                      <a:pt x="69" y="128"/>
                    </a:cubicBezTo>
                    <a:cubicBezTo>
                      <a:pt x="70" y="657"/>
                      <a:pt x="70" y="657"/>
                      <a:pt x="70" y="657"/>
                    </a:cubicBezTo>
                    <a:cubicBezTo>
                      <a:pt x="211" y="543"/>
                      <a:pt x="211" y="543"/>
                      <a:pt x="211" y="543"/>
                    </a:cubicBezTo>
                    <a:cubicBezTo>
                      <a:pt x="259" y="652"/>
                      <a:pt x="259" y="652"/>
                      <a:pt x="259" y="652"/>
                    </a:cubicBezTo>
                    <a:cubicBezTo>
                      <a:pt x="259" y="128"/>
                      <a:pt x="259" y="128"/>
                      <a:pt x="259" y="128"/>
                    </a:cubicBezTo>
                    <a:cubicBezTo>
                      <a:pt x="269" y="128"/>
                      <a:pt x="269" y="128"/>
                      <a:pt x="269" y="128"/>
                    </a:cubicBezTo>
                    <a:cubicBezTo>
                      <a:pt x="269" y="220"/>
                      <a:pt x="269" y="220"/>
                      <a:pt x="269" y="220"/>
                    </a:cubicBezTo>
                    <a:cubicBezTo>
                      <a:pt x="328" y="220"/>
                      <a:pt x="328" y="220"/>
                      <a:pt x="328" y="220"/>
                    </a:cubicBezTo>
                    <a:cubicBezTo>
                      <a:pt x="328" y="69"/>
                      <a:pt x="328" y="69"/>
                      <a:pt x="328" y="69"/>
                    </a:cubicBezTo>
                    <a:cubicBezTo>
                      <a:pt x="328" y="31"/>
                      <a:pt x="297" y="0"/>
                      <a:pt x="258"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4" name="Freeform 600"/>
              <p:cNvSpPr>
                <a:spLocks/>
              </p:cNvSpPr>
              <p:nvPr/>
            </p:nvSpPr>
            <p:spPr bwMode="auto">
              <a:xfrm>
                <a:off x="8077201" y="5427663"/>
                <a:ext cx="85725" cy="174625"/>
              </a:xfrm>
              <a:custGeom>
                <a:avLst/>
                <a:gdLst>
                  <a:gd name="T0" fmla="*/ 0 w 50"/>
                  <a:gd name="T1" fmla="*/ 0 h 101"/>
                  <a:gd name="T2" fmla="*/ 0 w 50"/>
                  <a:gd name="T3" fmla="*/ 101 h 101"/>
                  <a:gd name="T4" fmla="*/ 50 w 50"/>
                  <a:gd name="T5" fmla="*/ 51 h 101"/>
                  <a:gd name="T6" fmla="*/ 0 w 50"/>
                  <a:gd name="T7" fmla="*/ 0 h 101"/>
                </a:gdLst>
                <a:ahLst/>
                <a:cxnLst>
                  <a:cxn ang="0">
                    <a:pos x="T0" y="T1"/>
                  </a:cxn>
                  <a:cxn ang="0">
                    <a:pos x="T2" y="T3"/>
                  </a:cxn>
                  <a:cxn ang="0">
                    <a:pos x="T4" y="T5"/>
                  </a:cxn>
                  <a:cxn ang="0">
                    <a:pos x="T6" y="T7"/>
                  </a:cxn>
                </a:cxnLst>
                <a:rect l="0" t="0" r="r" b="b"/>
                <a:pathLst>
                  <a:path w="50" h="101">
                    <a:moveTo>
                      <a:pt x="0" y="0"/>
                    </a:moveTo>
                    <a:cubicBezTo>
                      <a:pt x="0" y="101"/>
                      <a:pt x="0" y="101"/>
                      <a:pt x="0" y="101"/>
                    </a:cubicBezTo>
                    <a:cubicBezTo>
                      <a:pt x="28" y="101"/>
                      <a:pt x="50" y="79"/>
                      <a:pt x="50" y="51"/>
                    </a:cubicBezTo>
                    <a:cubicBezTo>
                      <a:pt x="50" y="23"/>
                      <a:pt x="28" y="0"/>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5" name="Rectangle 601"/>
              <p:cNvSpPr>
                <a:spLocks noChangeArrowheads="1"/>
              </p:cNvSpPr>
              <p:nvPr/>
            </p:nvSpPr>
            <p:spPr bwMode="auto">
              <a:xfrm>
                <a:off x="7732713" y="5183188"/>
                <a:ext cx="327025" cy="3968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6" name="Freeform 602"/>
              <p:cNvSpPr>
                <a:spLocks/>
              </p:cNvSpPr>
              <p:nvPr/>
            </p:nvSpPr>
            <p:spPr bwMode="auto">
              <a:xfrm>
                <a:off x="7623176" y="6054725"/>
                <a:ext cx="193675"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7" name="Freeform 603"/>
              <p:cNvSpPr>
                <a:spLocks/>
              </p:cNvSpPr>
              <p:nvPr/>
            </p:nvSpPr>
            <p:spPr bwMode="auto">
              <a:xfrm>
                <a:off x="7880351" y="6054725"/>
                <a:ext cx="179388" cy="61912"/>
              </a:xfrm>
              <a:custGeom>
                <a:avLst/>
                <a:gdLst>
                  <a:gd name="T0" fmla="*/ 56 w 104"/>
                  <a:gd name="T1" fmla="*/ 0 h 36"/>
                  <a:gd name="T2" fmla="*/ 2 w 104"/>
                  <a:gd name="T3" fmla="*/ 29 h 36"/>
                  <a:gd name="T4" fmla="*/ 0 w 104"/>
                  <a:gd name="T5" fmla="*/ 35 h 36"/>
                  <a:gd name="T6" fmla="*/ 71 w 104"/>
                  <a:gd name="T7" fmla="*/ 36 h 36"/>
                  <a:gd name="T8" fmla="*/ 104 w 104"/>
                  <a:gd name="T9" fmla="*/ 0 h 36"/>
                  <a:gd name="T10" fmla="*/ 56 w 104"/>
                  <a:gd name="T11" fmla="*/ 0 h 36"/>
                </a:gdLst>
                <a:ahLst/>
                <a:cxnLst>
                  <a:cxn ang="0">
                    <a:pos x="T0" y="T1"/>
                  </a:cxn>
                  <a:cxn ang="0">
                    <a:pos x="T2" y="T3"/>
                  </a:cxn>
                  <a:cxn ang="0">
                    <a:pos x="T4" y="T5"/>
                  </a:cxn>
                  <a:cxn ang="0">
                    <a:pos x="T6" y="T7"/>
                  </a:cxn>
                  <a:cxn ang="0">
                    <a:pos x="T8" y="T9"/>
                  </a:cxn>
                  <a:cxn ang="0">
                    <a:pos x="T10" y="T11"/>
                  </a:cxn>
                </a:cxnLst>
                <a:rect l="0" t="0" r="r" b="b"/>
                <a:pathLst>
                  <a:path w="104" h="36">
                    <a:moveTo>
                      <a:pt x="56" y="0"/>
                    </a:moveTo>
                    <a:cubicBezTo>
                      <a:pt x="33" y="0"/>
                      <a:pt x="13" y="11"/>
                      <a:pt x="2" y="29"/>
                    </a:cubicBezTo>
                    <a:cubicBezTo>
                      <a:pt x="0" y="35"/>
                      <a:pt x="0" y="35"/>
                      <a:pt x="0" y="35"/>
                    </a:cubicBezTo>
                    <a:cubicBezTo>
                      <a:pt x="71" y="36"/>
                      <a:pt x="71" y="36"/>
                      <a:pt x="71" y="36"/>
                    </a:cubicBezTo>
                    <a:cubicBezTo>
                      <a:pt x="88" y="36"/>
                      <a:pt x="102" y="16"/>
                      <a:pt x="104" y="0"/>
                    </a:cubicBezTo>
                    <a:lnTo>
                      <a:pt x="5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8" name="Freeform 604"/>
              <p:cNvSpPr>
                <a:spLocks/>
              </p:cNvSpPr>
              <p:nvPr/>
            </p:nvSpPr>
            <p:spPr bwMode="auto">
              <a:xfrm>
                <a:off x="7864476" y="6054725"/>
                <a:ext cx="195263" cy="100012"/>
              </a:xfrm>
              <a:custGeom>
                <a:avLst/>
                <a:gdLst>
                  <a:gd name="T0" fmla="*/ 113 w 113"/>
                  <a:gd name="T1" fmla="*/ 0 h 58"/>
                  <a:gd name="T2" fmla="*/ 80 w 113"/>
                  <a:gd name="T3" fmla="*/ 29 h 58"/>
                  <a:gd name="T4" fmla="*/ 10 w 113"/>
                  <a:gd name="T5" fmla="*/ 29 h 58"/>
                  <a:gd name="T6" fmla="*/ 0 w 113"/>
                  <a:gd name="T7" fmla="*/ 58 h 58"/>
                  <a:gd name="T8" fmla="*/ 64 w 113"/>
                  <a:gd name="T9" fmla="*/ 58 h 58"/>
                  <a:gd name="T10" fmla="*/ 113 w 113"/>
                  <a:gd name="T11" fmla="*/ 58 h 58"/>
                  <a:gd name="T12" fmla="*/ 113 w 113"/>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113" h="58">
                    <a:moveTo>
                      <a:pt x="113" y="0"/>
                    </a:moveTo>
                    <a:cubicBezTo>
                      <a:pt x="111" y="16"/>
                      <a:pt x="97" y="29"/>
                      <a:pt x="80" y="29"/>
                    </a:cubicBezTo>
                    <a:cubicBezTo>
                      <a:pt x="10" y="29"/>
                      <a:pt x="10" y="29"/>
                      <a:pt x="10" y="29"/>
                    </a:cubicBezTo>
                    <a:cubicBezTo>
                      <a:pt x="5" y="37"/>
                      <a:pt x="1" y="47"/>
                      <a:pt x="0" y="58"/>
                    </a:cubicBezTo>
                    <a:cubicBezTo>
                      <a:pt x="64" y="58"/>
                      <a:pt x="64" y="58"/>
                      <a:pt x="64" y="58"/>
                    </a:cubicBezTo>
                    <a:cubicBezTo>
                      <a:pt x="113" y="58"/>
                      <a:pt x="113" y="58"/>
                      <a:pt x="113" y="58"/>
                    </a:cubicBezTo>
                    <a:cubicBezTo>
                      <a:pt x="113" y="0"/>
                      <a:pt x="113" y="0"/>
                      <a:pt x="113" y="0"/>
                    </a:cubicBezTo>
                    <a:close/>
                  </a:path>
                </a:pathLst>
              </a:custGeom>
              <a:solidFill>
                <a:srgbClr val="524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19" name="Freeform 605"/>
              <p:cNvSpPr>
                <a:spLocks/>
              </p:cNvSpPr>
              <p:nvPr/>
            </p:nvSpPr>
            <p:spPr bwMode="auto">
              <a:xfrm>
                <a:off x="7497763" y="5210175"/>
                <a:ext cx="174625" cy="87312"/>
              </a:xfrm>
              <a:custGeom>
                <a:avLst/>
                <a:gdLst>
                  <a:gd name="T0" fmla="*/ 101 w 101"/>
                  <a:gd name="T1" fmla="*/ 0 h 51"/>
                  <a:gd name="T2" fmla="*/ 0 w 101"/>
                  <a:gd name="T3" fmla="*/ 0 h 51"/>
                  <a:gd name="T4" fmla="*/ 50 w 101"/>
                  <a:gd name="T5" fmla="*/ 51 h 51"/>
                  <a:gd name="T6" fmla="*/ 101 w 101"/>
                  <a:gd name="T7" fmla="*/ 0 h 51"/>
                </a:gdLst>
                <a:ahLst/>
                <a:cxnLst>
                  <a:cxn ang="0">
                    <a:pos x="T0" y="T1"/>
                  </a:cxn>
                  <a:cxn ang="0">
                    <a:pos x="T2" y="T3"/>
                  </a:cxn>
                  <a:cxn ang="0">
                    <a:pos x="T4" y="T5"/>
                  </a:cxn>
                  <a:cxn ang="0">
                    <a:pos x="T6" y="T7"/>
                  </a:cxn>
                </a:cxnLst>
                <a:rect l="0" t="0" r="r" b="b"/>
                <a:pathLst>
                  <a:path w="101" h="51">
                    <a:moveTo>
                      <a:pt x="101" y="0"/>
                    </a:moveTo>
                    <a:cubicBezTo>
                      <a:pt x="0" y="0"/>
                      <a:pt x="0" y="0"/>
                      <a:pt x="0" y="0"/>
                    </a:cubicBezTo>
                    <a:cubicBezTo>
                      <a:pt x="0" y="28"/>
                      <a:pt x="22" y="51"/>
                      <a:pt x="50" y="51"/>
                    </a:cubicBezTo>
                    <a:cubicBezTo>
                      <a:pt x="78" y="51"/>
                      <a:pt x="101" y="28"/>
                      <a:pt x="10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0" name="Freeform 606"/>
              <p:cNvSpPr>
                <a:spLocks/>
              </p:cNvSpPr>
              <p:nvPr/>
            </p:nvSpPr>
            <p:spPr bwMode="auto">
              <a:xfrm>
                <a:off x="7488238" y="5210175"/>
                <a:ext cx="88900" cy="23812"/>
              </a:xfrm>
              <a:custGeom>
                <a:avLst/>
                <a:gdLst>
                  <a:gd name="T0" fmla="*/ 0 w 52"/>
                  <a:gd name="T1" fmla="*/ 7 h 14"/>
                  <a:gd name="T2" fmla="*/ 6 w 52"/>
                  <a:gd name="T3" fmla="*/ 14 h 14"/>
                  <a:gd name="T4" fmla="*/ 45 w 52"/>
                  <a:gd name="T5" fmla="*/ 14 h 14"/>
                  <a:gd name="T6" fmla="*/ 52 w 52"/>
                  <a:gd name="T7" fmla="*/ 7 h 14"/>
                  <a:gd name="T8" fmla="*/ 52 w 52"/>
                  <a:gd name="T9" fmla="*/ 7 h 14"/>
                  <a:gd name="T10" fmla="*/ 45 w 52"/>
                  <a:gd name="T11" fmla="*/ 0 h 14"/>
                  <a:gd name="T12" fmla="*/ 6 w 52"/>
                  <a:gd name="T13" fmla="*/ 0 h 14"/>
                  <a:gd name="T14" fmla="*/ 0 w 52"/>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4">
                    <a:moveTo>
                      <a:pt x="0" y="7"/>
                    </a:moveTo>
                    <a:cubicBezTo>
                      <a:pt x="0" y="11"/>
                      <a:pt x="3" y="14"/>
                      <a:pt x="6" y="14"/>
                    </a:cubicBezTo>
                    <a:cubicBezTo>
                      <a:pt x="45" y="14"/>
                      <a:pt x="45" y="14"/>
                      <a:pt x="45" y="14"/>
                    </a:cubicBezTo>
                    <a:cubicBezTo>
                      <a:pt x="49" y="14"/>
                      <a:pt x="52" y="11"/>
                      <a:pt x="52" y="7"/>
                    </a:cubicBezTo>
                    <a:cubicBezTo>
                      <a:pt x="52" y="7"/>
                      <a:pt x="52" y="7"/>
                      <a:pt x="52" y="7"/>
                    </a:cubicBezTo>
                    <a:cubicBezTo>
                      <a:pt x="52" y="3"/>
                      <a:pt x="49" y="0"/>
                      <a:pt x="45" y="0"/>
                    </a:cubicBezTo>
                    <a:cubicBezTo>
                      <a:pt x="6" y="0"/>
                      <a:pt x="6" y="0"/>
                      <a:pt x="6" y="0"/>
                    </a:cubicBezTo>
                    <a:cubicBezTo>
                      <a:pt x="3" y="0"/>
                      <a:pt x="0" y="3"/>
                      <a:pt x="0" y="7"/>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1" name="Freeform 607"/>
              <p:cNvSpPr>
                <a:spLocks/>
              </p:cNvSpPr>
              <p:nvPr/>
            </p:nvSpPr>
            <p:spPr bwMode="auto">
              <a:xfrm>
                <a:off x="7858126" y="4664075"/>
                <a:ext cx="79375" cy="28575"/>
              </a:xfrm>
              <a:custGeom>
                <a:avLst/>
                <a:gdLst>
                  <a:gd name="T0" fmla="*/ 17 w 46"/>
                  <a:gd name="T1" fmla="*/ 17 h 17"/>
                  <a:gd name="T2" fmla="*/ 29 w 46"/>
                  <a:gd name="T3" fmla="*/ 17 h 17"/>
                  <a:gd name="T4" fmla="*/ 46 w 46"/>
                  <a:gd name="T5" fmla="*/ 0 h 17"/>
                  <a:gd name="T6" fmla="*/ 23 w 46"/>
                  <a:gd name="T7" fmla="*/ 1 h 17"/>
                  <a:gd name="T8" fmla="*/ 0 w 46"/>
                  <a:gd name="T9" fmla="*/ 0 h 17"/>
                  <a:gd name="T10" fmla="*/ 17 w 46"/>
                  <a:gd name="T11" fmla="*/ 17 h 17"/>
                </a:gdLst>
                <a:ahLst/>
                <a:cxnLst>
                  <a:cxn ang="0">
                    <a:pos x="T0" y="T1"/>
                  </a:cxn>
                  <a:cxn ang="0">
                    <a:pos x="T2" y="T3"/>
                  </a:cxn>
                  <a:cxn ang="0">
                    <a:pos x="T4" y="T5"/>
                  </a:cxn>
                  <a:cxn ang="0">
                    <a:pos x="T6" y="T7"/>
                  </a:cxn>
                  <a:cxn ang="0">
                    <a:pos x="T8" y="T9"/>
                  </a:cxn>
                  <a:cxn ang="0">
                    <a:pos x="T10" y="T11"/>
                  </a:cxn>
                </a:cxnLst>
                <a:rect l="0" t="0" r="r" b="b"/>
                <a:pathLst>
                  <a:path w="46" h="17">
                    <a:moveTo>
                      <a:pt x="17" y="17"/>
                    </a:moveTo>
                    <a:cubicBezTo>
                      <a:pt x="29" y="17"/>
                      <a:pt x="29" y="17"/>
                      <a:pt x="29" y="17"/>
                    </a:cubicBezTo>
                    <a:cubicBezTo>
                      <a:pt x="38" y="17"/>
                      <a:pt x="46" y="9"/>
                      <a:pt x="46" y="0"/>
                    </a:cubicBezTo>
                    <a:cubicBezTo>
                      <a:pt x="23" y="1"/>
                      <a:pt x="23" y="1"/>
                      <a:pt x="23" y="1"/>
                    </a:cubicBezTo>
                    <a:cubicBezTo>
                      <a:pt x="0" y="0"/>
                      <a:pt x="0" y="0"/>
                      <a:pt x="0" y="0"/>
                    </a:cubicBezTo>
                    <a:cubicBezTo>
                      <a:pt x="0" y="9"/>
                      <a:pt x="8" y="17"/>
                      <a:pt x="17" y="17"/>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2" name="Freeform 608"/>
              <p:cNvSpPr>
                <a:spLocks/>
              </p:cNvSpPr>
              <p:nvPr/>
            </p:nvSpPr>
            <p:spPr bwMode="auto">
              <a:xfrm>
                <a:off x="7858126" y="4664075"/>
                <a:ext cx="79375" cy="19050"/>
              </a:xfrm>
              <a:custGeom>
                <a:avLst/>
                <a:gdLst>
                  <a:gd name="T0" fmla="*/ 0 w 46"/>
                  <a:gd name="T1" fmla="*/ 0 h 11"/>
                  <a:gd name="T2" fmla="*/ 23 w 46"/>
                  <a:gd name="T3" fmla="*/ 11 h 11"/>
                  <a:gd name="T4" fmla="*/ 46 w 46"/>
                  <a:gd name="T5" fmla="*/ 0 h 11"/>
                  <a:gd name="T6" fmla="*/ 23 w 46"/>
                  <a:gd name="T7" fmla="*/ 2 h 11"/>
                  <a:gd name="T8" fmla="*/ 0 w 46"/>
                  <a:gd name="T9" fmla="*/ 0 h 11"/>
                </a:gdLst>
                <a:ahLst/>
                <a:cxnLst>
                  <a:cxn ang="0">
                    <a:pos x="T0" y="T1"/>
                  </a:cxn>
                  <a:cxn ang="0">
                    <a:pos x="T2" y="T3"/>
                  </a:cxn>
                  <a:cxn ang="0">
                    <a:pos x="T4" y="T5"/>
                  </a:cxn>
                  <a:cxn ang="0">
                    <a:pos x="T6" y="T7"/>
                  </a:cxn>
                  <a:cxn ang="0">
                    <a:pos x="T8" y="T9"/>
                  </a:cxn>
                </a:cxnLst>
                <a:rect l="0" t="0" r="r" b="b"/>
                <a:pathLst>
                  <a:path w="46" h="11">
                    <a:moveTo>
                      <a:pt x="0" y="0"/>
                    </a:moveTo>
                    <a:cubicBezTo>
                      <a:pt x="6" y="7"/>
                      <a:pt x="14" y="11"/>
                      <a:pt x="23" y="11"/>
                    </a:cubicBezTo>
                    <a:cubicBezTo>
                      <a:pt x="32" y="11"/>
                      <a:pt x="40" y="7"/>
                      <a:pt x="46" y="0"/>
                    </a:cubicBezTo>
                    <a:cubicBezTo>
                      <a:pt x="23" y="2"/>
                      <a:pt x="23" y="2"/>
                      <a:pt x="23" y="2"/>
                    </a:cubicBezTo>
                    <a:lnTo>
                      <a:pt x="0" y="0"/>
                    </a:lnTo>
                    <a:close/>
                  </a:path>
                </a:pathLst>
              </a:cu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3" name="Freeform 609"/>
              <p:cNvSpPr>
                <a:spLocks/>
              </p:cNvSpPr>
              <p:nvPr/>
            </p:nvSpPr>
            <p:spPr bwMode="auto">
              <a:xfrm>
                <a:off x="7858126" y="4656138"/>
                <a:ext cx="79375" cy="14287"/>
              </a:xfrm>
              <a:custGeom>
                <a:avLst/>
                <a:gdLst>
                  <a:gd name="T0" fmla="*/ 35 w 46"/>
                  <a:gd name="T1" fmla="*/ 0 h 8"/>
                  <a:gd name="T2" fmla="*/ 23 w 46"/>
                  <a:gd name="T3" fmla="*/ 5 h 8"/>
                  <a:gd name="T4" fmla="*/ 11 w 46"/>
                  <a:gd name="T5" fmla="*/ 0 h 8"/>
                  <a:gd name="T6" fmla="*/ 0 w 46"/>
                  <a:gd name="T7" fmla="*/ 4 h 8"/>
                  <a:gd name="T8" fmla="*/ 23 w 46"/>
                  <a:gd name="T9" fmla="*/ 8 h 8"/>
                  <a:gd name="T10" fmla="*/ 46 w 46"/>
                  <a:gd name="T11" fmla="*/ 4 h 8"/>
                  <a:gd name="T12" fmla="*/ 35 w 4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6" h="8">
                    <a:moveTo>
                      <a:pt x="35" y="0"/>
                    </a:moveTo>
                    <a:cubicBezTo>
                      <a:pt x="30" y="0"/>
                      <a:pt x="26" y="2"/>
                      <a:pt x="23" y="5"/>
                    </a:cubicBezTo>
                    <a:cubicBezTo>
                      <a:pt x="20" y="2"/>
                      <a:pt x="16" y="0"/>
                      <a:pt x="11" y="0"/>
                    </a:cubicBezTo>
                    <a:cubicBezTo>
                      <a:pt x="7" y="0"/>
                      <a:pt x="3" y="2"/>
                      <a:pt x="0" y="4"/>
                    </a:cubicBezTo>
                    <a:cubicBezTo>
                      <a:pt x="7" y="6"/>
                      <a:pt x="15" y="8"/>
                      <a:pt x="23" y="8"/>
                    </a:cubicBezTo>
                    <a:cubicBezTo>
                      <a:pt x="31" y="8"/>
                      <a:pt x="39" y="6"/>
                      <a:pt x="46" y="4"/>
                    </a:cubicBezTo>
                    <a:cubicBezTo>
                      <a:pt x="43" y="2"/>
                      <a:pt x="39" y="0"/>
                      <a:pt x="35"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4" name="Oval 610"/>
              <p:cNvSpPr>
                <a:spLocks noChangeArrowheads="1"/>
              </p:cNvSpPr>
              <p:nvPr/>
            </p:nvSpPr>
            <p:spPr bwMode="auto">
              <a:xfrm>
                <a:off x="7812088"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5" name="Oval 611"/>
              <p:cNvSpPr>
                <a:spLocks noChangeArrowheads="1"/>
              </p:cNvSpPr>
              <p:nvPr/>
            </p:nvSpPr>
            <p:spPr bwMode="auto">
              <a:xfrm>
                <a:off x="7962901" y="4581525"/>
                <a:ext cx="19050" cy="19050"/>
              </a:xfrm>
              <a:prstGeom prst="ellipse">
                <a:avLst/>
              </a:prstGeom>
              <a:solidFill>
                <a:srgbClr val="EEEE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6" name="Freeform 612"/>
              <p:cNvSpPr>
                <a:spLocks/>
              </p:cNvSpPr>
              <p:nvPr/>
            </p:nvSpPr>
            <p:spPr bwMode="auto">
              <a:xfrm>
                <a:off x="7878763" y="4624388"/>
                <a:ext cx="38100" cy="15875"/>
              </a:xfrm>
              <a:custGeom>
                <a:avLst/>
                <a:gdLst>
                  <a:gd name="T0" fmla="*/ 0 w 22"/>
                  <a:gd name="T1" fmla="*/ 0 h 9"/>
                  <a:gd name="T2" fmla="*/ 11 w 22"/>
                  <a:gd name="T3" fmla="*/ 9 h 9"/>
                  <a:gd name="T4" fmla="*/ 22 w 22"/>
                  <a:gd name="T5" fmla="*/ 0 h 9"/>
                  <a:gd name="T6" fmla="*/ 0 w 22"/>
                  <a:gd name="T7" fmla="*/ 0 h 9"/>
                </a:gdLst>
                <a:ahLst/>
                <a:cxnLst>
                  <a:cxn ang="0">
                    <a:pos x="T0" y="T1"/>
                  </a:cxn>
                  <a:cxn ang="0">
                    <a:pos x="T2" y="T3"/>
                  </a:cxn>
                  <a:cxn ang="0">
                    <a:pos x="T4" y="T5"/>
                  </a:cxn>
                  <a:cxn ang="0">
                    <a:pos x="T6" y="T7"/>
                  </a:cxn>
                </a:cxnLst>
                <a:rect l="0" t="0" r="r" b="b"/>
                <a:pathLst>
                  <a:path w="22" h="9">
                    <a:moveTo>
                      <a:pt x="0" y="0"/>
                    </a:moveTo>
                    <a:cubicBezTo>
                      <a:pt x="1" y="5"/>
                      <a:pt x="5" y="9"/>
                      <a:pt x="11" y="9"/>
                    </a:cubicBezTo>
                    <a:cubicBezTo>
                      <a:pt x="16" y="9"/>
                      <a:pt x="20" y="5"/>
                      <a:pt x="22" y="0"/>
                    </a:cubicBezTo>
                    <a:lnTo>
                      <a:pt x="0"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7" name="Freeform 613"/>
              <p:cNvSpPr>
                <a:spLocks/>
              </p:cNvSpPr>
              <p:nvPr/>
            </p:nvSpPr>
            <p:spPr bwMode="auto">
              <a:xfrm>
                <a:off x="6435726" y="5865813"/>
                <a:ext cx="198438" cy="150812"/>
              </a:xfrm>
              <a:custGeom>
                <a:avLst/>
                <a:gdLst>
                  <a:gd name="T0" fmla="*/ 98 w 115"/>
                  <a:gd name="T1" fmla="*/ 46 h 87"/>
                  <a:gd name="T2" fmla="*/ 115 w 115"/>
                  <a:gd name="T3" fmla="*/ 0 h 87"/>
                  <a:gd name="T4" fmla="*/ 32 w 115"/>
                  <a:gd name="T5" fmla="*/ 0 h 87"/>
                  <a:gd name="T6" fmla="*/ 0 w 115"/>
                  <a:gd name="T7" fmla="*/ 33 h 87"/>
                  <a:gd name="T8" fmla="*/ 0 w 115"/>
                  <a:gd name="T9" fmla="*/ 69 h 87"/>
                  <a:gd name="T10" fmla="*/ 17 w 115"/>
                  <a:gd name="T11" fmla="*/ 87 h 87"/>
                  <a:gd name="T12" fmla="*/ 22 w 115"/>
                  <a:gd name="T13" fmla="*/ 87 h 87"/>
                  <a:gd name="T14" fmla="*/ 28 w 115"/>
                  <a:gd name="T15" fmla="*/ 87 h 87"/>
                  <a:gd name="T16" fmla="*/ 50 w 115"/>
                  <a:gd name="T17" fmla="*/ 65 h 87"/>
                  <a:gd name="T18" fmla="*/ 22 w 115"/>
                  <a:gd name="T19" fmla="*/ 65 h 87"/>
                  <a:gd name="T20" fmla="*/ 22 w 115"/>
                  <a:gd name="T21" fmla="*/ 31 h 87"/>
                  <a:gd name="T22" fmla="*/ 98 w 115"/>
                  <a:gd name="T23" fmla="*/ 4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5" h="87">
                    <a:moveTo>
                      <a:pt x="98" y="46"/>
                    </a:moveTo>
                    <a:cubicBezTo>
                      <a:pt x="115" y="0"/>
                      <a:pt x="115" y="0"/>
                      <a:pt x="115" y="0"/>
                    </a:cubicBezTo>
                    <a:cubicBezTo>
                      <a:pt x="32" y="0"/>
                      <a:pt x="32" y="0"/>
                      <a:pt x="32" y="0"/>
                    </a:cubicBezTo>
                    <a:cubicBezTo>
                      <a:pt x="14" y="0"/>
                      <a:pt x="0" y="15"/>
                      <a:pt x="0" y="33"/>
                    </a:cubicBezTo>
                    <a:cubicBezTo>
                      <a:pt x="0" y="69"/>
                      <a:pt x="0" y="69"/>
                      <a:pt x="0" y="69"/>
                    </a:cubicBezTo>
                    <a:cubicBezTo>
                      <a:pt x="7" y="73"/>
                      <a:pt x="13" y="79"/>
                      <a:pt x="17" y="87"/>
                    </a:cubicBezTo>
                    <a:cubicBezTo>
                      <a:pt x="22" y="87"/>
                      <a:pt x="22" y="87"/>
                      <a:pt x="22" y="87"/>
                    </a:cubicBezTo>
                    <a:cubicBezTo>
                      <a:pt x="28" y="87"/>
                      <a:pt x="28" y="87"/>
                      <a:pt x="28" y="87"/>
                    </a:cubicBezTo>
                    <a:cubicBezTo>
                      <a:pt x="41" y="87"/>
                      <a:pt x="50" y="77"/>
                      <a:pt x="50" y="65"/>
                    </a:cubicBezTo>
                    <a:cubicBezTo>
                      <a:pt x="22" y="65"/>
                      <a:pt x="22" y="65"/>
                      <a:pt x="22" y="65"/>
                    </a:cubicBezTo>
                    <a:cubicBezTo>
                      <a:pt x="22" y="31"/>
                      <a:pt x="22" y="31"/>
                      <a:pt x="22" y="31"/>
                    </a:cubicBezTo>
                    <a:lnTo>
                      <a:pt x="98" y="4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8" name="Freeform 614"/>
              <p:cNvSpPr>
                <a:spLocks/>
              </p:cNvSpPr>
              <p:nvPr/>
            </p:nvSpPr>
            <p:spPr bwMode="auto">
              <a:xfrm>
                <a:off x="6683376" y="5805488"/>
                <a:ext cx="301625" cy="349250"/>
              </a:xfrm>
              <a:custGeom>
                <a:avLst/>
                <a:gdLst>
                  <a:gd name="T0" fmla="*/ 175 w 175"/>
                  <a:gd name="T1" fmla="*/ 135 h 202"/>
                  <a:gd name="T2" fmla="*/ 154 w 175"/>
                  <a:gd name="T3" fmla="*/ 85 h 202"/>
                  <a:gd name="T4" fmla="*/ 154 w 175"/>
                  <a:gd name="T5" fmla="*/ 71 h 202"/>
                  <a:gd name="T6" fmla="*/ 154 w 175"/>
                  <a:gd name="T7" fmla="*/ 71 h 202"/>
                  <a:gd name="T8" fmla="*/ 154 w 175"/>
                  <a:gd name="T9" fmla="*/ 63 h 202"/>
                  <a:gd name="T10" fmla="*/ 139 w 175"/>
                  <a:gd name="T11" fmla="*/ 0 h 202"/>
                  <a:gd name="T12" fmla="*/ 29 w 175"/>
                  <a:gd name="T13" fmla="*/ 0 h 202"/>
                  <a:gd name="T14" fmla="*/ 29 w 175"/>
                  <a:gd name="T15" fmla="*/ 67 h 202"/>
                  <a:gd name="T16" fmla="*/ 149 w 175"/>
                  <a:gd name="T17" fmla="*/ 176 h 202"/>
                  <a:gd name="T18" fmla="*/ 128 w 175"/>
                  <a:gd name="T19" fmla="*/ 202 h 202"/>
                  <a:gd name="T20" fmla="*/ 154 w 175"/>
                  <a:gd name="T21" fmla="*/ 202 h 202"/>
                  <a:gd name="T22" fmla="*/ 154 w 175"/>
                  <a:gd name="T23" fmla="*/ 202 h 202"/>
                  <a:gd name="T24" fmla="*/ 162 w 175"/>
                  <a:gd name="T25" fmla="*/ 202 h 202"/>
                  <a:gd name="T26" fmla="*/ 175 w 175"/>
                  <a:gd name="T27" fmla="*/ 13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5" h="202">
                    <a:moveTo>
                      <a:pt x="175" y="135"/>
                    </a:moveTo>
                    <a:cubicBezTo>
                      <a:pt x="175" y="135"/>
                      <a:pt x="154" y="121"/>
                      <a:pt x="154" y="85"/>
                    </a:cubicBezTo>
                    <a:cubicBezTo>
                      <a:pt x="154" y="71"/>
                      <a:pt x="154" y="71"/>
                      <a:pt x="154" y="71"/>
                    </a:cubicBezTo>
                    <a:cubicBezTo>
                      <a:pt x="154" y="71"/>
                      <a:pt x="154" y="71"/>
                      <a:pt x="154" y="71"/>
                    </a:cubicBezTo>
                    <a:cubicBezTo>
                      <a:pt x="154" y="63"/>
                      <a:pt x="154" y="63"/>
                      <a:pt x="154" y="63"/>
                    </a:cubicBezTo>
                    <a:cubicBezTo>
                      <a:pt x="139" y="0"/>
                      <a:pt x="139" y="0"/>
                      <a:pt x="139" y="0"/>
                    </a:cubicBezTo>
                    <a:cubicBezTo>
                      <a:pt x="29" y="0"/>
                      <a:pt x="29" y="0"/>
                      <a:pt x="29" y="0"/>
                    </a:cubicBezTo>
                    <a:cubicBezTo>
                      <a:pt x="29" y="0"/>
                      <a:pt x="0" y="87"/>
                      <a:pt x="29" y="67"/>
                    </a:cubicBezTo>
                    <a:cubicBezTo>
                      <a:pt x="68" y="42"/>
                      <a:pt x="139" y="57"/>
                      <a:pt x="149" y="176"/>
                    </a:cubicBezTo>
                    <a:cubicBezTo>
                      <a:pt x="137" y="179"/>
                      <a:pt x="128" y="189"/>
                      <a:pt x="128" y="202"/>
                    </a:cubicBezTo>
                    <a:cubicBezTo>
                      <a:pt x="154" y="202"/>
                      <a:pt x="154" y="202"/>
                      <a:pt x="154" y="202"/>
                    </a:cubicBezTo>
                    <a:cubicBezTo>
                      <a:pt x="154" y="202"/>
                      <a:pt x="154" y="202"/>
                      <a:pt x="154" y="202"/>
                    </a:cubicBezTo>
                    <a:cubicBezTo>
                      <a:pt x="162" y="202"/>
                      <a:pt x="162" y="202"/>
                      <a:pt x="162" y="202"/>
                    </a:cubicBezTo>
                    <a:lnTo>
                      <a:pt x="175" y="135"/>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29" name="Freeform 615"/>
              <p:cNvSpPr>
                <a:spLocks/>
              </p:cNvSpPr>
              <p:nvPr/>
            </p:nvSpPr>
            <p:spPr bwMode="auto">
              <a:xfrm>
                <a:off x="6442076" y="5546725"/>
                <a:ext cx="106363" cy="114300"/>
              </a:xfrm>
              <a:custGeom>
                <a:avLst/>
                <a:gdLst>
                  <a:gd name="T0" fmla="*/ 61 w 61"/>
                  <a:gd name="T1" fmla="*/ 66 h 66"/>
                  <a:gd name="T2" fmla="*/ 0 w 61"/>
                  <a:gd name="T3" fmla="*/ 4 h 66"/>
                  <a:gd name="T4" fmla="*/ 61 w 61"/>
                  <a:gd name="T5" fmla="*/ 37 h 66"/>
                  <a:gd name="T6" fmla="*/ 61 w 61"/>
                  <a:gd name="T7" fmla="*/ 66 h 66"/>
                </a:gdLst>
                <a:ahLst/>
                <a:cxnLst>
                  <a:cxn ang="0">
                    <a:pos x="T0" y="T1"/>
                  </a:cxn>
                  <a:cxn ang="0">
                    <a:pos x="T2" y="T3"/>
                  </a:cxn>
                  <a:cxn ang="0">
                    <a:pos x="T4" y="T5"/>
                  </a:cxn>
                  <a:cxn ang="0">
                    <a:pos x="T6" y="T7"/>
                  </a:cxn>
                </a:cxnLst>
                <a:rect l="0" t="0" r="r" b="b"/>
                <a:pathLst>
                  <a:path w="61" h="66">
                    <a:moveTo>
                      <a:pt x="61" y="66"/>
                    </a:moveTo>
                    <a:cubicBezTo>
                      <a:pt x="27" y="66"/>
                      <a:pt x="0" y="39"/>
                      <a:pt x="0" y="4"/>
                    </a:cubicBezTo>
                    <a:cubicBezTo>
                      <a:pt x="0" y="4"/>
                      <a:pt x="61" y="0"/>
                      <a:pt x="61" y="37"/>
                    </a:cubicBezTo>
                    <a:cubicBezTo>
                      <a:pt x="61" y="45"/>
                      <a:pt x="61" y="66"/>
                      <a:pt x="61" y="66"/>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0" name="Freeform 616"/>
              <p:cNvSpPr>
                <a:spLocks/>
              </p:cNvSpPr>
              <p:nvPr/>
            </p:nvSpPr>
            <p:spPr bwMode="auto">
              <a:xfrm>
                <a:off x="6488113" y="5592763"/>
                <a:ext cx="536575" cy="388937"/>
              </a:xfrm>
              <a:custGeom>
                <a:avLst/>
                <a:gdLst>
                  <a:gd name="T0" fmla="*/ 253 w 311"/>
                  <a:gd name="T1" fmla="*/ 87 h 225"/>
                  <a:gd name="T2" fmla="*/ 137 w 311"/>
                  <a:gd name="T3" fmla="*/ 87 h 225"/>
                  <a:gd name="T4" fmla="*/ 120 w 311"/>
                  <a:gd name="T5" fmla="*/ 87 h 225"/>
                  <a:gd name="T6" fmla="*/ 58 w 311"/>
                  <a:gd name="T7" fmla="*/ 87 h 225"/>
                  <a:gd name="T8" fmla="*/ 58 w 311"/>
                  <a:gd name="T9" fmla="*/ 92 h 225"/>
                  <a:gd name="T10" fmla="*/ 52 w 311"/>
                  <a:gd name="T11" fmla="*/ 84 h 225"/>
                  <a:gd name="T12" fmla="*/ 69 w 311"/>
                  <a:gd name="T13" fmla="*/ 76 h 225"/>
                  <a:gd name="T14" fmla="*/ 97 w 311"/>
                  <a:gd name="T15" fmla="*/ 76 h 225"/>
                  <a:gd name="T16" fmla="*/ 116 w 311"/>
                  <a:gd name="T17" fmla="*/ 57 h 225"/>
                  <a:gd name="T18" fmla="*/ 116 w 311"/>
                  <a:gd name="T19" fmla="*/ 31 h 225"/>
                  <a:gd name="T20" fmla="*/ 111 w 311"/>
                  <a:gd name="T21" fmla="*/ 31 h 225"/>
                  <a:gd name="T22" fmla="*/ 97 w 311"/>
                  <a:gd name="T23" fmla="*/ 24 h 225"/>
                  <a:gd name="T24" fmla="*/ 77 w 311"/>
                  <a:gd name="T25" fmla="*/ 24 h 225"/>
                  <a:gd name="T26" fmla="*/ 76 w 311"/>
                  <a:gd name="T27" fmla="*/ 25 h 225"/>
                  <a:gd name="T28" fmla="*/ 50 w 311"/>
                  <a:gd name="T29" fmla="*/ 0 h 225"/>
                  <a:gd name="T30" fmla="*/ 26 w 311"/>
                  <a:gd name="T31" fmla="*/ 0 h 225"/>
                  <a:gd name="T32" fmla="*/ 0 w 311"/>
                  <a:gd name="T33" fmla="*/ 26 h 225"/>
                  <a:gd name="T34" fmla="*/ 0 w 311"/>
                  <a:gd name="T35" fmla="*/ 37 h 225"/>
                  <a:gd name="T36" fmla="*/ 0 w 311"/>
                  <a:gd name="T37" fmla="*/ 37 h 225"/>
                  <a:gd name="T38" fmla="*/ 0 w 311"/>
                  <a:gd name="T39" fmla="*/ 98 h 225"/>
                  <a:gd name="T40" fmla="*/ 116 w 311"/>
                  <a:gd name="T41" fmla="*/ 214 h 225"/>
                  <a:gd name="T42" fmla="*/ 220 w 311"/>
                  <a:gd name="T43" fmla="*/ 149 h 225"/>
                  <a:gd name="T44" fmla="*/ 231 w 311"/>
                  <a:gd name="T45" fmla="*/ 148 h 225"/>
                  <a:gd name="T46" fmla="*/ 311 w 311"/>
                  <a:gd name="T47" fmla="*/ 225 h 225"/>
                  <a:gd name="T48" fmla="*/ 311 w 311"/>
                  <a:gd name="T49" fmla="*/ 144 h 225"/>
                  <a:gd name="T50" fmla="*/ 253 w 311"/>
                  <a:gd name="T51" fmla="*/ 87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1" h="225">
                    <a:moveTo>
                      <a:pt x="253" y="87"/>
                    </a:moveTo>
                    <a:cubicBezTo>
                      <a:pt x="137" y="87"/>
                      <a:pt x="137" y="87"/>
                      <a:pt x="137" y="87"/>
                    </a:cubicBezTo>
                    <a:cubicBezTo>
                      <a:pt x="120" y="87"/>
                      <a:pt x="120" y="87"/>
                      <a:pt x="120" y="87"/>
                    </a:cubicBezTo>
                    <a:cubicBezTo>
                      <a:pt x="58" y="87"/>
                      <a:pt x="58" y="87"/>
                      <a:pt x="58" y="87"/>
                    </a:cubicBezTo>
                    <a:cubicBezTo>
                      <a:pt x="58" y="92"/>
                      <a:pt x="58" y="92"/>
                      <a:pt x="58" y="92"/>
                    </a:cubicBezTo>
                    <a:cubicBezTo>
                      <a:pt x="52" y="84"/>
                      <a:pt x="52" y="84"/>
                      <a:pt x="52" y="84"/>
                    </a:cubicBezTo>
                    <a:cubicBezTo>
                      <a:pt x="59" y="83"/>
                      <a:pt x="64" y="80"/>
                      <a:pt x="69" y="76"/>
                    </a:cubicBezTo>
                    <a:cubicBezTo>
                      <a:pt x="97" y="76"/>
                      <a:pt x="97" y="76"/>
                      <a:pt x="97" y="76"/>
                    </a:cubicBezTo>
                    <a:cubicBezTo>
                      <a:pt x="107" y="76"/>
                      <a:pt x="116" y="67"/>
                      <a:pt x="116" y="57"/>
                    </a:cubicBezTo>
                    <a:cubicBezTo>
                      <a:pt x="116" y="31"/>
                      <a:pt x="116" y="31"/>
                      <a:pt x="116" y="31"/>
                    </a:cubicBezTo>
                    <a:cubicBezTo>
                      <a:pt x="111" y="31"/>
                      <a:pt x="111" y="31"/>
                      <a:pt x="111" y="31"/>
                    </a:cubicBezTo>
                    <a:cubicBezTo>
                      <a:pt x="108" y="27"/>
                      <a:pt x="103" y="24"/>
                      <a:pt x="97" y="24"/>
                    </a:cubicBezTo>
                    <a:cubicBezTo>
                      <a:pt x="77" y="24"/>
                      <a:pt x="77" y="24"/>
                      <a:pt x="77" y="24"/>
                    </a:cubicBezTo>
                    <a:cubicBezTo>
                      <a:pt x="77" y="24"/>
                      <a:pt x="76" y="25"/>
                      <a:pt x="76" y="25"/>
                    </a:cubicBezTo>
                    <a:cubicBezTo>
                      <a:pt x="75" y="11"/>
                      <a:pt x="64" y="0"/>
                      <a:pt x="50" y="0"/>
                    </a:cubicBezTo>
                    <a:cubicBezTo>
                      <a:pt x="26" y="0"/>
                      <a:pt x="26" y="0"/>
                      <a:pt x="26" y="0"/>
                    </a:cubicBezTo>
                    <a:cubicBezTo>
                      <a:pt x="12" y="0"/>
                      <a:pt x="0" y="12"/>
                      <a:pt x="0" y="26"/>
                    </a:cubicBezTo>
                    <a:cubicBezTo>
                      <a:pt x="0" y="37"/>
                      <a:pt x="0" y="37"/>
                      <a:pt x="0" y="37"/>
                    </a:cubicBezTo>
                    <a:cubicBezTo>
                      <a:pt x="0" y="37"/>
                      <a:pt x="0" y="37"/>
                      <a:pt x="0" y="37"/>
                    </a:cubicBezTo>
                    <a:cubicBezTo>
                      <a:pt x="0" y="98"/>
                      <a:pt x="0" y="98"/>
                      <a:pt x="0" y="98"/>
                    </a:cubicBezTo>
                    <a:cubicBezTo>
                      <a:pt x="0" y="162"/>
                      <a:pt x="52" y="214"/>
                      <a:pt x="116" y="214"/>
                    </a:cubicBezTo>
                    <a:cubicBezTo>
                      <a:pt x="161" y="214"/>
                      <a:pt x="201" y="187"/>
                      <a:pt x="220" y="149"/>
                    </a:cubicBezTo>
                    <a:cubicBezTo>
                      <a:pt x="224" y="148"/>
                      <a:pt x="227" y="148"/>
                      <a:pt x="231" y="148"/>
                    </a:cubicBezTo>
                    <a:cubicBezTo>
                      <a:pt x="274" y="148"/>
                      <a:pt x="309" y="182"/>
                      <a:pt x="311" y="225"/>
                    </a:cubicBezTo>
                    <a:cubicBezTo>
                      <a:pt x="311" y="225"/>
                      <a:pt x="311" y="144"/>
                      <a:pt x="311" y="144"/>
                    </a:cubicBezTo>
                    <a:cubicBezTo>
                      <a:pt x="311" y="112"/>
                      <a:pt x="285" y="87"/>
                      <a:pt x="253" y="87"/>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1" name="Rectangle 617"/>
              <p:cNvSpPr>
                <a:spLocks noChangeArrowheads="1"/>
              </p:cNvSpPr>
              <p:nvPr/>
            </p:nvSpPr>
            <p:spPr bwMode="auto">
              <a:xfrm>
                <a:off x="6548438" y="5718175"/>
                <a:ext cx="65088" cy="101600"/>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2" name="Rectangle 618"/>
              <p:cNvSpPr>
                <a:spLocks noChangeArrowheads="1"/>
              </p:cNvSpPr>
              <p:nvPr/>
            </p:nvSpPr>
            <p:spPr bwMode="auto">
              <a:xfrm>
                <a:off x="6488113" y="5691188"/>
                <a:ext cx="65088" cy="269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3" name="Oval 619"/>
              <p:cNvSpPr>
                <a:spLocks noChangeArrowheads="1"/>
              </p:cNvSpPr>
              <p:nvPr/>
            </p:nvSpPr>
            <p:spPr bwMode="auto">
              <a:xfrm>
                <a:off x="6586538" y="5627688"/>
                <a:ext cx="14288" cy="1587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4" name="Freeform 620"/>
              <p:cNvSpPr>
                <a:spLocks/>
              </p:cNvSpPr>
              <p:nvPr/>
            </p:nvSpPr>
            <p:spPr bwMode="auto">
              <a:xfrm>
                <a:off x="6427788" y="5592763"/>
                <a:ext cx="112713" cy="107950"/>
              </a:xfrm>
              <a:custGeom>
                <a:avLst/>
                <a:gdLst>
                  <a:gd name="T0" fmla="*/ 66 w 66"/>
                  <a:gd name="T1" fmla="*/ 0 h 62"/>
                  <a:gd name="T2" fmla="*/ 5 w 66"/>
                  <a:gd name="T3" fmla="*/ 62 h 62"/>
                  <a:gd name="T4" fmla="*/ 37 w 66"/>
                  <a:gd name="T5" fmla="*/ 0 h 62"/>
                  <a:gd name="T6" fmla="*/ 66 w 66"/>
                  <a:gd name="T7" fmla="*/ 0 h 62"/>
                </a:gdLst>
                <a:ahLst/>
                <a:cxnLst>
                  <a:cxn ang="0">
                    <a:pos x="T0" y="T1"/>
                  </a:cxn>
                  <a:cxn ang="0">
                    <a:pos x="T2" y="T3"/>
                  </a:cxn>
                  <a:cxn ang="0">
                    <a:pos x="T4" y="T5"/>
                  </a:cxn>
                  <a:cxn ang="0">
                    <a:pos x="T6" y="T7"/>
                  </a:cxn>
                </a:cxnLst>
                <a:rect l="0" t="0" r="r" b="b"/>
                <a:pathLst>
                  <a:path w="66" h="62">
                    <a:moveTo>
                      <a:pt x="66" y="0"/>
                    </a:moveTo>
                    <a:cubicBezTo>
                      <a:pt x="66" y="34"/>
                      <a:pt x="39" y="62"/>
                      <a:pt x="5" y="62"/>
                    </a:cubicBezTo>
                    <a:cubicBezTo>
                      <a:pt x="5" y="62"/>
                      <a:pt x="0" y="0"/>
                      <a:pt x="37" y="0"/>
                    </a:cubicBezTo>
                    <a:cubicBezTo>
                      <a:pt x="45" y="0"/>
                      <a:pt x="66" y="0"/>
                      <a:pt x="6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5" name="Freeform 621"/>
              <p:cNvSpPr>
                <a:spLocks/>
              </p:cNvSpPr>
              <p:nvPr/>
            </p:nvSpPr>
            <p:spPr bwMode="auto">
              <a:xfrm>
                <a:off x="6486526" y="5902325"/>
                <a:ext cx="144463" cy="252412"/>
              </a:xfrm>
              <a:custGeom>
                <a:avLst/>
                <a:gdLst>
                  <a:gd name="T0" fmla="*/ 22 w 91"/>
                  <a:gd name="T1" fmla="*/ 159 h 159"/>
                  <a:gd name="T2" fmla="*/ 0 w 91"/>
                  <a:gd name="T3" fmla="*/ 159 h 159"/>
                  <a:gd name="T4" fmla="*/ 49 w 91"/>
                  <a:gd name="T5" fmla="*/ 0 h 159"/>
                  <a:gd name="T6" fmla="*/ 91 w 91"/>
                  <a:gd name="T7" fmla="*/ 0 h 159"/>
                  <a:gd name="T8" fmla="*/ 22 w 91"/>
                  <a:gd name="T9" fmla="*/ 159 h 159"/>
                </a:gdLst>
                <a:ahLst/>
                <a:cxnLst>
                  <a:cxn ang="0">
                    <a:pos x="T0" y="T1"/>
                  </a:cxn>
                  <a:cxn ang="0">
                    <a:pos x="T2" y="T3"/>
                  </a:cxn>
                  <a:cxn ang="0">
                    <a:pos x="T4" y="T5"/>
                  </a:cxn>
                  <a:cxn ang="0">
                    <a:pos x="T6" y="T7"/>
                  </a:cxn>
                  <a:cxn ang="0">
                    <a:pos x="T8" y="T9"/>
                  </a:cxn>
                </a:cxnLst>
                <a:rect l="0" t="0" r="r" b="b"/>
                <a:pathLst>
                  <a:path w="91" h="159">
                    <a:moveTo>
                      <a:pt x="22" y="159"/>
                    </a:moveTo>
                    <a:lnTo>
                      <a:pt x="0" y="159"/>
                    </a:lnTo>
                    <a:lnTo>
                      <a:pt x="49" y="0"/>
                    </a:lnTo>
                    <a:lnTo>
                      <a:pt x="91" y="0"/>
                    </a:lnTo>
                    <a:lnTo>
                      <a:pt x="22" y="159"/>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6" name="Freeform 622"/>
              <p:cNvSpPr>
                <a:spLocks/>
              </p:cNvSpPr>
              <p:nvPr/>
            </p:nvSpPr>
            <p:spPr bwMode="auto">
              <a:xfrm>
                <a:off x="6759576" y="5805488"/>
                <a:ext cx="290513" cy="349250"/>
              </a:xfrm>
              <a:custGeom>
                <a:avLst/>
                <a:gdLst>
                  <a:gd name="T0" fmla="*/ 149 w 169"/>
                  <a:gd name="T1" fmla="*/ 202 h 202"/>
                  <a:gd name="T2" fmla="*/ 29 w 169"/>
                  <a:gd name="T3" fmla="*/ 67 h 202"/>
                  <a:gd name="T4" fmla="*/ 29 w 169"/>
                  <a:gd name="T5" fmla="*/ 0 h 202"/>
                  <a:gd name="T6" fmla="*/ 139 w 169"/>
                  <a:gd name="T7" fmla="*/ 0 h 202"/>
                  <a:gd name="T8" fmla="*/ 154 w 169"/>
                  <a:gd name="T9" fmla="*/ 63 h 202"/>
                  <a:gd name="T10" fmla="*/ 154 w 169"/>
                  <a:gd name="T11" fmla="*/ 104 h 202"/>
                  <a:gd name="T12" fmla="*/ 169 w 169"/>
                  <a:gd name="T13" fmla="*/ 164 h 202"/>
                  <a:gd name="T14" fmla="*/ 149 w 169"/>
                  <a:gd name="T15" fmla="*/ 202 h 2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202">
                    <a:moveTo>
                      <a:pt x="149" y="202"/>
                    </a:moveTo>
                    <a:cubicBezTo>
                      <a:pt x="149" y="60"/>
                      <a:pt x="70" y="40"/>
                      <a:pt x="29" y="67"/>
                    </a:cubicBezTo>
                    <a:cubicBezTo>
                      <a:pt x="0" y="87"/>
                      <a:pt x="29" y="0"/>
                      <a:pt x="29" y="0"/>
                    </a:cubicBezTo>
                    <a:cubicBezTo>
                      <a:pt x="139" y="0"/>
                      <a:pt x="139" y="0"/>
                      <a:pt x="139" y="0"/>
                    </a:cubicBezTo>
                    <a:cubicBezTo>
                      <a:pt x="154" y="63"/>
                      <a:pt x="154" y="63"/>
                      <a:pt x="154" y="63"/>
                    </a:cubicBezTo>
                    <a:cubicBezTo>
                      <a:pt x="154" y="104"/>
                      <a:pt x="154" y="104"/>
                      <a:pt x="154" y="104"/>
                    </a:cubicBezTo>
                    <a:cubicBezTo>
                      <a:pt x="169" y="164"/>
                      <a:pt x="169" y="164"/>
                      <a:pt x="169" y="164"/>
                    </a:cubicBezTo>
                    <a:lnTo>
                      <a:pt x="149" y="202"/>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7" name="Freeform 623"/>
              <p:cNvSpPr>
                <a:spLocks/>
              </p:cNvSpPr>
              <p:nvPr/>
            </p:nvSpPr>
            <p:spPr bwMode="auto">
              <a:xfrm>
                <a:off x="6988176" y="5927725"/>
                <a:ext cx="71438" cy="230187"/>
              </a:xfrm>
              <a:custGeom>
                <a:avLst/>
                <a:gdLst>
                  <a:gd name="T0" fmla="*/ 21 w 41"/>
                  <a:gd name="T1" fmla="*/ 14 h 133"/>
                  <a:gd name="T2" fmla="*/ 21 w 41"/>
                  <a:gd name="T3" fmla="*/ 0 h 133"/>
                  <a:gd name="T4" fmla="*/ 0 w 41"/>
                  <a:gd name="T5" fmla="*/ 11 h 133"/>
                  <a:gd name="T6" fmla="*/ 0 w 41"/>
                  <a:gd name="T7" fmla="*/ 31 h 133"/>
                  <a:gd name="T8" fmla="*/ 20 w 41"/>
                  <a:gd name="T9" fmla="*/ 101 h 133"/>
                  <a:gd name="T10" fmla="*/ 20 w 41"/>
                  <a:gd name="T11" fmla="*/ 131 h 133"/>
                  <a:gd name="T12" fmla="*/ 28 w 41"/>
                  <a:gd name="T13" fmla="*/ 131 h 133"/>
                  <a:gd name="T14" fmla="*/ 41 w 41"/>
                  <a:gd name="T15" fmla="*/ 64 h 133"/>
                  <a:gd name="T16" fmla="*/ 21 w 41"/>
                  <a:gd name="T17" fmla="*/ 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33">
                    <a:moveTo>
                      <a:pt x="21" y="14"/>
                    </a:moveTo>
                    <a:cubicBezTo>
                      <a:pt x="21" y="0"/>
                      <a:pt x="21" y="0"/>
                      <a:pt x="21" y="0"/>
                    </a:cubicBezTo>
                    <a:cubicBezTo>
                      <a:pt x="0" y="11"/>
                      <a:pt x="0" y="11"/>
                      <a:pt x="0" y="11"/>
                    </a:cubicBezTo>
                    <a:cubicBezTo>
                      <a:pt x="0" y="31"/>
                      <a:pt x="0" y="31"/>
                      <a:pt x="0" y="31"/>
                    </a:cubicBezTo>
                    <a:cubicBezTo>
                      <a:pt x="0" y="31"/>
                      <a:pt x="20" y="69"/>
                      <a:pt x="20" y="101"/>
                    </a:cubicBezTo>
                    <a:cubicBezTo>
                      <a:pt x="20" y="133"/>
                      <a:pt x="20" y="131"/>
                      <a:pt x="20" y="131"/>
                    </a:cubicBezTo>
                    <a:cubicBezTo>
                      <a:pt x="28" y="131"/>
                      <a:pt x="28" y="131"/>
                      <a:pt x="28" y="131"/>
                    </a:cubicBezTo>
                    <a:cubicBezTo>
                      <a:pt x="41" y="64"/>
                      <a:pt x="41" y="64"/>
                      <a:pt x="41" y="64"/>
                    </a:cubicBezTo>
                    <a:cubicBezTo>
                      <a:pt x="41" y="64"/>
                      <a:pt x="21" y="50"/>
                      <a:pt x="21" y="1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8" name="Freeform 624"/>
              <p:cNvSpPr>
                <a:spLocks/>
              </p:cNvSpPr>
              <p:nvPr/>
            </p:nvSpPr>
            <p:spPr bwMode="auto">
              <a:xfrm>
                <a:off x="6978651" y="6108700"/>
                <a:ext cx="46038" cy="46037"/>
              </a:xfrm>
              <a:custGeom>
                <a:avLst/>
                <a:gdLst>
                  <a:gd name="T0" fmla="*/ 27 w 27"/>
                  <a:gd name="T1" fmla="*/ 0 h 27"/>
                  <a:gd name="T2" fmla="*/ 0 w 27"/>
                  <a:gd name="T3" fmla="*/ 27 h 27"/>
                  <a:gd name="T4" fmla="*/ 27 w 27"/>
                  <a:gd name="T5" fmla="*/ 27 h 27"/>
                  <a:gd name="T6" fmla="*/ 27 w 27"/>
                  <a:gd name="T7" fmla="*/ 0 h 27"/>
                </a:gdLst>
                <a:ahLst/>
                <a:cxnLst>
                  <a:cxn ang="0">
                    <a:pos x="T0" y="T1"/>
                  </a:cxn>
                  <a:cxn ang="0">
                    <a:pos x="T2" y="T3"/>
                  </a:cxn>
                  <a:cxn ang="0">
                    <a:pos x="T4" y="T5"/>
                  </a:cxn>
                  <a:cxn ang="0">
                    <a:pos x="T6" y="T7"/>
                  </a:cxn>
                </a:cxnLst>
                <a:rect l="0" t="0" r="r" b="b"/>
                <a:pathLst>
                  <a:path w="27" h="27">
                    <a:moveTo>
                      <a:pt x="27" y="0"/>
                    </a:moveTo>
                    <a:cubicBezTo>
                      <a:pt x="12" y="0"/>
                      <a:pt x="0" y="12"/>
                      <a:pt x="0" y="27"/>
                    </a:cubicBezTo>
                    <a:cubicBezTo>
                      <a:pt x="27" y="27"/>
                      <a:pt x="27" y="27"/>
                      <a:pt x="27" y="27"/>
                    </a:cubicBezTo>
                    <a:lnTo>
                      <a:pt x="27"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39" name="Freeform 625"/>
              <p:cNvSpPr>
                <a:spLocks/>
              </p:cNvSpPr>
              <p:nvPr/>
            </p:nvSpPr>
            <p:spPr bwMode="auto">
              <a:xfrm>
                <a:off x="6442076" y="6116638"/>
                <a:ext cx="87313" cy="38100"/>
              </a:xfrm>
              <a:custGeom>
                <a:avLst/>
                <a:gdLst>
                  <a:gd name="T0" fmla="*/ 21 w 50"/>
                  <a:gd name="T1" fmla="*/ 0 h 22"/>
                  <a:gd name="T2" fmla="*/ 0 w 50"/>
                  <a:gd name="T3" fmla="*/ 22 h 22"/>
                  <a:gd name="T4" fmla="*/ 41 w 50"/>
                  <a:gd name="T5" fmla="*/ 22 h 22"/>
                  <a:gd name="T6" fmla="*/ 50 w 50"/>
                  <a:gd name="T7" fmla="*/ 0 h 22"/>
                  <a:gd name="T8" fmla="*/ 21 w 50"/>
                  <a:gd name="T9" fmla="*/ 0 h 22"/>
                </a:gdLst>
                <a:ahLst/>
                <a:cxnLst>
                  <a:cxn ang="0">
                    <a:pos x="T0" y="T1"/>
                  </a:cxn>
                  <a:cxn ang="0">
                    <a:pos x="T2" y="T3"/>
                  </a:cxn>
                  <a:cxn ang="0">
                    <a:pos x="T4" y="T5"/>
                  </a:cxn>
                  <a:cxn ang="0">
                    <a:pos x="T6" y="T7"/>
                  </a:cxn>
                  <a:cxn ang="0">
                    <a:pos x="T8" y="T9"/>
                  </a:cxn>
                </a:cxnLst>
                <a:rect l="0" t="0" r="r" b="b"/>
                <a:pathLst>
                  <a:path w="50" h="22">
                    <a:moveTo>
                      <a:pt x="21" y="0"/>
                    </a:moveTo>
                    <a:cubicBezTo>
                      <a:pt x="9" y="0"/>
                      <a:pt x="0" y="10"/>
                      <a:pt x="0" y="22"/>
                    </a:cubicBezTo>
                    <a:cubicBezTo>
                      <a:pt x="41" y="22"/>
                      <a:pt x="41" y="22"/>
                      <a:pt x="41" y="22"/>
                    </a:cubicBezTo>
                    <a:cubicBezTo>
                      <a:pt x="50" y="0"/>
                      <a:pt x="50" y="0"/>
                      <a:pt x="50" y="0"/>
                    </a:cubicBezTo>
                    <a:lnTo>
                      <a:pt x="21"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0" name="Freeform 626"/>
              <p:cNvSpPr>
                <a:spLocks/>
              </p:cNvSpPr>
              <p:nvPr/>
            </p:nvSpPr>
            <p:spPr bwMode="auto">
              <a:xfrm>
                <a:off x="6651626" y="5634038"/>
                <a:ext cx="36513" cy="34925"/>
              </a:xfrm>
              <a:custGeom>
                <a:avLst/>
                <a:gdLst>
                  <a:gd name="T0" fmla="*/ 21 w 21"/>
                  <a:gd name="T1" fmla="*/ 20 h 20"/>
                  <a:gd name="T2" fmla="*/ 21 w 21"/>
                  <a:gd name="T3" fmla="*/ 7 h 20"/>
                  <a:gd name="T4" fmla="*/ 14 w 21"/>
                  <a:gd name="T5" fmla="*/ 0 h 20"/>
                  <a:gd name="T6" fmla="*/ 0 w 21"/>
                  <a:gd name="T7" fmla="*/ 0 h 20"/>
                  <a:gd name="T8" fmla="*/ 7 w 21"/>
                  <a:gd name="T9" fmla="*/ 20 h 20"/>
                  <a:gd name="T10" fmla="*/ 21 w 21"/>
                  <a:gd name="T11" fmla="*/ 20 h 20"/>
                </a:gdLst>
                <a:ahLst/>
                <a:cxnLst>
                  <a:cxn ang="0">
                    <a:pos x="T0" y="T1"/>
                  </a:cxn>
                  <a:cxn ang="0">
                    <a:pos x="T2" y="T3"/>
                  </a:cxn>
                  <a:cxn ang="0">
                    <a:pos x="T4" y="T5"/>
                  </a:cxn>
                  <a:cxn ang="0">
                    <a:pos x="T6" y="T7"/>
                  </a:cxn>
                  <a:cxn ang="0">
                    <a:pos x="T8" y="T9"/>
                  </a:cxn>
                  <a:cxn ang="0">
                    <a:pos x="T10" y="T11"/>
                  </a:cxn>
                </a:cxnLst>
                <a:rect l="0" t="0" r="r" b="b"/>
                <a:pathLst>
                  <a:path w="21" h="20">
                    <a:moveTo>
                      <a:pt x="21" y="20"/>
                    </a:moveTo>
                    <a:cubicBezTo>
                      <a:pt x="21" y="7"/>
                      <a:pt x="21" y="7"/>
                      <a:pt x="21" y="7"/>
                    </a:cubicBezTo>
                    <a:cubicBezTo>
                      <a:pt x="21" y="3"/>
                      <a:pt x="18" y="0"/>
                      <a:pt x="14" y="0"/>
                    </a:cubicBezTo>
                    <a:cubicBezTo>
                      <a:pt x="0" y="0"/>
                      <a:pt x="0" y="0"/>
                      <a:pt x="0" y="0"/>
                    </a:cubicBezTo>
                    <a:cubicBezTo>
                      <a:pt x="0" y="0"/>
                      <a:pt x="1" y="11"/>
                      <a:pt x="7" y="20"/>
                    </a:cubicBezTo>
                    <a:lnTo>
                      <a:pt x="21" y="2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1" name="Freeform 627"/>
              <p:cNvSpPr>
                <a:spLocks/>
              </p:cNvSpPr>
              <p:nvPr/>
            </p:nvSpPr>
            <p:spPr bwMode="auto">
              <a:xfrm>
                <a:off x="6904038" y="5992813"/>
                <a:ext cx="80963" cy="161925"/>
              </a:xfrm>
              <a:custGeom>
                <a:avLst/>
                <a:gdLst>
                  <a:gd name="T0" fmla="*/ 21 w 47"/>
                  <a:gd name="T1" fmla="*/ 68 h 94"/>
                  <a:gd name="T2" fmla="*/ 0 w 47"/>
                  <a:gd name="T3" fmla="*/ 94 h 94"/>
                  <a:gd name="T4" fmla="*/ 26 w 47"/>
                  <a:gd name="T5" fmla="*/ 94 h 94"/>
                  <a:gd name="T6" fmla="*/ 26 w 47"/>
                  <a:gd name="T7" fmla="*/ 94 h 94"/>
                  <a:gd name="T8" fmla="*/ 34 w 47"/>
                  <a:gd name="T9" fmla="*/ 94 h 94"/>
                  <a:gd name="T10" fmla="*/ 47 w 47"/>
                  <a:gd name="T11" fmla="*/ 27 h 94"/>
                  <a:gd name="T12" fmla="*/ 33 w 47"/>
                  <a:gd name="T13" fmla="*/ 9 h 94"/>
                  <a:gd name="T14" fmla="*/ 4 w 47"/>
                  <a:gd name="T15" fmla="*/ 0 h 94"/>
                  <a:gd name="T16" fmla="*/ 21 w 47"/>
                  <a:gd name="T17" fmla="*/ 6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4">
                    <a:moveTo>
                      <a:pt x="21" y="68"/>
                    </a:moveTo>
                    <a:cubicBezTo>
                      <a:pt x="9" y="71"/>
                      <a:pt x="0" y="81"/>
                      <a:pt x="0" y="94"/>
                    </a:cubicBezTo>
                    <a:cubicBezTo>
                      <a:pt x="26" y="94"/>
                      <a:pt x="26" y="94"/>
                      <a:pt x="26" y="94"/>
                    </a:cubicBezTo>
                    <a:cubicBezTo>
                      <a:pt x="26" y="94"/>
                      <a:pt x="26" y="94"/>
                      <a:pt x="26" y="94"/>
                    </a:cubicBezTo>
                    <a:cubicBezTo>
                      <a:pt x="34" y="94"/>
                      <a:pt x="34" y="94"/>
                      <a:pt x="34" y="94"/>
                    </a:cubicBezTo>
                    <a:cubicBezTo>
                      <a:pt x="47" y="27"/>
                      <a:pt x="47" y="27"/>
                      <a:pt x="47" y="27"/>
                    </a:cubicBezTo>
                    <a:cubicBezTo>
                      <a:pt x="47" y="27"/>
                      <a:pt x="39" y="22"/>
                      <a:pt x="33" y="9"/>
                    </a:cubicBezTo>
                    <a:cubicBezTo>
                      <a:pt x="24" y="5"/>
                      <a:pt x="14" y="1"/>
                      <a:pt x="4" y="0"/>
                    </a:cubicBezTo>
                    <a:cubicBezTo>
                      <a:pt x="13" y="17"/>
                      <a:pt x="18" y="40"/>
                      <a:pt x="21" y="6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2" name="Freeform 628"/>
              <p:cNvSpPr>
                <a:spLocks/>
              </p:cNvSpPr>
              <p:nvPr/>
            </p:nvSpPr>
            <p:spPr bwMode="auto">
              <a:xfrm>
                <a:off x="6488113" y="5730875"/>
                <a:ext cx="101600" cy="33337"/>
              </a:xfrm>
              <a:custGeom>
                <a:avLst/>
                <a:gdLst>
                  <a:gd name="T0" fmla="*/ 0 w 59"/>
                  <a:gd name="T1" fmla="*/ 7 h 19"/>
                  <a:gd name="T2" fmla="*/ 50 w 59"/>
                  <a:gd name="T3" fmla="*/ 0 h 19"/>
                  <a:gd name="T4" fmla="*/ 59 w 59"/>
                  <a:gd name="T5" fmla="*/ 2 h 19"/>
                  <a:gd name="T6" fmla="*/ 0 w 59"/>
                  <a:gd name="T7" fmla="*/ 16 h 19"/>
                  <a:gd name="T8" fmla="*/ 0 w 59"/>
                  <a:gd name="T9" fmla="*/ 7 h 19"/>
                  <a:gd name="T10" fmla="*/ 0 w 59"/>
                  <a:gd name="T11" fmla="*/ 7 h 19"/>
                </a:gdLst>
                <a:ahLst/>
                <a:cxnLst>
                  <a:cxn ang="0">
                    <a:pos x="T0" y="T1"/>
                  </a:cxn>
                  <a:cxn ang="0">
                    <a:pos x="T2" y="T3"/>
                  </a:cxn>
                  <a:cxn ang="0">
                    <a:pos x="T4" y="T5"/>
                  </a:cxn>
                  <a:cxn ang="0">
                    <a:pos x="T6" y="T7"/>
                  </a:cxn>
                  <a:cxn ang="0">
                    <a:pos x="T8" y="T9"/>
                  </a:cxn>
                  <a:cxn ang="0">
                    <a:pos x="T10" y="T11"/>
                  </a:cxn>
                </a:cxnLst>
                <a:rect l="0" t="0" r="r" b="b"/>
                <a:pathLst>
                  <a:path w="59" h="19">
                    <a:moveTo>
                      <a:pt x="0" y="7"/>
                    </a:moveTo>
                    <a:cubicBezTo>
                      <a:pt x="0" y="7"/>
                      <a:pt x="32" y="9"/>
                      <a:pt x="50" y="0"/>
                    </a:cubicBezTo>
                    <a:cubicBezTo>
                      <a:pt x="59" y="2"/>
                      <a:pt x="59" y="2"/>
                      <a:pt x="59" y="2"/>
                    </a:cubicBezTo>
                    <a:cubicBezTo>
                      <a:pt x="59" y="2"/>
                      <a:pt x="52" y="19"/>
                      <a:pt x="0" y="16"/>
                    </a:cubicBezTo>
                    <a:cubicBezTo>
                      <a:pt x="0" y="7"/>
                      <a:pt x="0" y="7"/>
                      <a:pt x="0" y="7"/>
                    </a:cubicBezTo>
                    <a:cubicBezTo>
                      <a:pt x="0" y="7"/>
                      <a:pt x="0" y="7"/>
                      <a:pt x="0" y="7"/>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3" name="Freeform 629"/>
              <p:cNvSpPr>
                <a:spLocks/>
              </p:cNvSpPr>
              <p:nvPr/>
            </p:nvSpPr>
            <p:spPr bwMode="auto">
              <a:xfrm>
                <a:off x="6553201" y="5724525"/>
                <a:ext cx="60325" cy="58737"/>
              </a:xfrm>
              <a:custGeom>
                <a:avLst/>
                <a:gdLst>
                  <a:gd name="T0" fmla="*/ 35 w 35"/>
                  <a:gd name="T1" fmla="*/ 0 h 34"/>
                  <a:gd name="T2" fmla="*/ 0 w 35"/>
                  <a:gd name="T3" fmla="*/ 0 h 34"/>
                  <a:gd name="T4" fmla="*/ 35 w 35"/>
                  <a:gd name="T5" fmla="*/ 34 h 34"/>
                  <a:gd name="T6" fmla="*/ 35 w 35"/>
                  <a:gd name="T7" fmla="*/ 0 h 34"/>
                </a:gdLst>
                <a:ahLst/>
                <a:cxnLst>
                  <a:cxn ang="0">
                    <a:pos x="T0" y="T1"/>
                  </a:cxn>
                  <a:cxn ang="0">
                    <a:pos x="T2" y="T3"/>
                  </a:cxn>
                  <a:cxn ang="0">
                    <a:pos x="T4" y="T5"/>
                  </a:cxn>
                  <a:cxn ang="0">
                    <a:pos x="T6" y="T7"/>
                  </a:cxn>
                </a:cxnLst>
                <a:rect l="0" t="0" r="r" b="b"/>
                <a:pathLst>
                  <a:path w="35" h="34">
                    <a:moveTo>
                      <a:pt x="35" y="0"/>
                    </a:moveTo>
                    <a:cubicBezTo>
                      <a:pt x="0" y="0"/>
                      <a:pt x="0" y="0"/>
                      <a:pt x="0" y="0"/>
                    </a:cubicBezTo>
                    <a:cubicBezTo>
                      <a:pt x="0" y="0"/>
                      <a:pt x="4" y="34"/>
                      <a:pt x="35" y="34"/>
                    </a:cubicBezTo>
                    <a:cubicBezTo>
                      <a:pt x="35" y="22"/>
                      <a:pt x="35" y="0"/>
                      <a:pt x="3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4" name="Freeform 630"/>
              <p:cNvSpPr>
                <a:spLocks/>
              </p:cNvSpPr>
              <p:nvPr/>
            </p:nvSpPr>
            <p:spPr bwMode="auto">
              <a:xfrm>
                <a:off x="6613526" y="5232400"/>
                <a:ext cx="936625" cy="509587"/>
              </a:xfrm>
              <a:custGeom>
                <a:avLst/>
                <a:gdLst>
                  <a:gd name="T0" fmla="*/ 542 w 542"/>
                  <a:gd name="T1" fmla="*/ 0 h 295"/>
                  <a:gd name="T2" fmla="*/ 0 w 542"/>
                  <a:gd name="T3" fmla="*/ 295 h 295"/>
                </a:gdLst>
                <a:ahLst/>
                <a:cxnLst>
                  <a:cxn ang="0">
                    <a:pos x="T0" y="T1"/>
                  </a:cxn>
                  <a:cxn ang="0">
                    <a:pos x="T2" y="T3"/>
                  </a:cxn>
                </a:cxnLst>
                <a:rect l="0" t="0" r="r" b="b"/>
                <a:pathLst>
                  <a:path w="542" h="295">
                    <a:moveTo>
                      <a:pt x="542" y="0"/>
                    </a:moveTo>
                    <a:cubicBezTo>
                      <a:pt x="542" y="0"/>
                      <a:pt x="436" y="264"/>
                      <a:pt x="0" y="295"/>
                    </a:cubicBezTo>
                  </a:path>
                </a:pathLst>
              </a:custGeom>
              <a:noFill/>
              <a:ln w="158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045" name="Freeform 631"/>
              <p:cNvSpPr>
                <a:spLocks/>
              </p:cNvSpPr>
              <p:nvPr/>
            </p:nvSpPr>
            <p:spPr bwMode="auto">
              <a:xfrm>
                <a:off x="6989763" y="5580063"/>
                <a:ext cx="104775" cy="207962"/>
              </a:xfrm>
              <a:custGeom>
                <a:avLst/>
                <a:gdLst>
                  <a:gd name="T0" fmla="*/ 0 w 60"/>
                  <a:gd name="T1" fmla="*/ 0 h 121"/>
                  <a:gd name="T2" fmla="*/ 60 w 60"/>
                  <a:gd name="T3" fmla="*/ 60 h 121"/>
                  <a:gd name="T4" fmla="*/ 0 w 60"/>
                  <a:gd name="T5" fmla="*/ 121 h 121"/>
                </a:gdLst>
                <a:ahLst/>
                <a:cxnLst>
                  <a:cxn ang="0">
                    <a:pos x="T0" y="T1"/>
                  </a:cxn>
                  <a:cxn ang="0">
                    <a:pos x="T2" y="T3"/>
                  </a:cxn>
                  <a:cxn ang="0">
                    <a:pos x="T4" y="T5"/>
                  </a:cxn>
                </a:cxnLst>
                <a:rect l="0" t="0" r="r" b="b"/>
                <a:pathLst>
                  <a:path w="60" h="121">
                    <a:moveTo>
                      <a:pt x="0" y="0"/>
                    </a:moveTo>
                    <a:cubicBezTo>
                      <a:pt x="33" y="0"/>
                      <a:pt x="60" y="27"/>
                      <a:pt x="60" y="60"/>
                    </a:cubicBezTo>
                    <a:cubicBezTo>
                      <a:pt x="60" y="94"/>
                      <a:pt x="33" y="121"/>
                      <a:pt x="0" y="121"/>
                    </a:cubicBezTo>
                  </a:path>
                </a:pathLst>
              </a:custGeom>
              <a:noFill/>
              <a:ln w="30163" cap="rnd">
                <a:solidFill>
                  <a:srgbClr val="FFB9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799" name="Group 1798"/>
            <p:cNvGrpSpPr/>
            <p:nvPr/>
          </p:nvGrpSpPr>
          <p:grpSpPr>
            <a:xfrm>
              <a:off x="10418137" y="4605030"/>
              <a:ext cx="391598" cy="1892501"/>
              <a:chOff x="10313988" y="4237038"/>
              <a:chExt cx="474662" cy="2293937"/>
            </a:xfrm>
          </p:grpSpPr>
          <p:sp>
            <p:nvSpPr>
              <p:cNvPr id="1982" name="Oval 1981"/>
              <p:cNvSpPr>
                <a:spLocks noChangeArrowheads="1"/>
              </p:cNvSpPr>
              <p:nvPr/>
            </p:nvSpPr>
            <p:spPr bwMode="auto">
              <a:xfrm>
                <a:off x="10539413" y="4538663"/>
                <a:ext cx="22225" cy="22225"/>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3" name="Freeform 1982"/>
              <p:cNvSpPr>
                <a:spLocks/>
              </p:cNvSpPr>
              <p:nvPr/>
            </p:nvSpPr>
            <p:spPr bwMode="auto">
              <a:xfrm>
                <a:off x="10396538" y="4595813"/>
                <a:ext cx="300037" cy="120650"/>
              </a:xfrm>
              <a:custGeom>
                <a:avLst/>
                <a:gdLst>
                  <a:gd name="T0" fmla="*/ 131 w 131"/>
                  <a:gd name="T1" fmla="*/ 53 h 53"/>
                  <a:gd name="T2" fmla="*/ 68 w 131"/>
                  <a:gd name="T3" fmla="*/ 53 h 53"/>
                  <a:gd name="T4" fmla="*/ 34 w 131"/>
                  <a:gd name="T5" fmla="*/ 33 h 53"/>
                  <a:gd name="T6" fmla="*/ 68 w 131"/>
                  <a:gd name="T7" fmla="*/ 0 h 53"/>
                  <a:gd name="T8" fmla="*/ 131 w 131"/>
                  <a:gd name="T9" fmla="*/ 0 h 53"/>
                  <a:gd name="T10" fmla="*/ 131 w 131"/>
                  <a:gd name="T11" fmla="*/ 53 h 53"/>
                </a:gdLst>
                <a:ahLst/>
                <a:cxnLst>
                  <a:cxn ang="0">
                    <a:pos x="T0" y="T1"/>
                  </a:cxn>
                  <a:cxn ang="0">
                    <a:pos x="T2" y="T3"/>
                  </a:cxn>
                  <a:cxn ang="0">
                    <a:pos x="T4" y="T5"/>
                  </a:cxn>
                  <a:cxn ang="0">
                    <a:pos x="T6" y="T7"/>
                  </a:cxn>
                  <a:cxn ang="0">
                    <a:pos x="T8" y="T9"/>
                  </a:cxn>
                  <a:cxn ang="0">
                    <a:pos x="T10" y="T11"/>
                  </a:cxn>
                </a:cxnLst>
                <a:rect l="0" t="0" r="r" b="b"/>
                <a:pathLst>
                  <a:path w="131" h="53">
                    <a:moveTo>
                      <a:pt x="131" y="53"/>
                    </a:moveTo>
                    <a:cubicBezTo>
                      <a:pt x="68" y="53"/>
                      <a:pt x="68" y="53"/>
                      <a:pt x="68" y="53"/>
                    </a:cubicBezTo>
                    <a:cubicBezTo>
                      <a:pt x="68" y="53"/>
                      <a:pt x="69" y="27"/>
                      <a:pt x="34" y="33"/>
                    </a:cubicBezTo>
                    <a:cubicBezTo>
                      <a:pt x="0" y="39"/>
                      <a:pt x="68" y="0"/>
                      <a:pt x="68" y="0"/>
                    </a:cubicBezTo>
                    <a:cubicBezTo>
                      <a:pt x="131" y="0"/>
                      <a:pt x="131" y="0"/>
                      <a:pt x="131" y="0"/>
                    </a:cubicBezTo>
                    <a:lnTo>
                      <a:pt x="131" y="53"/>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4" name="Freeform 1983"/>
              <p:cNvSpPr>
                <a:spLocks/>
              </p:cNvSpPr>
              <p:nvPr/>
            </p:nvSpPr>
            <p:spPr bwMode="auto">
              <a:xfrm>
                <a:off x="10313988" y="4273550"/>
                <a:ext cx="460375" cy="411162"/>
              </a:xfrm>
              <a:custGeom>
                <a:avLst/>
                <a:gdLst>
                  <a:gd name="T0" fmla="*/ 193 w 201"/>
                  <a:gd name="T1" fmla="*/ 72 h 180"/>
                  <a:gd name="T2" fmla="*/ 101 w 201"/>
                  <a:gd name="T3" fmla="*/ 8 h 180"/>
                  <a:gd name="T4" fmla="*/ 66 w 201"/>
                  <a:gd name="T5" fmla="*/ 14 h 180"/>
                  <a:gd name="T6" fmla="*/ 23 w 201"/>
                  <a:gd name="T7" fmla="*/ 61 h 180"/>
                  <a:gd name="T8" fmla="*/ 19 w 201"/>
                  <a:gd name="T9" fmla="*/ 87 h 180"/>
                  <a:gd name="T10" fmla="*/ 11 w 201"/>
                  <a:gd name="T11" fmla="*/ 127 h 180"/>
                  <a:gd name="T12" fmla="*/ 26 w 201"/>
                  <a:gd name="T13" fmla="*/ 125 h 180"/>
                  <a:gd name="T14" fmla="*/ 36 w 201"/>
                  <a:gd name="T15" fmla="*/ 180 h 180"/>
                  <a:gd name="T16" fmla="*/ 129 w 201"/>
                  <a:gd name="T17" fmla="*/ 164 h 180"/>
                  <a:gd name="T18" fmla="*/ 129 w 201"/>
                  <a:gd name="T19" fmla="*/ 164 h 180"/>
                  <a:gd name="T20" fmla="*/ 129 w 201"/>
                  <a:gd name="T21" fmla="*/ 164 h 180"/>
                  <a:gd name="T22" fmla="*/ 129 w 201"/>
                  <a:gd name="T23" fmla="*/ 164 h 180"/>
                  <a:gd name="T24" fmla="*/ 129 w 201"/>
                  <a:gd name="T25" fmla="*/ 164 h 180"/>
                  <a:gd name="T26" fmla="*/ 193 w 201"/>
                  <a:gd name="T27" fmla="*/ 7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180">
                    <a:moveTo>
                      <a:pt x="193" y="72"/>
                    </a:moveTo>
                    <a:cubicBezTo>
                      <a:pt x="186" y="29"/>
                      <a:pt x="144" y="0"/>
                      <a:pt x="101" y="8"/>
                    </a:cubicBezTo>
                    <a:cubicBezTo>
                      <a:pt x="66" y="14"/>
                      <a:pt x="66" y="14"/>
                      <a:pt x="66" y="14"/>
                    </a:cubicBezTo>
                    <a:cubicBezTo>
                      <a:pt x="66" y="14"/>
                      <a:pt x="28" y="22"/>
                      <a:pt x="23" y="61"/>
                    </a:cubicBezTo>
                    <a:cubicBezTo>
                      <a:pt x="21" y="76"/>
                      <a:pt x="19" y="86"/>
                      <a:pt x="19" y="87"/>
                    </a:cubicBezTo>
                    <a:cubicBezTo>
                      <a:pt x="18" y="100"/>
                      <a:pt x="0" y="122"/>
                      <a:pt x="11" y="127"/>
                    </a:cubicBezTo>
                    <a:cubicBezTo>
                      <a:pt x="26" y="125"/>
                      <a:pt x="26" y="125"/>
                      <a:pt x="26" y="125"/>
                    </a:cubicBezTo>
                    <a:cubicBezTo>
                      <a:pt x="36" y="180"/>
                      <a:pt x="36" y="180"/>
                      <a:pt x="36" y="180"/>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29" y="164"/>
                      <a:pt x="129" y="164"/>
                      <a:pt x="129" y="164"/>
                    </a:cubicBezTo>
                    <a:cubicBezTo>
                      <a:pt x="172" y="156"/>
                      <a:pt x="201" y="115"/>
                      <a:pt x="193" y="72"/>
                    </a:cubicBez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5" name="Oval 1984"/>
              <p:cNvSpPr>
                <a:spLocks noChangeArrowheads="1"/>
              </p:cNvSpPr>
              <p:nvPr/>
            </p:nvSpPr>
            <p:spPr bwMode="auto">
              <a:xfrm>
                <a:off x="10402888" y="4494213"/>
                <a:ext cx="20637" cy="238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6" name="Freeform 1985"/>
              <p:cNvSpPr>
                <a:spLocks/>
              </p:cNvSpPr>
              <p:nvPr/>
            </p:nvSpPr>
            <p:spPr bwMode="auto">
              <a:xfrm>
                <a:off x="10377488" y="4581525"/>
                <a:ext cx="74612" cy="57150"/>
              </a:xfrm>
              <a:custGeom>
                <a:avLst/>
                <a:gdLst>
                  <a:gd name="T0" fmla="*/ 0 w 32"/>
                  <a:gd name="T1" fmla="*/ 5 h 25"/>
                  <a:gd name="T2" fmla="*/ 3 w 32"/>
                  <a:gd name="T3" fmla="*/ 25 h 25"/>
                  <a:gd name="T4" fmla="*/ 32 w 32"/>
                  <a:gd name="T5" fmla="*/ 0 h 25"/>
                  <a:gd name="T6" fmla="*/ 0 w 32"/>
                  <a:gd name="T7" fmla="*/ 5 h 25"/>
                </a:gdLst>
                <a:ahLst/>
                <a:cxnLst>
                  <a:cxn ang="0">
                    <a:pos x="T0" y="T1"/>
                  </a:cxn>
                  <a:cxn ang="0">
                    <a:pos x="T2" y="T3"/>
                  </a:cxn>
                  <a:cxn ang="0">
                    <a:pos x="T4" y="T5"/>
                  </a:cxn>
                  <a:cxn ang="0">
                    <a:pos x="T6" y="T7"/>
                  </a:cxn>
                </a:cxnLst>
                <a:rect l="0" t="0" r="r" b="b"/>
                <a:pathLst>
                  <a:path w="32" h="25">
                    <a:moveTo>
                      <a:pt x="0" y="5"/>
                    </a:moveTo>
                    <a:cubicBezTo>
                      <a:pt x="3" y="25"/>
                      <a:pt x="3" y="25"/>
                      <a:pt x="3" y="25"/>
                    </a:cubicBezTo>
                    <a:cubicBezTo>
                      <a:pt x="17" y="22"/>
                      <a:pt x="28" y="12"/>
                      <a:pt x="32" y="0"/>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7" name="Rectangle 1986"/>
              <p:cNvSpPr>
                <a:spLocks noChangeArrowheads="1"/>
              </p:cNvSpPr>
              <p:nvPr/>
            </p:nvSpPr>
            <p:spPr bwMode="auto">
              <a:xfrm>
                <a:off x="10493375" y="5305425"/>
                <a:ext cx="203200" cy="614362"/>
              </a:xfrm>
              <a:prstGeom prst="rect">
                <a:avLst/>
              </a:prstGeom>
              <a:solidFill>
                <a:srgbClr val="EC00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8" name="Freeform 1987"/>
              <p:cNvSpPr>
                <a:spLocks/>
              </p:cNvSpPr>
              <p:nvPr/>
            </p:nvSpPr>
            <p:spPr bwMode="auto">
              <a:xfrm>
                <a:off x="10464800" y="5857875"/>
                <a:ext cx="268287" cy="542925"/>
              </a:xfrm>
              <a:custGeom>
                <a:avLst/>
                <a:gdLst>
                  <a:gd name="T0" fmla="*/ 18 w 169"/>
                  <a:gd name="T1" fmla="*/ 39 h 342"/>
                  <a:gd name="T2" fmla="*/ 0 w 169"/>
                  <a:gd name="T3" fmla="*/ 342 h 342"/>
                  <a:gd name="T4" fmla="*/ 169 w 169"/>
                  <a:gd name="T5" fmla="*/ 342 h 342"/>
                  <a:gd name="T6" fmla="*/ 146 w 169"/>
                  <a:gd name="T7" fmla="*/ 39 h 342"/>
                  <a:gd name="T8" fmla="*/ 61 w 169"/>
                  <a:gd name="T9" fmla="*/ 0 h 342"/>
                  <a:gd name="T10" fmla="*/ 18 w 169"/>
                  <a:gd name="T11" fmla="*/ 39 h 342"/>
                </a:gdLst>
                <a:ahLst/>
                <a:cxnLst>
                  <a:cxn ang="0">
                    <a:pos x="T0" y="T1"/>
                  </a:cxn>
                  <a:cxn ang="0">
                    <a:pos x="T2" y="T3"/>
                  </a:cxn>
                  <a:cxn ang="0">
                    <a:pos x="T4" y="T5"/>
                  </a:cxn>
                  <a:cxn ang="0">
                    <a:pos x="T6" y="T7"/>
                  </a:cxn>
                  <a:cxn ang="0">
                    <a:pos x="T8" y="T9"/>
                  </a:cxn>
                  <a:cxn ang="0">
                    <a:pos x="T10" y="T11"/>
                  </a:cxn>
                </a:cxnLst>
                <a:rect l="0" t="0" r="r" b="b"/>
                <a:pathLst>
                  <a:path w="169" h="342">
                    <a:moveTo>
                      <a:pt x="18" y="39"/>
                    </a:moveTo>
                    <a:lnTo>
                      <a:pt x="0" y="342"/>
                    </a:lnTo>
                    <a:lnTo>
                      <a:pt x="169" y="342"/>
                    </a:lnTo>
                    <a:lnTo>
                      <a:pt x="146" y="39"/>
                    </a:lnTo>
                    <a:lnTo>
                      <a:pt x="61" y="0"/>
                    </a:lnTo>
                    <a:lnTo>
                      <a:pt x="18" y="3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9" name="Freeform 1988"/>
              <p:cNvSpPr>
                <a:spLocks/>
              </p:cNvSpPr>
              <p:nvPr/>
            </p:nvSpPr>
            <p:spPr bwMode="auto">
              <a:xfrm>
                <a:off x="10447338" y="4697413"/>
                <a:ext cx="341312" cy="808037"/>
              </a:xfrm>
              <a:custGeom>
                <a:avLst/>
                <a:gdLst>
                  <a:gd name="T0" fmla="*/ 77 w 149"/>
                  <a:gd name="T1" fmla="*/ 0 h 354"/>
                  <a:gd name="T2" fmla="*/ 0 w 149"/>
                  <a:gd name="T3" fmla="*/ 127 h 354"/>
                  <a:gd name="T4" fmla="*/ 0 w 149"/>
                  <a:gd name="T5" fmla="*/ 354 h 354"/>
                  <a:gd name="T6" fmla="*/ 149 w 149"/>
                  <a:gd name="T7" fmla="*/ 354 h 354"/>
                  <a:gd name="T8" fmla="*/ 121 w 149"/>
                  <a:gd name="T9" fmla="*/ 0 h 354"/>
                  <a:gd name="T10" fmla="*/ 77 w 149"/>
                  <a:gd name="T11" fmla="*/ 0 h 354"/>
                </a:gdLst>
                <a:ahLst/>
                <a:cxnLst>
                  <a:cxn ang="0">
                    <a:pos x="T0" y="T1"/>
                  </a:cxn>
                  <a:cxn ang="0">
                    <a:pos x="T2" y="T3"/>
                  </a:cxn>
                  <a:cxn ang="0">
                    <a:pos x="T4" y="T5"/>
                  </a:cxn>
                  <a:cxn ang="0">
                    <a:pos x="T6" y="T7"/>
                  </a:cxn>
                  <a:cxn ang="0">
                    <a:pos x="T8" y="T9"/>
                  </a:cxn>
                  <a:cxn ang="0">
                    <a:pos x="T10" y="T11"/>
                  </a:cxn>
                </a:cxnLst>
                <a:rect l="0" t="0" r="r" b="b"/>
                <a:pathLst>
                  <a:path w="149" h="354">
                    <a:moveTo>
                      <a:pt x="77" y="0"/>
                    </a:moveTo>
                    <a:cubicBezTo>
                      <a:pt x="15" y="0"/>
                      <a:pt x="0" y="135"/>
                      <a:pt x="0" y="127"/>
                    </a:cubicBezTo>
                    <a:cubicBezTo>
                      <a:pt x="0" y="354"/>
                      <a:pt x="0" y="354"/>
                      <a:pt x="0" y="354"/>
                    </a:cubicBezTo>
                    <a:cubicBezTo>
                      <a:pt x="149" y="354"/>
                      <a:pt x="149" y="354"/>
                      <a:pt x="149" y="354"/>
                    </a:cubicBezTo>
                    <a:cubicBezTo>
                      <a:pt x="121" y="0"/>
                      <a:pt x="121" y="0"/>
                      <a:pt x="121" y="0"/>
                    </a:cubicBezTo>
                    <a:cubicBezTo>
                      <a:pt x="121" y="0"/>
                      <a:pt x="80" y="0"/>
                      <a:pt x="77" y="0"/>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0" name="Freeform 1989"/>
              <p:cNvSpPr>
                <a:spLocks/>
              </p:cNvSpPr>
              <p:nvPr/>
            </p:nvSpPr>
            <p:spPr bwMode="auto">
              <a:xfrm>
                <a:off x="10401300" y="6400800"/>
                <a:ext cx="254000" cy="130175"/>
              </a:xfrm>
              <a:custGeom>
                <a:avLst/>
                <a:gdLst>
                  <a:gd name="T0" fmla="*/ 63 w 111"/>
                  <a:gd name="T1" fmla="*/ 0 h 57"/>
                  <a:gd name="T2" fmla="*/ 0 w 111"/>
                  <a:gd name="T3" fmla="*/ 57 h 57"/>
                  <a:gd name="T4" fmla="*/ 63 w 111"/>
                  <a:gd name="T5" fmla="*/ 57 h 57"/>
                  <a:gd name="T6" fmla="*/ 111 w 111"/>
                  <a:gd name="T7" fmla="*/ 57 h 57"/>
                  <a:gd name="T8" fmla="*/ 111 w 111"/>
                  <a:gd name="T9" fmla="*/ 0 h 57"/>
                  <a:gd name="T10" fmla="*/ 63 w 111"/>
                  <a:gd name="T11" fmla="*/ 0 h 57"/>
                </a:gdLst>
                <a:ahLst/>
                <a:cxnLst>
                  <a:cxn ang="0">
                    <a:pos x="T0" y="T1"/>
                  </a:cxn>
                  <a:cxn ang="0">
                    <a:pos x="T2" y="T3"/>
                  </a:cxn>
                  <a:cxn ang="0">
                    <a:pos x="T4" y="T5"/>
                  </a:cxn>
                  <a:cxn ang="0">
                    <a:pos x="T6" y="T7"/>
                  </a:cxn>
                  <a:cxn ang="0">
                    <a:pos x="T8" y="T9"/>
                  </a:cxn>
                  <a:cxn ang="0">
                    <a:pos x="T10" y="T11"/>
                  </a:cxn>
                </a:cxnLst>
                <a:rect l="0" t="0" r="r" b="b"/>
                <a:pathLst>
                  <a:path w="111" h="57">
                    <a:moveTo>
                      <a:pt x="63" y="0"/>
                    </a:moveTo>
                    <a:cubicBezTo>
                      <a:pt x="30" y="0"/>
                      <a:pt x="3" y="25"/>
                      <a:pt x="0" y="57"/>
                    </a:cubicBezTo>
                    <a:cubicBezTo>
                      <a:pt x="63" y="57"/>
                      <a:pt x="63" y="57"/>
                      <a:pt x="63" y="57"/>
                    </a:cubicBezTo>
                    <a:cubicBezTo>
                      <a:pt x="111" y="57"/>
                      <a:pt x="111" y="57"/>
                      <a:pt x="111" y="57"/>
                    </a:cubicBezTo>
                    <a:cubicBezTo>
                      <a:pt x="111" y="0"/>
                      <a:pt x="111" y="0"/>
                      <a:pt x="111" y="0"/>
                    </a:cubicBez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1" name="Freeform 1990"/>
              <p:cNvSpPr>
                <a:spLocks/>
              </p:cNvSpPr>
              <p:nvPr/>
            </p:nvSpPr>
            <p:spPr bwMode="auto">
              <a:xfrm>
                <a:off x="10423525" y="6400800"/>
                <a:ext cx="230187" cy="66675"/>
              </a:xfrm>
              <a:custGeom>
                <a:avLst/>
                <a:gdLst>
                  <a:gd name="T0" fmla="*/ 53 w 100"/>
                  <a:gd name="T1" fmla="*/ 0 h 29"/>
                  <a:gd name="T2" fmla="*/ 0 w 100"/>
                  <a:gd name="T3" fmla="*/ 29 h 29"/>
                  <a:gd name="T4" fmla="*/ 68 w 100"/>
                  <a:gd name="T5" fmla="*/ 29 h 29"/>
                  <a:gd name="T6" fmla="*/ 100 w 100"/>
                  <a:gd name="T7" fmla="*/ 0 h 29"/>
                  <a:gd name="T8" fmla="*/ 53 w 100"/>
                  <a:gd name="T9" fmla="*/ 0 h 29"/>
                </a:gdLst>
                <a:ahLst/>
                <a:cxnLst>
                  <a:cxn ang="0">
                    <a:pos x="T0" y="T1"/>
                  </a:cxn>
                  <a:cxn ang="0">
                    <a:pos x="T2" y="T3"/>
                  </a:cxn>
                  <a:cxn ang="0">
                    <a:pos x="T4" y="T5"/>
                  </a:cxn>
                  <a:cxn ang="0">
                    <a:pos x="T6" y="T7"/>
                  </a:cxn>
                  <a:cxn ang="0">
                    <a:pos x="T8" y="T9"/>
                  </a:cxn>
                </a:cxnLst>
                <a:rect l="0" t="0" r="r" b="b"/>
                <a:pathLst>
                  <a:path w="100" h="29">
                    <a:moveTo>
                      <a:pt x="53" y="0"/>
                    </a:moveTo>
                    <a:cubicBezTo>
                      <a:pt x="31" y="0"/>
                      <a:pt x="11" y="12"/>
                      <a:pt x="0" y="29"/>
                    </a:cubicBezTo>
                    <a:cubicBezTo>
                      <a:pt x="68" y="29"/>
                      <a:pt x="68" y="29"/>
                      <a:pt x="68" y="29"/>
                    </a:cubicBezTo>
                    <a:cubicBezTo>
                      <a:pt x="85" y="29"/>
                      <a:pt x="98" y="16"/>
                      <a:pt x="100" y="0"/>
                    </a:cubicBezTo>
                    <a:lnTo>
                      <a:pt x="53" y="0"/>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2" name="Freeform 1991"/>
              <p:cNvSpPr>
                <a:spLocks/>
              </p:cNvSpPr>
              <p:nvPr/>
            </p:nvSpPr>
            <p:spPr bwMode="auto">
              <a:xfrm>
                <a:off x="10447338" y="4638675"/>
                <a:ext cx="284162" cy="368300"/>
              </a:xfrm>
              <a:custGeom>
                <a:avLst/>
                <a:gdLst>
                  <a:gd name="T0" fmla="*/ 87 w 124"/>
                  <a:gd name="T1" fmla="*/ 0 h 161"/>
                  <a:gd name="T2" fmla="*/ 0 w 124"/>
                  <a:gd name="T3" fmla="*/ 161 h 161"/>
                  <a:gd name="T4" fmla="*/ 50 w 124"/>
                  <a:gd name="T5" fmla="*/ 77 h 161"/>
                  <a:gd name="T6" fmla="*/ 34 w 124"/>
                  <a:gd name="T7" fmla="*/ 59 h 161"/>
                  <a:gd name="T8" fmla="*/ 62 w 124"/>
                  <a:gd name="T9" fmla="*/ 59 h 161"/>
                  <a:gd name="T10" fmla="*/ 104 w 124"/>
                  <a:gd name="T11" fmla="*/ 26 h 161"/>
                  <a:gd name="T12" fmla="*/ 107 w 124"/>
                  <a:gd name="T13" fmla="*/ 16 h 161"/>
                  <a:gd name="T14" fmla="*/ 87 w 124"/>
                  <a:gd name="T15" fmla="*/ 0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61">
                    <a:moveTo>
                      <a:pt x="87" y="0"/>
                    </a:moveTo>
                    <a:cubicBezTo>
                      <a:pt x="87" y="0"/>
                      <a:pt x="0" y="44"/>
                      <a:pt x="0" y="161"/>
                    </a:cubicBezTo>
                    <a:cubicBezTo>
                      <a:pt x="50" y="77"/>
                      <a:pt x="50" y="77"/>
                      <a:pt x="50" y="77"/>
                    </a:cubicBezTo>
                    <a:cubicBezTo>
                      <a:pt x="34" y="59"/>
                      <a:pt x="34" y="59"/>
                      <a:pt x="34" y="59"/>
                    </a:cubicBezTo>
                    <a:cubicBezTo>
                      <a:pt x="62" y="59"/>
                      <a:pt x="62" y="59"/>
                      <a:pt x="62" y="59"/>
                    </a:cubicBezTo>
                    <a:cubicBezTo>
                      <a:pt x="104" y="26"/>
                      <a:pt x="104" y="26"/>
                      <a:pt x="104" y="26"/>
                    </a:cubicBezTo>
                    <a:cubicBezTo>
                      <a:pt x="124" y="26"/>
                      <a:pt x="107" y="16"/>
                      <a:pt x="107" y="16"/>
                    </a:cubicBezTo>
                    <a:lnTo>
                      <a:pt x="8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3" name="Oval 1992"/>
              <p:cNvSpPr>
                <a:spLocks noChangeArrowheads="1"/>
              </p:cNvSpPr>
              <p:nvPr/>
            </p:nvSpPr>
            <p:spPr bwMode="auto">
              <a:xfrm>
                <a:off x="10550525" y="4570413"/>
                <a:ext cx="22225" cy="20637"/>
              </a:xfrm>
              <a:prstGeom prst="ellipse">
                <a:avLst/>
              </a:pr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4" name="Freeform 1993"/>
              <p:cNvSpPr>
                <a:spLocks/>
              </p:cNvSpPr>
              <p:nvPr/>
            </p:nvSpPr>
            <p:spPr bwMode="auto">
              <a:xfrm>
                <a:off x="10369550" y="4237038"/>
                <a:ext cx="398462" cy="606425"/>
              </a:xfrm>
              <a:custGeom>
                <a:avLst/>
                <a:gdLst>
                  <a:gd name="T0" fmla="*/ 174 w 174"/>
                  <a:gd name="T1" fmla="*/ 112 h 266"/>
                  <a:gd name="T2" fmla="*/ 174 w 174"/>
                  <a:gd name="T3" fmla="*/ 266 h 266"/>
                  <a:gd name="T4" fmla="*/ 84 w 174"/>
                  <a:gd name="T5" fmla="*/ 109 h 266"/>
                  <a:gd name="T6" fmla="*/ 0 w 174"/>
                  <a:gd name="T7" fmla="*/ 41 h 266"/>
                  <a:gd name="T8" fmla="*/ 98 w 174"/>
                  <a:gd name="T9" fmla="*/ 0 h 266"/>
                  <a:gd name="T10" fmla="*/ 174 w 174"/>
                  <a:gd name="T11" fmla="*/ 112 h 266"/>
                </a:gdLst>
                <a:ahLst/>
                <a:cxnLst>
                  <a:cxn ang="0">
                    <a:pos x="T0" y="T1"/>
                  </a:cxn>
                  <a:cxn ang="0">
                    <a:pos x="T2" y="T3"/>
                  </a:cxn>
                  <a:cxn ang="0">
                    <a:pos x="T4" y="T5"/>
                  </a:cxn>
                  <a:cxn ang="0">
                    <a:pos x="T6" y="T7"/>
                  </a:cxn>
                  <a:cxn ang="0">
                    <a:pos x="T8" y="T9"/>
                  </a:cxn>
                  <a:cxn ang="0">
                    <a:pos x="T10" y="T11"/>
                  </a:cxn>
                </a:cxnLst>
                <a:rect l="0" t="0" r="r" b="b"/>
                <a:pathLst>
                  <a:path w="174" h="266">
                    <a:moveTo>
                      <a:pt x="174" y="112"/>
                    </a:moveTo>
                    <a:cubicBezTo>
                      <a:pt x="174" y="112"/>
                      <a:pt x="174" y="246"/>
                      <a:pt x="174" y="266"/>
                    </a:cubicBezTo>
                    <a:cubicBezTo>
                      <a:pt x="111" y="198"/>
                      <a:pt x="84" y="109"/>
                      <a:pt x="84" y="109"/>
                    </a:cubicBezTo>
                    <a:cubicBezTo>
                      <a:pt x="22" y="105"/>
                      <a:pt x="0" y="41"/>
                      <a:pt x="0" y="41"/>
                    </a:cubicBezTo>
                    <a:cubicBezTo>
                      <a:pt x="0" y="41"/>
                      <a:pt x="20" y="0"/>
                      <a:pt x="98" y="0"/>
                    </a:cubicBezTo>
                    <a:cubicBezTo>
                      <a:pt x="170" y="0"/>
                      <a:pt x="174" y="71"/>
                      <a:pt x="174" y="1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5" name="Freeform 1994"/>
              <p:cNvSpPr>
                <a:spLocks/>
              </p:cNvSpPr>
              <p:nvPr/>
            </p:nvSpPr>
            <p:spPr bwMode="auto">
              <a:xfrm>
                <a:off x="10529888" y="4419600"/>
                <a:ext cx="68262" cy="109537"/>
              </a:xfrm>
              <a:custGeom>
                <a:avLst/>
                <a:gdLst>
                  <a:gd name="T0" fmla="*/ 0 w 30"/>
                  <a:gd name="T1" fmla="*/ 2 h 48"/>
                  <a:gd name="T2" fmla="*/ 8 w 30"/>
                  <a:gd name="T3" fmla="*/ 48 h 48"/>
                  <a:gd name="T4" fmla="*/ 27 w 30"/>
                  <a:gd name="T5" fmla="*/ 21 h 48"/>
                  <a:gd name="T6" fmla="*/ 0 w 30"/>
                  <a:gd name="T7" fmla="*/ 2 h 48"/>
                </a:gdLst>
                <a:ahLst/>
                <a:cxnLst>
                  <a:cxn ang="0">
                    <a:pos x="T0" y="T1"/>
                  </a:cxn>
                  <a:cxn ang="0">
                    <a:pos x="T2" y="T3"/>
                  </a:cxn>
                  <a:cxn ang="0">
                    <a:pos x="T4" y="T5"/>
                  </a:cxn>
                  <a:cxn ang="0">
                    <a:pos x="T6" y="T7"/>
                  </a:cxn>
                </a:cxnLst>
                <a:rect l="0" t="0" r="r" b="b"/>
                <a:pathLst>
                  <a:path w="30" h="48">
                    <a:moveTo>
                      <a:pt x="0" y="2"/>
                    </a:moveTo>
                    <a:cubicBezTo>
                      <a:pt x="8" y="48"/>
                      <a:pt x="8" y="48"/>
                      <a:pt x="8" y="48"/>
                    </a:cubicBezTo>
                    <a:cubicBezTo>
                      <a:pt x="21" y="45"/>
                      <a:pt x="30" y="33"/>
                      <a:pt x="27" y="21"/>
                    </a:cubicBezTo>
                    <a:cubicBezTo>
                      <a:pt x="25" y="8"/>
                      <a:pt x="13" y="0"/>
                      <a:pt x="0" y="2"/>
                    </a:cubicBezTo>
                    <a:close/>
                  </a:path>
                </a:pathLst>
              </a:custGeom>
              <a:solidFill>
                <a:srgbClr val="4937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nvGrpSpPr>
              <p:cNvPr id="1996" name="Group 1995"/>
              <p:cNvGrpSpPr/>
              <p:nvPr/>
            </p:nvGrpSpPr>
            <p:grpSpPr>
              <a:xfrm rot="16200000">
                <a:off x="10403714" y="5256502"/>
                <a:ext cx="409575" cy="188912"/>
                <a:chOff x="10104438" y="5100638"/>
                <a:chExt cx="409575" cy="188912"/>
              </a:xfrm>
            </p:grpSpPr>
            <p:sp>
              <p:nvSpPr>
                <p:cNvPr id="1997" name="Freeform 1996"/>
                <p:cNvSpPr>
                  <a:spLocks/>
                </p:cNvSpPr>
                <p:nvPr/>
              </p:nvSpPr>
              <p:spPr bwMode="auto">
                <a:xfrm>
                  <a:off x="10104438" y="5138738"/>
                  <a:ext cx="409575" cy="114300"/>
                </a:xfrm>
                <a:custGeom>
                  <a:avLst/>
                  <a:gdLst>
                    <a:gd name="T0" fmla="*/ 0 w 258"/>
                    <a:gd name="T1" fmla="*/ 72 h 72"/>
                    <a:gd name="T2" fmla="*/ 258 w 258"/>
                    <a:gd name="T3" fmla="*/ 72 h 72"/>
                    <a:gd name="T4" fmla="*/ 223 w 258"/>
                    <a:gd name="T5" fmla="*/ 0 h 72"/>
                    <a:gd name="T6" fmla="*/ 0 w 258"/>
                    <a:gd name="T7" fmla="*/ 0 h 72"/>
                    <a:gd name="T8" fmla="*/ 0 w 258"/>
                    <a:gd name="T9" fmla="*/ 72 h 72"/>
                  </a:gdLst>
                  <a:ahLst/>
                  <a:cxnLst>
                    <a:cxn ang="0">
                      <a:pos x="T0" y="T1"/>
                    </a:cxn>
                    <a:cxn ang="0">
                      <a:pos x="T2" y="T3"/>
                    </a:cxn>
                    <a:cxn ang="0">
                      <a:pos x="T4" y="T5"/>
                    </a:cxn>
                    <a:cxn ang="0">
                      <a:pos x="T6" y="T7"/>
                    </a:cxn>
                    <a:cxn ang="0">
                      <a:pos x="T8" y="T9"/>
                    </a:cxn>
                  </a:cxnLst>
                  <a:rect l="0" t="0" r="r" b="b"/>
                  <a:pathLst>
                    <a:path w="258" h="72">
                      <a:moveTo>
                        <a:pt x="0" y="72"/>
                      </a:moveTo>
                      <a:lnTo>
                        <a:pt x="258" y="72"/>
                      </a:lnTo>
                      <a:lnTo>
                        <a:pt x="223" y="0"/>
                      </a:lnTo>
                      <a:lnTo>
                        <a:pt x="0" y="0"/>
                      </a:lnTo>
                      <a:lnTo>
                        <a:pt x="0" y="72"/>
                      </a:lnTo>
                      <a:close/>
                    </a:path>
                  </a:pathLst>
                </a:custGeom>
                <a:solidFill>
                  <a:srgbClr val="6D56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98" name="Freeform 1997"/>
                <p:cNvSpPr>
                  <a:spLocks/>
                </p:cNvSpPr>
                <p:nvPr/>
              </p:nvSpPr>
              <p:spPr bwMode="auto">
                <a:xfrm>
                  <a:off x="10398125" y="5100638"/>
                  <a:ext cx="100012" cy="188912"/>
                </a:xfrm>
                <a:custGeom>
                  <a:avLst/>
                  <a:gdLst>
                    <a:gd name="T0" fmla="*/ 0 w 63"/>
                    <a:gd name="T1" fmla="*/ 119 h 119"/>
                    <a:gd name="T2" fmla="*/ 0 w 63"/>
                    <a:gd name="T3" fmla="*/ 0 h 119"/>
                    <a:gd name="T4" fmla="*/ 63 w 63"/>
                    <a:gd name="T5" fmla="*/ 0 h 119"/>
                    <a:gd name="T6" fmla="*/ 63 w 63"/>
                    <a:gd name="T7" fmla="*/ 63 h 119"/>
                    <a:gd name="T8" fmla="*/ 37 w 63"/>
                    <a:gd name="T9" fmla="*/ 84 h 119"/>
                    <a:gd name="T10" fmla="*/ 63 w 63"/>
                    <a:gd name="T11" fmla="*/ 84 h 119"/>
                    <a:gd name="T12" fmla="*/ 63 w 63"/>
                    <a:gd name="T13" fmla="*/ 119 h 119"/>
                    <a:gd name="T14" fmla="*/ 0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0" y="119"/>
                      </a:moveTo>
                      <a:lnTo>
                        <a:pt x="0" y="0"/>
                      </a:lnTo>
                      <a:lnTo>
                        <a:pt x="63" y="0"/>
                      </a:lnTo>
                      <a:lnTo>
                        <a:pt x="63" y="63"/>
                      </a:lnTo>
                      <a:lnTo>
                        <a:pt x="37" y="84"/>
                      </a:lnTo>
                      <a:lnTo>
                        <a:pt x="63" y="84"/>
                      </a:lnTo>
                      <a:lnTo>
                        <a:pt x="63" y="119"/>
                      </a:lnTo>
                      <a:lnTo>
                        <a:pt x="0" y="119"/>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grpSp>
          <p:nvGrpSpPr>
            <p:cNvPr id="1800" name="Group 1799"/>
            <p:cNvGrpSpPr/>
            <p:nvPr/>
          </p:nvGrpSpPr>
          <p:grpSpPr>
            <a:xfrm>
              <a:off x="11538629" y="4595730"/>
              <a:ext cx="471278" cy="1547400"/>
              <a:chOff x="4754563" y="4254500"/>
              <a:chExt cx="688975" cy="2262188"/>
            </a:xfrm>
          </p:grpSpPr>
          <p:sp>
            <p:nvSpPr>
              <p:cNvPr id="1940" name="Freeform 460"/>
              <p:cNvSpPr>
                <a:spLocks/>
              </p:cNvSpPr>
              <p:nvPr/>
            </p:nvSpPr>
            <p:spPr bwMode="auto">
              <a:xfrm flipH="1">
                <a:off x="4866444"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1" name="Oval 447"/>
              <p:cNvSpPr>
                <a:spLocks noChangeArrowheads="1"/>
              </p:cNvSpPr>
              <p:nvPr/>
            </p:nvSpPr>
            <p:spPr bwMode="auto">
              <a:xfrm>
                <a:off x="521176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2" name="Rectangle 448"/>
              <p:cNvSpPr>
                <a:spLocks noChangeArrowheads="1"/>
              </p:cNvSpPr>
              <p:nvPr/>
            </p:nvSpPr>
            <p:spPr bwMode="auto">
              <a:xfrm>
                <a:off x="4938713" y="4414838"/>
                <a:ext cx="311150" cy="4238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3" name="Freeform 449"/>
              <p:cNvSpPr>
                <a:spLocks/>
              </p:cNvSpPr>
              <p:nvPr/>
            </p:nvSpPr>
            <p:spPr bwMode="auto">
              <a:xfrm>
                <a:off x="4906963" y="4475163"/>
                <a:ext cx="377825" cy="79375"/>
              </a:xfrm>
              <a:custGeom>
                <a:avLst/>
                <a:gdLst>
                  <a:gd name="T0" fmla="*/ 0 w 166"/>
                  <a:gd name="T1" fmla="*/ 27 h 35"/>
                  <a:gd name="T2" fmla="*/ 8 w 166"/>
                  <a:gd name="T3" fmla="*/ 35 h 35"/>
                  <a:gd name="T4" fmla="*/ 157 w 166"/>
                  <a:gd name="T5" fmla="*/ 35 h 35"/>
                  <a:gd name="T6" fmla="*/ 166 w 166"/>
                  <a:gd name="T7" fmla="*/ 27 h 35"/>
                  <a:gd name="T8" fmla="*/ 166 w 166"/>
                  <a:gd name="T9" fmla="*/ 8 h 35"/>
                  <a:gd name="T10" fmla="*/ 157 w 166"/>
                  <a:gd name="T11" fmla="*/ 0 h 35"/>
                  <a:gd name="T12" fmla="*/ 8 w 166"/>
                  <a:gd name="T13" fmla="*/ 0 h 35"/>
                  <a:gd name="T14" fmla="*/ 0 w 166"/>
                  <a:gd name="T15" fmla="*/ 8 h 35"/>
                  <a:gd name="T16" fmla="*/ 0 w 166"/>
                  <a:gd name="T17"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35">
                    <a:moveTo>
                      <a:pt x="0" y="27"/>
                    </a:moveTo>
                    <a:cubicBezTo>
                      <a:pt x="0" y="31"/>
                      <a:pt x="3" y="35"/>
                      <a:pt x="8" y="35"/>
                    </a:cubicBezTo>
                    <a:cubicBezTo>
                      <a:pt x="157" y="35"/>
                      <a:pt x="157" y="35"/>
                      <a:pt x="157" y="35"/>
                    </a:cubicBezTo>
                    <a:cubicBezTo>
                      <a:pt x="162" y="35"/>
                      <a:pt x="166" y="31"/>
                      <a:pt x="166" y="27"/>
                    </a:cubicBezTo>
                    <a:cubicBezTo>
                      <a:pt x="166" y="8"/>
                      <a:pt x="166" y="8"/>
                      <a:pt x="166" y="8"/>
                    </a:cubicBezTo>
                    <a:cubicBezTo>
                      <a:pt x="166" y="4"/>
                      <a:pt x="162" y="0"/>
                      <a:pt x="157" y="0"/>
                    </a:cubicBezTo>
                    <a:cubicBezTo>
                      <a:pt x="8" y="0"/>
                      <a:pt x="8" y="0"/>
                      <a:pt x="8" y="0"/>
                    </a:cubicBezTo>
                    <a:cubicBezTo>
                      <a:pt x="3" y="0"/>
                      <a:pt x="0" y="4"/>
                      <a:pt x="0" y="8"/>
                    </a:cubicBezTo>
                    <a:lnTo>
                      <a:pt x="0" y="27"/>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4" name="Freeform 450"/>
              <p:cNvSpPr>
                <a:spLocks/>
              </p:cNvSpPr>
              <p:nvPr/>
            </p:nvSpPr>
            <p:spPr bwMode="auto">
              <a:xfrm>
                <a:off x="5195888" y="6388100"/>
                <a:ext cx="247650" cy="128588"/>
              </a:xfrm>
              <a:custGeom>
                <a:avLst/>
                <a:gdLst>
                  <a:gd name="T0" fmla="*/ 47 w 109"/>
                  <a:gd name="T1" fmla="*/ 0 h 57"/>
                  <a:gd name="T2" fmla="*/ 109 w 109"/>
                  <a:gd name="T3" fmla="*/ 57 h 57"/>
                  <a:gd name="T4" fmla="*/ 47 w 109"/>
                  <a:gd name="T5" fmla="*/ 57 h 57"/>
                  <a:gd name="T6" fmla="*/ 0 w 109"/>
                  <a:gd name="T7" fmla="*/ 57 h 57"/>
                  <a:gd name="T8" fmla="*/ 0 w 109"/>
                  <a:gd name="T9" fmla="*/ 0 h 57"/>
                  <a:gd name="T10" fmla="*/ 47 w 109"/>
                  <a:gd name="T11" fmla="*/ 0 h 57"/>
                </a:gdLst>
                <a:ahLst/>
                <a:cxnLst>
                  <a:cxn ang="0">
                    <a:pos x="T0" y="T1"/>
                  </a:cxn>
                  <a:cxn ang="0">
                    <a:pos x="T2" y="T3"/>
                  </a:cxn>
                  <a:cxn ang="0">
                    <a:pos x="T4" y="T5"/>
                  </a:cxn>
                  <a:cxn ang="0">
                    <a:pos x="T6" y="T7"/>
                  </a:cxn>
                  <a:cxn ang="0">
                    <a:pos x="T8" y="T9"/>
                  </a:cxn>
                  <a:cxn ang="0">
                    <a:pos x="T10" y="T11"/>
                  </a:cxn>
                </a:cxnLst>
                <a:rect l="0" t="0" r="r" b="b"/>
                <a:pathLst>
                  <a:path w="109" h="57">
                    <a:moveTo>
                      <a:pt x="47" y="0"/>
                    </a:moveTo>
                    <a:cubicBezTo>
                      <a:pt x="79" y="0"/>
                      <a:pt x="106" y="25"/>
                      <a:pt x="109" y="57"/>
                    </a:cubicBezTo>
                    <a:cubicBezTo>
                      <a:pt x="47" y="57"/>
                      <a:pt x="47" y="57"/>
                      <a:pt x="47" y="57"/>
                    </a:cubicBezTo>
                    <a:cubicBezTo>
                      <a:pt x="0" y="57"/>
                      <a:pt x="0" y="57"/>
                      <a:pt x="0" y="57"/>
                    </a:cubicBezTo>
                    <a:cubicBezTo>
                      <a:pt x="0" y="0"/>
                      <a:pt x="0" y="0"/>
                      <a:pt x="0" y="0"/>
                    </a:cubicBezTo>
                    <a:lnTo>
                      <a:pt x="47"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5" name="Freeform 451"/>
              <p:cNvSpPr>
                <a:spLocks/>
              </p:cNvSpPr>
              <p:nvPr/>
            </p:nvSpPr>
            <p:spPr bwMode="auto">
              <a:xfrm>
                <a:off x="4886326" y="6388100"/>
                <a:ext cx="250825" cy="128588"/>
              </a:xfrm>
              <a:custGeom>
                <a:avLst/>
                <a:gdLst>
                  <a:gd name="T0" fmla="*/ 48 w 110"/>
                  <a:gd name="T1" fmla="*/ 0 h 57"/>
                  <a:gd name="T2" fmla="*/ 110 w 110"/>
                  <a:gd name="T3" fmla="*/ 57 h 57"/>
                  <a:gd name="T4" fmla="*/ 48 w 110"/>
                  <a:gd name="T5" fmla="*/ 57 h 57"/>
                  <a:gd name="T6" fmla="*/ 0 w 110"/>
                  <a:gd name="T7" fmla="*/ 57 h 57"/>
                  <a:gd name="T8" fmla="*/ 0 w 110"/>
                  <a:gd name="T9" fmla="*/ 0 h 57"/>
                  <a:gd name="T10" fmla="*/ 48 w 110"/>
                  <a:gd name="T11" fmla="*/ 0 h 57"/>
                </a:gdLst>
                <a:ahLst/>
                <a:cxnLst>
                  <a:cxn ang="0">
                    <a:pos x="T0" y="T1"/>
                  </a:cxn>
                  <a:cxn ang="0">
                    <a:pos x="T2" y="T3"/>
                  </a:cxn>
                  <a:cxn ang="0">
                    <a:pos x="T4" y="T5"/>
                  </a:cxn>
                  <a:cxn ang="0">
                    <a:pos x="T6" y="T7"/>
                  </a:cxn>
                  <a:cxn ang="0">
                    <a:pos x="T8" y="T9"/>
                  </a:cxn>
                  <a:cxn ang="0">
                    <a:pos x="T10" y="T11"/>
                  </a:cxn>
                </a:cxnLst>
                <a:rect l="0" t="0" r="r" b="b"/>
                <a:pathLst>
                  <a:path w="110" h="57">
                    <a:moveTo>
                      <a:pt x="48" y="0"/>
                    </a:moveTo>
                    <a:cubicBezTo>
                      <a:pt x="80" y="0"/>
                      <a:pt x="107" y="25"/>
                      <a:pt x="110" y="57"/>
                    </a:cubicBezTo>
                    <a:cubicBezTo>
                      <a:pt x="48" y="57"/>
                      <a:pt x="48" y="57"/>
                      <a:pt x="48" y="57"/>
                    </a:cubicBezTo>
                    <a:cubicBezTo>
                      <a:pt x="0" y="57"/>
                      <a:pt x="0" y="57"/>
                      <a:pt x="0" y="57"/>
                    </a:cubicBezTo>
                    <a:cubicBezTo>
                      <a:pt x="0" y="0"/>
                      <a:pt x="0" y="0"/>
                      <a:pt x="0" y="0"/>
                    </a:cubicBezTo>
                    <a:lnTo>
                      <a:pt x="48"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6" name="Rectangle 452"/>
              <p:cNvSpPr>
                <a:spLocks noChangeArrowheads="1"/>
              </p:cNvSpPr>
              <p:nvPr/>
            </p:nvSpPr>
            <p:spPr bwMode="auto">
              <a:xfrm>
                <a:off x="4754563" y="4910138"/>
                <a:ext cx="111125" cy="684213"/>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7" name="Freeform 453"/>
              <p:cNvSpPr>
                <a:spLocks/>
              </p:cNvSpPr>
              <p:nvPr/>
            </p:nvSpPr>
            <p:spPr bwMode="auto">
              <a:xfrm>
                <a:off x="4754563"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8" name="Freeform 454"/>
              <p:cNvSpPr>
                <a:spLocks/>
              </p:cNvSpPr>
              <p:nvPr/>
            </p:nvSpPr>
            <p:spPr bwMode="auto">
              <a:xfrm>
                <a:off x="5029201" y="4614863"/>
                <a:ext cx="131763" cy="263525"/>
              </a:xfrm>
              <a:custGeom>
                <a:avLst/>
                <a:gdLst>
                  <a:gd name="T0" fmla="*/ 42 w 83"/>
                  <a:gd name="T1" fmla="*/ 166 h 166"/>
                  <a:gd name="T2" fmla="*/ 83 w 83"/>
                  <a:gd name="T3" fmla="*/ 157 h 166"/>
                  <a:gd name="T4" fmla="*/ 83 w 83"/>
                  <a:gd name="T5" fmla="*/ 0 h 166"/>
                  <a:gd name="T6" fmla="*/ 0 w 83"/>
                  <a:gd name="T7" fmla="*/ 0 h 166"/>
                  <a:gd name="T8" fmla="*/ 0 w 83"/>
                  <a:gd name="T9" fmla="*/ 166 h 166"/>
                  <a:gd name="T10" fmla="*/ 42 w 83"/>
                  <a:gd name="T11" fmla="*/ 166 h 166"/>
                </a:gdLst>
                <a:ahLst/>
                <a:cxnLst>
                  <a:cxn ang="0">
                    <a:pos x="T0" y="T1"/>
                  </a:cxn>
                  <a:cxn ang="0">
                    <a:pos x="T2" y="T3"/>
                  </a:cxn>
                  <a:cxn ang="0">
                    <a:pos x="T4" y="T5"/>
                  </a:cxn>
                  <a:cxn ang="0">
                    <a:pos x="T6" y="T7"/>
                  </a:cxn>
                  <a:cxn ang="0">
                    <a:pos x="T8" y="T9"/>
                  </a:cxn>
                  <a:cxn ang="0">
                    <a:pos x="T10" y="T11"/>
                  </a:cxn>
                </a:cxnLst>
                <a:rect l="0" t="0" r="r" b="b"/>
                <a:pathLst>
                  <a:path w="83" h="166">
                    <a:moveTo>
                      <a:pt x="42" y="166"/>
                    </a:moveTo>
                    <a:lnTo>
                      <a:pt x="83" y="157"/>
                    </a:lnTo>
                    <a:lnTo>
                      <a:pt x="83" y="0"/>
                    </a:lnTo>
                    <a:lnTo>
                      <a:pt x="0" y="0"/>
                    </a:lnTo>
                    <a:lnTo>
                      <a:pt x="0" y="166"/>
                    </a:lnTo>
                    <a:lnTo>
                      <a:pt x="42" y="166"/>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49" name="Freeform 455"/>
              <p:cNvSpPr>
                <a:spLocks/>
              </p:cNvSpPr>
              <p:nvPr/>
            </p:nvSpPr>
            <p:spPr bwMode="auto">
              <a:xfrm>
                <a:off x="5029201" y="4614863"/>
                <a:ext cx="131763" cy="115888"/>
              </a:xfrm>
              <a:custGeom>
                <a:avLst/>
                <a:gdLst>
                  <a:gd name="T0" fmla="*/ 58 w 58"/>
                  <a:gd name="T1" fmla="*/ 47 h 51"/>
                  <a:gd name="T2" fmla="*/ 29 w 58"/>
                  <a:gd name="T3" fmla="*/ 51 h 51"/>
                  <a:gd name="T4" fmla="*/ 0 w 58"/>
                  <a:gd name="T5" fmla="*/ 47 h 51"/>
                  <a:gd name="T6" fmla="*/ 0 w 58"/>
                  <a:gd name="T7" fmla="*/ 0 h 51"/>
                  <a:gd name="T8" fmla="*/ 58 w 58"/>
                  <a:gd name="T9" fmla="*/ 0 h 51"/>
                  <a:gd name="T10" fmla="*/ 58 w 58"/>
                  <a:gd name="T11" fmla="*/ 47 h 51"/>
                </a:gdLst>
                <a:ahLst/>
                <a:cxnLst>
                  <a:cxn ang="0">
                    <a:pos x="T0" y="T1"/>
                  </a:cxn>
                  <a:cxn ang="0">
                    <a:pos x="T2" y="T3"/>
                  </a:cxn>
                  <a:cxn ang="0">
                    <a:pos x="T4" y="T5"/>
                  </a:cxn>
                  <a:cxn ang="0">
                    <a:pos x="T6" y="T7"/>
                  </a:cxn>
                  <a:cxn ang="0">
                    <a:pos x="T8" y="T9"/>
                  </a:cxn>
                  <a:cxn ang="0">
                    <a:pos x="T10" y="T11"/>
                  </a:cxn>
                </a:cxnLst>
                <a:rect l="0" t="0" r="r" b="b"/>
                <a:pathLst>
                  <a:path w="58" h="51">
                    <a:moveTo>
                      <a:pt x="58" y="47"/>
                    </a:moveTo>
                    <a:cubicBezTo>
                      <a:pt x="48" y="49"/>
                      <a:pt x="39" y="51"/>
                      <a:pt x="29" y="51"/>
                    </a:cubicBezTo>
                    <a:cubicBezTo>
                      <a:pt x="19" y="51"/>
                      <a:pt x="9" y="49"/>
                      <a:pt x="0" y="47"/>
                    </a:cubicBezTo>
                    <a:cubicBezTo>
                      <a:pt x="0" y="0"/>
                      <a:pt x="0" y="0"/>
                      <a:pt x="0" y="0"/>
                    </a:cubicBezTo>
                    <a:cubicBezTo>
                      <a:pt x="58" y="0"/>
                      <a:pt x="58" y="0"/>
                      <a:pt x="58" y="0"/>
                    </a:cubicBezTo>
                    <a:lnTo>
                      <a:pt x="58" y="47"/>
                    </a:lnTo>
                    <a:close/>
                  </a:path>
                </a:pathLst>
              </a:custGeom>
              <a:solidFill>
                <a:srgbClr val="A083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0" name="Freeform 456"/>
              <p:cNvSpPr>
                <a:spLocks/>
              </p:cNvSpPr>
              <p:nvPr/>
            </p:nvSpPr>
            <p:spPr bwMode="auto">
              <a:xfrm>
                <a:off x="4938713" y="4254500"/>
                <a:ext cx="311150" cy="211138"/>
              </a:xfrm>
              <a:custGeom>
                <a:avLst/>
                <a:gdLst>
                  <a:gd name="T0" fmla="*/ 68 w 137"/>
                  <a:gd name="T1" fmla="*/ 0 h 94"/>
                  <a:gd name="T2" fmla="*/ 137 w 137"/>
                  <a:gd name="T3" fmla="*/ 68 h 94"/>
                  <a:gd name="T4" fmla="*/ 137 w 137"/>
                  <a:gd name="T5" fmla="*/ 94 h 94"/>
                  <a:gd name="T6" fmla="*/ 0 w 137"/>
                  <a:gd name="T7" fmla="*/ 94 h 94"/>
                  <a:gd name="T8" fmla="*/ 0 w 137"/>
                  <a:gd name="T9" fmla="*/ 68 h 94"/>
                  <a:gd name="T10" fmla="*/ 68 w 137"/>
                  <a:gd name="T11" fmla="*/ 0 h 94"/>
                </a:gdLst>
                <a:ahLst/>
                <a:cxnLst>
                  <a:cxn ang="0">
                    <a:pos x="T0" y="T1"/>
                  </a:cxn>
                  <a:cxn ang="0">
                    <a:pos x="T2" y="T3"/>
                  </a:cxn>
                  <a:cxn ang="0">
                    <a:pos x="T4" y="T5"/>
                  </a:cxn>
                  <a:cxn ang="0">
                    <a:pos x="T6" y="T7"/>
                  </a:cxn>
                  <a:cxn ang="0">
                    <a:pos x="T8" y="T9"/>
                  </a:cxn>
                  <a:cxn ang="0">
                    <a:pos x="T10" y="T11"/>
                  </a:cxn>
                </a:cxnLst>
                <a:rect l="0" t="0" r="r" b="b"/>
                <a:pathLst>
                  <a:path w="137" h="94">
                    <a:moveTo>
                      <a:pt x="68" y="0"/>
                    </a:moveTo>
                    <a:cubicBezTo>
                      <a:pt x="106" y="0"/>
                      <a:pt x="137" y="31"/>
                      <a:pt x="137" y="68"/>
                    </a:cubicBezTo>
                    <a:cubicBezTo>
                      <a:pt x="137" y="94"/>
                      <a:pt x="137" y="94"/>
                      <a:pt x="137" y="94"/>
                    </a:cubicBezTo>
                    <a:cubicBezTo>
                      <a:pt x="0" y="94"/>
                      <a:pt x="0" y="94"/>
                      <a:pt x="0" y="94"/>
                    </a:cubicBezTo>
                    <a:cubicBezTo>
                      <a:pt x="0" y="68"/>
                      <a:pt x="0" y="68"/>
                      <a:pt x="0" y="68"/>
                    </a:cubicBezTo>
                    <a:cubicBezTo>
                      <a:pt x="0" y="31"/>
                      <a:pt x="31" y="0"/>
                      <a:pt x="6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1" name="Freeform 457"/>
              <p:cNvSpPr>
                <a:spLocks/>
              </p:cNvSpPr>
              <p:nvPr/>
            </p:nvSpPr>
            <p:spPr bwMode="auto">
              <a:xfrm>
                <a:off x="4938713" y="4414838"/>
                <a:ext cx="311150" cy="288925"/>
              </a:xfrm>
              <a:custGeom>
                <a:avLst/>
                <a:gdLst>
                  <a:gd name="T0" fmla="*/ 137 w 137"/>
                  <a:gd name="T1" fmla="*/ 0 h 128"/>
                  <a:gd name="T2" fmla="*/ 137 w 137"/>
                  <a:gd name="T3" fmla="*/ 106 h 128"/>
                  <a:gd name="T4" fmla="*/ 69 w 137"/>
                  <a:gd name="T5" fmla="*/ 128 h 128"/>
                  <a:gd name="T6" fmla="*/ 0 w 137"/>
                  <a:gd name="T7" fmla="*/ 106 h 128"/>
                  <a:gd name="T8" fmla="*/ 0 w 137"/>
                  <a:gd name="T9" fmla="*/ 0 h 128"/>
                  <a:gd name="T10" fmla="*/ 137 w 137"/>
                  <a:gd name="T11" fmla="*/ 0 h 128"/>
                </a:gdLst>
                <a:ahLst/>
                <a:cxnLst>
                  <a:cxn ang="0">
                    <a:pos x="T0" y="T1"/>
                  </a:cxn>
                  <a:cxn ang="0">
                    <a:pos x="T2" y="T3"/>
                  </a:cxn>
                  <a:cxn ang="0">
                    <a:pos x="T4" y="T5"/>
                  </a:cxn>
                  <a:cxn ang="0">
                    <a:pos x="T6" y="T7"/>
                  </a:cxn>
                  <a:cxn ang="0">
                    <a:pos x="T8" y="T9"/>
                  </a:cxn>
                  <a:cxn ang="0">
                    <a:pos x="T10" y="T11"/>
                  </a:cxn>
                </a:cxnLst>
                <a:rect l="0" t="0" r="r" b="b"/>
                <a:pathLst>
                  <a:path w="137" h="128">
                    <a:moveTo>
                      <a:pt x="137" y="0"/>
                    </a:moveTo>
                    <a:cubicBezTo>
                      <a:pt x="137" y="106"/>
                      <a:pt x="137" y="106"/>
                      <a:pt x="137" y="106"/>
                    </a:cubicBezTo>
                    <a:cubicBezTo>
                      <a:pt x="118" y="120"/>
                      <a:pt x="94" y="128"/>
                      <a:pt x="69" y="128"/>
                    </a:cubicBezTo>
                    <a:cubicBezTo>
                      <a:pt x="32" y="128"/>
                      <a:pt x="0" y="106"/>
                      <a:pt x="0" y="106"/>
                    </a:cubicBezTo>
                    <a:cubicBezTo>
                      <a:pt x="0" y="0"/>
                      <a:pt x="0" y="0"/>
                      <a:pt x="0" y="0"/>
                    </a:cubicBezTo>
                    <a:lnTo>
                      <a:pt x="137"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2" name="Rectangle 458"/>
              <p:cNvSpPr>
                <a:spLocks noChangeArrowheads="1"/>
              </p:cNvSpPr>
              <p:nvPr/>
            </p:nvSpPr>
            <p:spPr bwMode="auto">
              <a:xfrm>
                <a:off x="4889501"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3" name="Rectangle 459"/>
              <p:cNvSpPr>
                <a:spLocks noChangeArrowheads="1"/>
              </p:cNvSpPr>
              <p:nvPr/>
            </p:nvSpPr>
            <p:spPr bwMode="auto">
              <a:xfrm>
                <a:off x="5195888" y="5891213"/>
                <a:ext cx="106363" cy="496888"/>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4" name="Freeform 460"/>
              <p:cNvSpPr>
                <a:spLocks/>
              </p:cNvSpPr>
              <p:nvPr/>
            </p:nvSpPr>
            <p:spPr bwMode="auto">
              <a:xfrm>
                <a:off x="4754563" y="4767263"/>
                <a:ext cx="558800" cy="155575"/>
              </a:xfrm>
              <a:custGeom>
                <a:avLst/>
                <a:gdLst>
                  <a:gd name="T0" fmla="*/ 246 w 246"/>
                  <a:gd name="T1" fmla="*/ 0 h 69"/>
                  <a:gd name="T2" fmla="*/ 93 w 246"/>
                  <a:gd name="T3" fmla="*/ 0 h 69"/>
                  <a:gd name="T4" fmla="*/ 33 w 246"/>
                  <a:gd name="T5" fmla="*/ 0 h 69"/>
                  <a:gd name="T6" fmla="*/ 0 w 246"/>
                  <a:gd name="T7" fmla="*/ 33 h 69"/>
                  <a:gd name="T8" fmla="*/ 0 w 246"/>
                  <a:gd name="T9" fmla="*/ 69 h 69"/>
                  <a:gd name="T10" fmla="*/ 126 w 246"/>
                  <a:gd name="T11" fmla="*/ 69 h 69"/>
                  <a:gd name="T12" fmla="*/ 126 w 246"/>
                  <a:gd name="T13" fmla="*/ 63 h 69"/>
                  <a:gd name="T14" fmla="*/ 246 w 246"/>
                  <a:gd name="T15" fmla="*/ 63 h 69"/>
                  <a:gd name="T16" fmla="*/ 246 w 246"/>
                  <a:gd name="T1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69">
                    <a:moveTo>
                      <a:pt x="246" y="0"/>
                    </a:moveTo>
                    <a:cubicBezTo>
                      <a:pt x="93" y="0"/>
                      <a:pt x="93" y="0"/>
                      <a:pt x="93" y="0"/>
                    </a:cubicBezTo>
                    <a:cubicBezTo>
                      <a:pt x="33" y="0"/>
                      <a:pt x="33" y="0"/>
                      <a:pt x="33" y="0"/>
                    </a:cubicBezTo>
                    <a:cubicBezTo>
                      <a:pt x="15" y="0"/>
                      <a:pt x="0" y="15"/>
                      <a:pt x="0" y="33"/>
                    </a:cubicBezTo>
                    <a:cubicBezTo>
                      <a:pt x="0" y="69"/>
                      <a:pt x="0" y="69"/>
                      <a:pt x="0" y="69"/>
                    </a:cubicBezTo>
                    <a:cubicBezTo>
                      <a:pt x="126" y="69"/>
                      <a:pt x="126" y="69"/>
                      <a:pt x="126" y="69"/>
                    </a:cubicBezTo>
                    <a:cubicBezTo>
                      <a:pt x="126" y="63"/>
                      <a:pt x="126" y="63"/>
                      <a:pt x="126" y="63"/>
                    </a:cubicBezTo>
                    <a:cubicBezTo>
                      <a:pt x="246" y="63"/>
                      <a:pt x="246" y="63"/>
                      <a:pt x="246" y="63"/>
                    </a:cubicBezTo>
                    <a:lnTo>
                      <a:pt x="246" y="0"/>
                    </a:ln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5" name="Line 461"/>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6" name="Line 462"/>
              <p:cNvSpPr>
                <a:spLocks noChangeShapeType="1"/>
              </p:cNvSpPr>
              <p:nvPr/>
            </p:nvSpPr>
            <p:spPr bwMode="auto">
              <a:xfrm>
                <a:off x="4995863" y="589121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7" name="Freeform 463"/>
              <p:cNvSpPr>
                <a:spLocks/>
              </p:cNvSpPr>
              <p:nvPr/>
            </p:nvSpPr>
            <p:spPr bwMode="auto">
              <a:xfrm>
                <a:off x="4886326" y="5326063"/>
                <a:ext cx="415925" cy="647700"/>
              </a:xfrm>
              <a:custGeom>
                <a:avLst/>
                <a:gdLst>
                  <a:gd name="T0" fmla="*/ 0 w 262"/>
                  <a:gd name="T1" fmla="*/ 0 h 408"/>
                  <a:gd name="T2" fmla="*/ 262 w 262"/>
                  <a:gd name="T3" fmla="*/ 0 h 408"/>
                  <a:gd name="T4" fmla="*/ 262 w 262"/>
                  <a:gd name="T5" fmla="*/ 408 h 408"/>
                  <a:gd name="T6" fmla="*/ 195 w 262"/>
                  <a:gd name="T7" fmla="*/ 408 h 408"/>
                  <a:gd name="T8" fmla="*/ 69 w 262"/>
                  <a:gd name="T9" fmla="*/ 408 h 408"/>
                  <a:gd name="T10" fmla="*/ 2 w 262"/>
                  <a:gd name="T11" fmla="*/ 408 h 408"/>
                  <a:gd name="T12" fmla="*/ 0 w 262"/>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262" h="408">
                    <a:moveTo>
                      <a:pt x="0" y="0"/>
                    </a:moveTo>
                    <a:lnTo>
                      <a:pt x="262" y="0"/>
                    </a:lnTo>
                    <a:lnTo>
                      <a:pt x="262" y="408"/>
                    </a:lnTo>
                    <a:lnTo>
                      <a:pt x="195" y="408"/>
                    </a:lnTo>
                    <a:lnTo>
                      <a:pt x="69" y="408"/>
                    </a:lnTo>
                    <a:lnTo>
                      <a:pt x="2" y="408"/>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8" name="Freeform 465"/>
              <p:cNvSpPr>
                <a:spLocks/>
              </p:cNvSpPr>
              <p:nvPr/>
            </p:nvSpPr>
            <p:spPr bwMode="auto">
              <a:xfrm>
                <a:off x="4886326" y="4767263"/>
                <a:ext cx="419100" cy="741363"/>
              </a:xfrm>
              <a:custGeom>
                <a:avLst/>
                <a:gdLst>
                  <a:gd name="T0" fmla="*/ 218 w 264"/>
                  <a:gd name="T1" fmla="*/ 0 h 467"/>
                  <a:gd name="T2" fmla="*/ 69 w 264"/>
                  <a:gd name="T3" fmla="*/ 67 h 467"/>
                  <a:gd name="T4" fmla="*/ 20 w 264"/>
                  <a:gd name="T5" fmla="*/ 0 h 467"/>
                  <a:gd name="T6" fmla="*/ 0 w 264"/>
                  <a:gd name="T7" fmla="*/ 0 h 467"/>
                  <a:gd name="T8" fmla="*/ 0 w 264"/>
                  <a:gd name="T9" fmla="*/ 467 h 467"/>
                  <a:gd name="T10" fmla="*/ 264 w 264"/>
                  <a:gd name="T11" fmla="*/ 467 h 467"/>
                  <a:gd name="T12" fmla="*/ 264 w 264"/>
                  <a:gd name="T13" fmla="*/ 0 h 467"/>
                  <a:gd name="T14" fmla="*/ 218 w 264"/>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4" h="467">
                    <a:moveTo>
                      <a:pt x="218" y="0"/>
                    </a:moveTo>
                    <a:lnTo>
                      <a:pt x="69" y="67"/>
                    </a:lnTo>
                    <a:lnTo>
                      <a:pt x="20" y="0"/>
                    </a:lnTo>
                    <a:lnTo>
                      <a:pt x="0" y="0"/>
                    </a:lnTo>
                    <a:lnTo>
                      <a:pt x="0" y="467"/>
                    </a:lnTo>
                    <a:lnTo>
                      <a:pt x="264" y="467"/>
                    </a:lnTo>
                    <a:lnTo>
                      <a:pt x="264" y="0"/>
                    </a:lnTo>
                    <a:lnTo>
                      <a:pt x="2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59" name="Freeform 466"/>
              <p:cNvSpPr>
                <a:spLocks/>
              </p:cNvSpPr>
              <p:nvPr/>
            </p:nvSpPr>
            <p:spPr bwMode="auto">
              <a:xfrm>
                <a:off x="4886326" y="4767263"/>
                <a:ext cx="363538" cy="523875"/>
              </a:xfrm>
              <a:custGeom>
                <a:avLst/>
                <a:gdLst>
                  <a:gd name="T0" fmla="*/ 229 w 229"/>
                  <a:gd name="T1" fmla="*/ 0 h 330"/>
                  <a:gd name="T2" fmla="*/ 0 w 229"/>
                  <a:gd name="T3" fmla="*/ 253 h 330"/>
                  <a:gd name="T4" fmla="*/ 2 w 229"/>
                  <a:gd name="T5" fmla="*/ 330 h 330"/>
                  <a:gd name="T6" fmla="*/ 229 w 229"/>
                  <a:gd name="T7" fmla="*/ 0 h 330"/>
                </a:gdLst>
                <a:ahLst/>
                <a:cxnLst>
                  <a:cxn ang="0">
                    <a:pos x="T0" y="T1"/>
                  </a:cxn>
                  <a:cxn ang="0">
                    <a:pos x="T2" y="T3"/>
                  </a:cxn>
                  <a:cxn ang="0">
                    <a:pos x="T4" y="T5"/>
                  </a:cxn>
                  <a:cxn ang="0">
                    <a:pos x="T6" y="T7"/>
                  </a:cxn>
                </a:cxnLst>
                <a:rect l="0" t="0" r="r" b="b"/>
                <a:pathLst>
                  <a:path w="229" h="330">
                    <a:moveTo>
                      <a:pt x="229" y="0"/>
                    </a:moveTo>
                    <a:lnTo>
                      <a:pt x="0" y="253"/>
                    </a:lnTo>
                    <a:lnTo>
                      <a:pt x="2" y="330"/>
                    </a:lnTo>
                    <a:lnTo>
                      <a:pt x="229"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0" name="Freeform 467"/>
              <p:cNvSpPr>
                <a:spLocks/>
              </p:cNvSpPr>
              <p:nvPr/>
            </p:nvSpPr>
            <p:spPr bwMode="auto">
              <a:xfrm>
                <a:off x="4886326" y="4767263"/>
                <a:ext cx="363538" cy="741363"/>
              </a:xfrm>
              <a:custGeom>
                <a:avLst/>
                <a:gdLst>
                  <a:gd name="T0" fmla="*/ 0 w 229"/>
                  <a:gd name="T1" fmla="*/ 467 h 467"/>
                  <a:gd name="T2" fmla="*/ 229 w 229"/>
                  <a:gd name="T3" fmla="*/ 0 h 467"/>
                  <a:gd name="T4" fmla="*/ 0 w 229"/>
                  <a:gd name="T5" fmla="*/ 372 h 467"/>
                  <a:gd name="T6" fmla="*/ 0 w 229"/>
                  <a:gd name="T7" fmla="*/ 467 h 467"/>
                </a:gdLst>
                <a:ahLst/>
                <a:cxnLst>
                  <a:cxn ang="0">
                    <a:pos x="T0" y="T1"/>
                  </a:cxn>
                  <a:cxn ang="0">
                    <a:pos x="T2" y="T3"/>
                  </a:cxn>
                  <a:cxn ang="0">
                    <a:pos x="T4" y="T5"/>
                  </a:cxn>
                  <a:cxn ang="0">
                    <a:pos x="T6" y="T7"/>
                  </a:cxn>
                </a:cxnLst>
                <a:rect l="0" t="0" r="r" b="b"/>
                <a:pathLst>
                  <a:path w="229" h="467">
                    <a:moveTo>
                      <a:pt x="0" y="467"/>
                    </a:moveTo>
                    <a:lnTo>
                      <a:pt x="229" y="0"/>
                    </a:lnTo>
                    <a:lnTo>
                      <a:pt x="0" y="372"/>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1" name="Freeform 468"/>
              <p:cNvSpPr>
                <a:spLocks/>
              </p:cNvSpPr>
              <p:nvPr/>
            </p:nvSpPr>
            <p:spPr bwMode="auto">
              <a:xfrm>
                <a:off x="4940301" y="4767263"/>
                <a:ext cx="309563" cy="741363"/>
              </a:xfrm>
              <a:custGeom>
                <a:avLst/>
                <a:gdLst>
                  <a:gd name="T0" fmla="*/ 0 w 195"/>
                  <a:gd name="T1" fmla="*/ 467 h 467"/>
                  <a:gd name="T2" fmla="*/ 195 w 195"/>
                  <a:gd name="T3" fmla="*/ 0 h 467"/>
                  <a:gd name="T4" fmla="*/ 45 w 195"/>
                  <a:gd name="T5" fmla="*/ 467 h 467"/>
                  <a:gd name="T6" fmla="*/ 0 w 195"/>
                  <a:gd name="T7" fmla="*/ 467 h 467"/>
                </a:gdLst>
                <a:ahLst/>
                <a:cxnLst>
                  <a:cxn ang="0">
                    <a:pos x="T0" y="T1"/>
                  </a:cxn>
                  <a:cxn ang="0">
                    <a:pos x="T2" y="T3"/>
                  </a:cxn>
                  <a:cxn ang="0">
                    <a:pos x="T4" y="T5"/>
                  </a:cxn>
                  <a:cxn ang="0">
                    <a:pos x="T6" y="T7"/>
                  </a:cxn>
                </a:cxnLst>
                <a:rect l="0" t="0" r="r" b="b"/>
                <a:pathLst>
                  <a:path w="195" h="467">
                    <a:moveTo>
                      <a:pt x="0" y="467"/>
                    </a:moveTo>
                    <a:lnTo>
                      <a:pt x="195" y="0"/>
                    </a:lnTo>
                    <a:lnTo>
                      <a:pt x="45" y="467"/>
                    </a:lnTo>
                    <a:lnTo>
                      <a:pt x="0" y="46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2" name="Rectangle 469"/>
              <p:cNvSpPr>
                <a:spLocks noChangeArrowheads="1"/>
              </p:cNvSpPr>
              <p:nvPr/>
            </p:nvSpPr>
            <p:spPr bwMode="auto">
              <a:xfrm>
                <a:off x="5195888"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3" name="Rectangle 470"/>
              <p:cNvSpPr>
                <a:spLocks noChangeArrowheads="1"/>
              </p:cNvSpPr>
              <p:nvPr/>
            </p:nvSpPr>
            <p:spPr bwMode="auto">
              <a:xfrm>
                <a:off x="4889501" y="5973763"/>
                <a:ext cx="106363" cy="53975"/>
              </a:xfrm>
              <a:prstGeom prst="rect">
                <a:avLst/>
              </a:prstGeom>
              <a:solidFill>
                <a:srgbClr val="A083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4" name="Oval 471"/>
              <p:cNvSpPr>
                <a:spLocks noChangeArrowheads="1"/>
              </p:cNvSpPr>
              <p:nvPr/>
            </p:nvSpPr>
            <p:spPr bwMode="auto">
              <a:xfrm>
                <a:off x="4875213" y="4570413"/>
                <a:ext cx="93663" cy="92075"/>
              </a:xfrm>
              <a:prstGeom prst="ellipse">
                <a:avLst/>
              </a:prstGeom>
              <a:noFill/>
              <a:ln w="12700" cap="flat">
                <a:solidFill>
                  <a:srgbClr val="EC008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5" name="Freeform 472"/>
              <p:cNvSpPr>
                <a:spLocks/>
              </p:cNvSpPr>
              <p:nvPr/>
            </p:nvSpPr>
            <p:spPr bwMode="auto">
              <a:xfrm>
                <a:off x="5148263" y="4410075"/>
                <a:ext cx="101600" cy="80963"/>
              </a:xfrm>
              <a:custGeom>
                <a:avLst/>
                <a:gdLst>
                  <a:gd name="T0" fmla="*/ 0 w 45"/>
                  <a:gd name="T1" fmla="*/ 0 h 36"/>
                  <a:gd name="T2" fmla="*/ 45 w 45"/>
                  <a:gd name="T3" fmla="*/ 36 h 36"/>
                  <a:gd name="T4" fmla="*/ 45 w 45"/>
                  <a:gd name="T5" fmla="*/ 0 h 36"/>
                  <a:gd name="T6" fmla="*/ 0 w 45"/>
                  <a:gd name="T7" fmla="*/ 0 h 36"/>
                </a:gdLst>
                <a:ahLst/>
                <a:cxnLst>
                  <a:cxn ang="0">
                    <a:pos x="T0" y="T1"/>
                  </a:cxn>
                  <a:cxn ang="0">
                    <a:pos x="T2" y="T3"/>
                  </a:cxn>
                  <a:cxn ang="0">
                    <a:pos x="T4" y="T5"/>
                  </a:cxn>
                  <a:cxn ang="0">
                    <a:pos x="T6" y="T7"/>
                  </a:cxn>
                </a:cxnLst>
                <a:rect l="0" t="0" r="r" b="b"/>
                <a:pathLst>
                  <a:path w="45" h="36">
                    <a:moveTo>
                      <a:pt x="0" y="0"/>
                    </a:moveTo>
                    <a:cubicBezTo>
                      <a:pt x="4" y="20"/>
                      <a:pt x="23" y="36"/>
                      <a:pt x="45" y="36"/>
                    </a:cubicBezTo>
                    <a:cubicBezTo>
                      <a:pt x="45" y="0"/>
                      <a:pt x="45" y="0"/>
                      <a:pt x="4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6" name="Freeform 473"/>
              <p:cNvSpPr>
                <a:spLocks/>
              </p:cNvSpPr>
              <p:nvPr/>
            </p:nvSpPr>
            <p:spPr bwMode="auto">
              <a:xfrm>
                <a:off x="4938713" y="4410075"/>
                <a:ext cx="215900" cy="80963"/>
              </a:xfrm>
              <a:custGeom>
                <a:avLst/>
                <a:gdLst>
                  <a:gd name="T0" fmla="*/ 0 w 95"/>
                  <a:gd name="T1" fmla="*/ 0 h 36"/>
                  <a:gd name="T2" fmla="*/ 0 w 95"/>
                  <a:gd name="T3" fmla="*/ 36 h 36"/>
                  <a:gd name="T4" fmla="*/ 95 w 95"/>
                  <a:gd name="T5" fmla="*/ 0 h 36"/>
                  <a:gd name="T6" fmla="*/ 0 w 95"/>
                  <a:gd name="T7" fmla="*/ 0 h 36"/>
                </a:gdLst>
                <a:ahLst/>
                <a:cxnLst>
                  <a:cxn ang="0">
                    <a:pos x="T0" y="T1"/>
                  </a:cxn>
                  <a:cxn ang="0">
                    <a:pos x="T2" y="T3"/>
                  </a:cxn>
                  <a:cxn ang="0">
                    <a:pos x="T4" y="T5"/>
                  </a:cxn>
                  <a:cxn ang="0">
                    <a:pos x="T6" y="T7"/>
                  </a:cxn>
                </a:cxnLst>
                <a:rect l="0" t="0" r="r" b="b"/>
                <a:pathLst>
                  <a:path w="95" h="36">
                    <a:moveTo>
                      <a:pt x="0" y="0"/>
                    </a:moveTo>
                    <a:cubicBezTo>
                      <a:pt x="0" y="36"/>
                      <a:pt x="0" y="36"/>
                      <a:pt x="0" y="36"/>
                    </a:cubicBezTo>
                    <a:cubicBezTo>
                      <a:pt x="37" y="36"/>
                      <a:pt x="70" y="22"/>
                      <a:pt x="95" y="0"/>
                    </a:cubicBez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7" name="Oval 474"/>
              <p:cNvSpPr>
                <a:spLocks noChangeArrowheads="1"/>
              </p:cNvSpPr>
              <p:nvPr/>
            </p:nvSpPr>
            <p:spPr bwMode="auto">
              <a:xfrm>
                <a:off x="4995863" y="4525963"/>
                <a:ext cx="17463"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8" name="Oval 475"/>
              <p:cNvSpPr>
                <a:spLocks noChangeArrowheads="1"/>
              </p:cNvSpPr>
              <p:nvPr/>
            </p:nvSpPr>
            <p:spPr bwMode="auto">
              <a:xfrm>
                <a:off x="5175251" y="4525963"/>
                <a:ext cx="19050" cy="174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69" name="Freeform 476"/>
              <p:cNvSpPr>
                <a:spLocks/>
              </p:cNvSpPr>
              <p:nvPr/>
            </p:nvSpPr>
            <p:spPr bwMode="auto">
              <a:xfrm>
                <a:off x="5091113" y="4624388"/>
                <a:ext cx="52388" cy="14288"/>
              </a:xfrm>
              <a:custGeom>
                <a:avLst/>
                <a:gdLst>
                  <a:gd name="T0" fmla="*/ 23 w 23"/>
                  <a:gd name="T1" fmla="*/ 6 h 6"/>
                  <a:gd name="T2" fmla="*/ 12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1" y="3"/>
                      <a:pt x="16" y="0"/>
                      <a:pt x="12" y="0"/>
                    </a:cubicBezTo>
                    <a:cubicBezTo>
                      <a:pt x="7" y="0"/>
                      <a:pt x="3"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0" name="Freeform 477"/>
              <p:cNvSpPr>
                <a:spLocks/>
              </p:cNvSpPr>
              <p:nvPr/>
            </p:nvSpPr>
            <p:spPr bwMode="auto">
              <a:xfrm>
                <a:off x="5049838" y="4624388"/>
                <a:ext cx="52388" cy="14288"/>
              </a:xfrm>
              <a:custGeom>
                <a:avLst/>
                <a:gdLst>
                  <a:gd name="T0" fmla="*/ 23 w 23"/>
                  <a:gd name="T1" fmla="*/ 6 h 6"/>
                  <a:gd name="T2" fmla="*/ 11 w 23"/>
                  <a:gd name="T3" fmla="*/ 0 h 6"/>
                  <a:gd name="T4" fmla="*/ 0 w 23"/>
                  <a:gd name="T5" fmla="*/ 6 h 6"/>
                  <a:gd name="T6" fmla="*/ 23 w 23"/>
                  <a:gd name="T7" fmla="*/ 6 h 6"/>
                </a:gdLst>
                <a:ahLst/>
                <a:cxnLst>
                  <a:cxn ang="0">
                    <a:pos x="T0" y="T1"/>
                  </a:cxn>
                  <a:cxn ang="0">
                    <a:pos x="T2" y="T3"/>
                  </a:cxn>
                  <a:cxn ang="0">
                    <a:pos x="T4" y="T5"/>
                  </a:cxn>
                  <a:cxn ang="0">
                    <a:pos x="T6" y="T7"/>
                  </a:cxn>
                </a:cxnLst>
                <a:rect l="0" t="0" r="r" b="b"/>
                <a:pathLst>
                  <a:path w="23" h="6">
                    <a:moveTo>
                      <a:pt x="23" y="6"/>
                    </a:moveTo>
                    <a:cubicBezTo>
                      <a:pt x="20" y="3"/>
                      <a:pt x="16" y="0"/>
                      <a:pt x="11" y="0"/>
                    </a:cubicBezTo>
                    <a:cubicBezTo>
                      <a:pt x="6" y="0"/>
                      <a:pt x="2" y="3"/>
                      <a:pt x="0" y="6"/>
                    </a:cubicBezTo>
                    <a:lnTo>
                      <a:pt x="23" y="6"/>
                    </a:ln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1" name="Freeform 478"/>
              <p:cNvSpPr>
                <a:spLocks/>
              </p:cNvSpPr>
              <p:nvPr/>
            </p:nvSpPr>
            <p:spPr bwMode="auto">
              <a:xfrm>
                <a:off x="5049838" y="4638675"/>
                <a:ext cx="93663" cy="17463"/>
              </a:xfrm>
              <a:custGeom>
                <a:avLst/>
                <a:gdLst>
                  <a:gd name="T0" fmla="*/ 5 w 41"/>
                  <a:gd name="T1" fmla="*/ 8 h 8"/>
                  <a:gd name="T2" fmla="*/ 36 w 41"/>
                  <a:gd name="T3" fmla="*/ 8 h 8"/>
                  <a:gd name="T4" fmla="*/ 41 w 41"/>
                  <a:gd name="T5" fmla="*/ 2 h 8"/>
                  <a:gd name="T6" fmla="*/ 41 w 41"/>
                  <a:gd name="T7" fmla="*/ 0 h 8"/>
                  <a:gd name="T8" fmla="*/ 0 w 41"/>
                  <a:gd name="T9" fmla="*/ 0 h 8"/>
                  <a:gd name="T10" fmla="*/ 0 w 41"/>
                  <a:gd name="T11" fmla="*/ 2 h 8"/>
                  <a:gd name="T12" fmla="*/ 5 w 41"/>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1" h="8">
                    <a:moveTo>
                      <a:pt x="5" y="8"/>
                    </a:moveTo>
                    <a:cubicBezTo>
                      <a:pt x="36" y="8"/>
                      <a:pt x="36" y="8"/>
                      <a:pt x="36" y="8"/>
                    </a:cubicBezTo>
                    <a:cubicBezTo>
                      <a:pt x="39" y="8"/>
                      <a:pt x="41" y="5"/>
                      <a:pt x="41" y="2"/>
                    </a:cubicBezTo>
                    <a:cubicBezTo>
                      <a:pt x="41" y="0"/>
                      <a:pt x="41" y="0"/>
                      <a:pt x="41" y="0"/>
                    </a:cubicBezTo>
                    <a:cubicBezTo>
                      <a:pt x="0" y="0"/>
                      <a:pt x="0" y="0"/>
                      <a:pt x="0" y="0"/>
                    </a:cubicBezTo>
                    <a:cubicBezTo>
                      <a:pt x="0" y="2"/>
                      <a:pt x="0" y="2"/>
                      <a:pt x="0" y="2"/>
                    </a:cubicBezTo>
                    <a:cubicBezTo>
                      <a:pt x="0" y="5"/>
                      <a:pt x="2" y="8"/>
                      <a:pt x="5" y="8"/>
                    </a:cubicBez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2" name="Freeform 479"/>
              <p:cNvSpPr>
                <a:spLocks/>
              </p:cNvSpPr>
              <p:nvPr/>
            </p:nvSpPr>
            <p:spPr bwMode="auto">
              <a:xfrm>
                <a:off x="5075238" y="4587875"/>
                <a:ext cx="42863" cy="19050"/>
              </a:xfrm>
              <a:custGeom>
                <a:avLst/>
                <a:gdLst>
                  <a:gd name="T0" fmla="*/ 0 w 19"/>
                  <a:gd name="T1" fmla="*/ 0 h 8"/>
                  <a:gd name="T2" fmla="*/ 9 w 19"/>
                  <a:gd name="T3" fmla="*/ 8 h 8"/>
                  <a:gd name="T4" fmla="*/ 19 w 19"/>
                  <a:gd name="T5" fmla="*/ 0 h 8"/>
                  <a:gd name="T6" fmla="*/ 0 w 19"/>
                  <a:gd name="T7" fmla="*/ 0 h 8"/>
                </a:gdLst>
                <a:ahLst/>
                <a:cxnLst>
                  <a:cxn ang="0">
                    <a:pos x="T0" y="T1"/>
                  </a:cxn>
                  <a:cxn ang="0">
                    <a:pos x="T2" y="T3"/>
                  </a:cxn>
                  <a:cxn ang="0">
                    <a:pos x="T4" y="T5"/>
                  </a:cxn>
                  <a:cxn ang="0">
                    <a:pos x="T6" y="T7"/>
                  </a:cxn>
                </a:cxnLst>
                <a:rect l="0" t="0" r="r" b="b"/>
                <a:pathLst>
                  <a:path w="19" h="8">
                    <a:moveTo>
                      <a:pt x="0" y="0"/>
                    </a:moveTo>
                    <a:cubicBezTo>
                      <a:pt x="1" y="4"/>
                      <a:pt x="5" y="8"/>
                      <a:pt x="9" y="8"/>
                    </a:cubicBezTo>
                    <a:cubicBezTo>
                      <a:pt x="14" y="8"/>
                      <a:pt x="18" y="4"/>
                      <a:pt x="19" y="0"/>
                    </a:cubicBezTo>
                    <a:lnTo>
                      <a:pt x="0" y="0"/>
                    </a:lnTo>
                    <a:close/>
                  </a:path>
                </a:pathLst>
              </a:custGeom>
              <a:solidFill>
                <a:srgbClr val="9B7F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3" name="Freeform 480"/>
              <p:cNvSpPr>
                <a:spLocks/>
              </p:cNvSpPr>
              <p:nvPr/>
            </p:nvSpPr>
            <p:spPr bwMode="auto">
              <a:xfrm>
                <a:off x="4905376" y="4452938"/>
                <a:ext cx="168275"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4" name="Freeform 481"/>
              <p:cNvSpPr>
                <a:spLocks/>
              </p:cNvSpPr>
              <p:nvPr/>
            </p:nvSpPr>
            <p:spPr bwMode="auto">
              <a:xfrm>
                <a:off x="4922838" y="4468813"/>
                <a:ext cx="131763" cy="112713"/>
              </a:xfrm>
              <a:custGeom>
                <a:avLst/>
                <a:gdLst>
                  <a:gd name="T0" fmla="*/ 42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2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2" y="0"/>
                    </a:moveTo>
                    <a:cubicBezTo>
                      <a:pt x="37" y="0"/>
                      <a:pt x="32" y="3"/>
                      <a:pt x="29" y="8"/>
                    </a:cubicBezTo>
                    <a:cubicBezTo>
                      <a:pt x="26" y="3"/>
                      <a:pt x="21" y="0"/>
                      <a:pt x="16" y="0"/>
                    </a:cubicBezTo>
                    <a:cubicBezTo>
                      <a:pt x="7" y="0"/>
                      <a:pt x="0" y="7"/>
                      <a:pt x="0" y="16"/>
                    </a:cubicBezTo>
                    <a:cubicBezTo>
                      <a:pt x="0" y="24"/>
                      <a:pt x="18" y="41"/>
                      <a:pt x="29" y="50"/>
                    </a:cubicBezTo>
                    <a:cubicBezTo>
                      <a:pt x="40" y="41"/>
                      <a:pt x="58" y="24"/>
                      <a:pt x="58" y="16"/>
                    </a:cubicBezTo>
                    <a:cubicBezTo>
                      <a:pt x="58" y="7"/>
                      <a:pt x="51" y="0"/>
                      <a:pt x="42"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5" name="Freeform 482"/>
              <p:cNvSpPr>
                <a:spLocks/>
              </p:cNvSpPr>
              <p:nvPr/>
            </p:nvSpPr>
            <p:spPr bwMode="auto">
              <a:xfrm>
                <a:off x="5108576" y="4452938"/>
                <a:ext cx="169863" cy="144463"/>
              </a:xfrm>
              <a:custGeom>
                <a:avLst/>
                <a:gdLst>
                  <a:gd name="T0" fmla="*/ 54 w 74"/>
                  <a:gd name="T1" fmla="*/ 0 h 64"/>
                  <a:gd name="T2" fmla="*/ 37 w 74"/>
                  <a:gd name="T3" fmla="*/ 10 h 64"/>
                  <a:gd name="T4" fmla="*/ 20 w 74"/>
                  <a:gd name="T5" fmla="*/ 0 h 64"/>
                  <a:gd name="T6" fmla="*/ 0 w 74"/>
                  <a:gd name="T7" fmla="*/ 20 h 64"/>
                  <a:gd name="T8" fmla="*/ 37 w 74"/>
                  <a:gd name="T9" fmla="*/ 64 h 64"/>
                  <a:gd name="T10" fmla="*/ 74 w 74"/>
                  <a:gd name="T11" fmla="*/ 20 h 64"/>
                  <a:gd name="T12" fmla="*/ 54 w 7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74" h="64">
                    <a:moveTo>
                      <a:pt x="54" y="0"/>
                    </a:moveTo>
                    <a:cubicBezTo>
                      <a:pt x="47" y="0"/>
                      <a:pt x="41" y="4"/>
                      <a:pt x="37" y="10"/>
                    </a:cubicBezTo>
                    <a:cubicBezTo>
                      <a:pt x="34" y="4"/>
                      <a:pt x="27" y="0"/>
                      <a:pt x="20" y="0"/>
                    </a:cubicBezTo>
                    <a:cubicBezTo>
                      <a:pt x="9" y="0"/>
                      <a:pt x="0" y="9"/>
                      <a:pt x="0" y="20"/>
                    </a:cubicBezTo>
                    <a:cubicBezTo>
                      <a:pt x="0" y="31"/>
                      <a:pt x="23" y="53"/>
                      <a:pt x="37" y="64"/>
                    </a:cubicBezTo>
                    <a:cubicBezTo>
                      <a:pt x="51" y="53"/>
                      <a:pt x="74" y="31"/>
                      <a:pt x="74" y="20"/>
                    </a:cubicBezTo>
                    <a:cubicBezTo>
                      <a:pt x="74" y="9"/>
                      <a:pt x="65" y="0"/>
                      <a:pt x="54" y="0"/>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6" name="Freeform 483"/>
              <p:cNvSpPr>
                <a:spLocks/>
              </p:cNvSpPr>
              <p:nvPr/>
            </p:nvSpPr>
            <p:spPr bwMode="auto">
              <a:xfrm>
                <a:off x="5127626" y="4468813"/>
                <a:ext cx="131763" cy="112713"/>
              </a:xfrm>
              <a:custGeom>
                <a:avLst/>
                <a:gdLst>
                  <a:gd name="T0" fmla="*/ 43 w 58"/>
                  <a:gd name="T1" fmla="*/ 0 h 50"/>
                  <a:gd name="T2" fmla="*/ 29 w 58"/>
                  <a:gd name="T3" fmla="*/ 8 h 50"/>
                  <a:gd name="T4" fmla="*/ 16 w 58"/>
                  <a:gd name="T5" fmla="*/ 0 h 50"/>
                  <a:gd name="T6" fmla="*/ 0 w 58"/>
                  <a:gd name="T7" fmla="*/ 16 h 50"/>
                  <a:gd name="T8" fmla="*/ 29 w 58"/>
                  <a:gd name="T9" fmla="*/ 50 h 50"/>
                  <a:gd name="T10" fmla="*/ 58 w 58"/>
                  <a:gd name="T11" fmla="*/ 16 h 50"/>
                  <a:gd name="T12" fmla="*/ 43 w 5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8" h="50">
                    <a:moveTo>
                      <a:pt x="43" y="0"/>
                    </a:moveTo>
                    <a:cubicBezTo>
                      <a:pt x="37" y="0"/>
                      <a:pt x="32" y="3"/>
                      <a:pt x="29" y="8"/>
                    </a:cubicBezTo>
                    <a:cubicBezTo>
                      <a:pt x="26" y="3"/>
                      <a:pt x="22" y="0"/>
                      <a:pt x="16" y="0"/>
                    </a:cubicBezTo>
                    <a:cubicBezTo>
                      <a:pt x="7" y="0"/>
                      <a:pt x="0" y="7"/>
                      <a:pt x="0" y="16"/>
                    </a:cubicBezTo>
                    <a:cubicBezTo>
                      <a:pt x="0" y="24"/>
                      <a:pt x="18" y="41"/>
                      <a:pt x="29" y="50"/>
                    </a:cubicBezTo>
                    <a:cubicBezTo>
                      <a:pt x="40" y="41"/>
                      <a:pt x="58" y="24"/>
                      <a:pt x="58" y="16"/>
                    </a:cubicBezTo>
                    <a:cubicBezTo>
                      <a:pt x="58" y="7"/>
                      <a:pt x="51" y="0"/>
                      <a:pt x="43" y="0"/>
                    </a:cubicBezTo>
                    <a:close/>
                  </a:path>
                </a:pathLst>
              </a:custGeom>
              <a:solidFill>
                <a:srgbClr val="A276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7" name="Freeform 484"/>
              <p:cNvSpPr>
                <a:spLocks/>
              </p:cNvSpPr>
              <p:nvPr/>
            </p:nvSpPr>
            <p:spPr bwMode="auto">
              <a:xfrm>
                <a:off x="5065713" y="4491038"/>
                <a:ext cx="52388" cy="19050"/>
              </a:xfrm>
              <a:custGeom>
                <a:avLst/>
                <a:gdLst>
                  <a:gd name="T0" fmla="*/ 0 w 23"/>
                  <a:gd name="T1" fmla="*/ 8 h 8"/>
                  <a:gd name="T2" fmla="*/ 11 w 23"/>
                  <a:gd name="T3" fmla="*/ 0 h 8"/>
                  <a:gd name="T4" fmla="*/ 23 w 23"/>
                  <a:gd name="T5" fmla="*/ 7 h 8"/>
                </a:gdLst>
                <a:ahLst/>
                <a:cxnLst>
                  <a:cxn ang="0">
                    <a:pos x="T0" y="T1"/>
                  </a:cxn>
                  <a:cxn ang="0">
                    <a:pos x="T2" y="T3"/>
                  </a:cxn>
                  <a:cxn ang="0">
                    <a:pos x="T4" y="T5"/>
                  </a:cxn>
                </a:cxnLst>
                <a:rect l="0" t="0" r="r" b="b"/>
                <a:pathLst>
                  <a:path w="23" h="8">
                    <a:moveTo>
                      <a:pt x="0" y="8"/>
                    </a:moveTo>
                    <a:cubicBezTo>
                      <a:pt x="2" y="3"/>
                      <a:pt x="6" y="0"/>
                      <a:pt x="11" y="0"/>
                    </a:cubicBezTo>
                    <a:cubicBezTo>
                      <a:pt x="16" y="0"/>
                      <a:pt x="21" y="3"/>
                      <a:pt x="23" y="7"/>
                    </a:cubicBezTo>
                  </a:path>
                </a:pathLst>
              </a:custGeom>
              <a:noFill/>
              <a:ln w="9525" cap="flat">
                <a:solidFill>
                  <a:srgbClr val="D51F2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8" name="Freeform 485"/>
              <p:cNvSpPr>
                <a:spLocks/>
              </p:cNvSpPr>
              <p:nvPr/>
            </p:nvSpPr>
            <p:spPr bwMode="auto">
              <a:xfrm>
                <a:off x="4891088" y="4481513"/>
                <a:ext cx="26988" cy="20638"/>
              </a:xfrm>
              <a:custGeom>
                <a:avLst/>
                <a:gdLst>
                  <a:gd name="T0" fmla="*/ 12 w 12"/>
                  <a:gd name="T1" fmla="*/ 4 h 9"/>
                  <a:gd name="T2" fmla="*/ 8 w 12"/>
                  <a:gd name="T3" fmla="*/ 9 h 9"/>
                  <a:gd name="T4" fmla="*/ 4 w 12"/>
                  <a:gd name="T5" fmla="*/ 9 h 9"/>
                  <a:gd name="T6" fmla="*/ 0 w 12"/>
                  <a:gd name="T7" fmla="*/ 4 h 9"/>
                  <a:gd name="T8" fmla="*/ 0 w 12"/>
                  <a:gd name="T9" fmla="*/ 4 h 9"/>
                  <a:gd name="T10" fmla="*/ 4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4" y="9"/>
                      <a:pt x="4" y="9"/>
                      <a:pt x="4" y="9"/>
                    </a:cubicBezTo>
                    <a:cubicBezTo>
                      <a:pt x="2" y="9"/>
                      <a:pt x="0" y="7"/>
                      <a:pt x="0" y="4"/>
                    </a:cubicBezTo>
                    <a:cubicBezTo>
                      <a:pt x="0" y="4"/>
                      <a:pt x="0" y="4"/>
                      <a:pt x="0" y="4"/>
                    </a:cubicBezTo>
                    <a:cubicBezTo>
                      <a:pt x="0" y="2"/>
                      <a:pt x="2" y="0"/>
                      <a:pt x="4"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79" name="Freeform 486"/>
              <p:cNvSpPr>
                <a:spLocks/>
              </p:cNvSpPr>
              <p:nvPr/>
            </p:nvSpPr>
            <p:spPr bwMode="auto">
              <a:xfrm>
                <a:off x="5264151" y="4481513"/>
                <a:ext cx="26988" cy="20638"/>
              </a:xfrm>
              <a:custGeom>
                <a:avLst/>
                <a:gdLst>
                  <a:gd name="T0" fmla="*/ 12 w 12"/>
                  <a:gd name="T1" fmla="*/ 4 h 9"/>
                  <a:gd name="T2" fmla="*/ 8 w 12"/>
                  <a:gd name="T3" fmla="*/ 9 h 9"/>
                  <a:gd name="T4" fmla="*/ 5 w 12"/>
                  <a:gd name="T5" fmla="*/ 9 h 9"/>
                  <a:gd name="T6" fmla="*/ 0 w 12"/>
                  <a:gd name="T7" fmla="*/ 4 h 9"/>
                  <a:gd name="T8" fmla="*/ 0 w 12"/>
                  <a:gd name="T9" fmla="*/ 4 h 9"/>
                  <a:gd name="T10" fmla="*/ 5 w 12"/>
                  <a:gd name="T11" fmla="*/ 0 h 9"/>
                  <a:gd name="T12" fmla="*/ 8 w 12"/>
                  <a:gd name="T13" fmla="*/ 0 h 9"/>
                  <a:gd name="T14" fmla="*/ 12 w 12"/>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9">
                    <a:moveTo>
                      <a:pt x="12" y="4"/>
                    </a:moveTo>
                    <a:cubicBezTo>
                      <a:pt x="12" y="7"/>
                      <a:pt x="10" y="9"/>
                      <a:pt x="8" y="9"/>
                    </a:cubicBezTo>
                    <a:cubicBezTo>
                      <a:pt x="5" y="9"/>
                      <a:pt x="5" y="9"/>
                      <a:pt x="5" y="9"/>
                    </a:cubicBezTo>
                    <a:cubicBezTo>
                      <a:pt x="2" y="9"/>
                      <a:pt x="0" y="7"/>
                      <a:pt x="0" y="4"/>
                    </a:cubicBezTo>
                    <a:cubicBezTo>
                      <a:pt x="0" y="4"/>
                      <a:pt x="0" y="4"/>
                      <a:pt x="0" y="4"/>
                    </a:cubicBezTo>
                    <a:cubicBezTo>
                      <a:pt x="0" y="2"/>
                      <a:pt x="2" y="0"/>
                      <a:pt x="5" y="0"/>
                    </a:cubicBezTo>
                    <a:cubicBezTo>
                      <a:pt x="8" y="0"/>
                      <a:pt x="8" y="0"/>
                      <a:pt x="8" y="0"/>
                    </a:cubicBezTo>
                    <a:cubicBezTo>
                      <a:pt x="10" y="0"/>
                      <a:pt x="12" y="2"/>
                      <a:pt x="12" y="4"/>
                    </a:cubicBezTo>
                    <a:close/>
                  </a:path>
                </a:pathLst>
              </a:custGeom>
              <a:solidFill>
                <a:srgbClr val="D51F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0" name="Rectangle 452"/>
              <p:cNvSpPr>
                <a:spLocks noChangeArrowheads="1"/>
              </p:cNvSpPr>
              <p:nvPr/>
            </p:nvSpPr>
            <p:spPr bwMode="auto">
              <a:xfrm flipH="1">
                <a:off x="5315743" y="4868863"/>
                <a:ext cx="111125" cy="711256"/>
              </a:xfrm>
              <a:prstGeom prst="rect">
                <a:avLst/>
              </a:prstGeom>
              <a:solidFill>
                <a:srgbClr val="C6AC8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81" name="Freeform 453"/>
              <p:cNvSpPr>
                <a:spLocks/>
              </p:cNvSpPr>
              <p:nvPr/>
            </p:nvSpPr>
            <p:spPr bwMode="auto">
              <a:xfrm flipH="1">
                <a:off x="5315745" y="5481638"/>
                <a:ext cx="111125" cy="223838"/>
              </a:xfrm>
              <a:custGeom>
                <a:avLst/>
                <a:gdLst>
                  <a:gd name="T0" fmla="*/ 49 w 49"/>
                  <a:gd name="T1" fmla="*/ 0 h 99"/>
                  <a:gd name="T2" fmla="*/ 49 w 49"/>
                  <a:gd name="T3" fmla="*/ 99 h 99"/>
                  <a:gd name="T4" fmla="*/ 0 w 49"/>
                  <a:gd name="T5" fmla="*/ 50 h 99"/>
                  <a:gd name="T6" fmla="*/ 49 w 49"/>
                  <a:gd name="T7" fmla="*/ 0 h 99"/>
                </a:gdLst>
                <a:ahLst/>
                <a:cxnLst>
                  <a:cxn ang="0">
                    <a:pos x="T0" y="T1"/>
                  </a:cxn>
                  <a:cxn ang="0">
                    <a:pos x="T2" y="T3"/>
                  </a:cxn>
                  <a:cxn ang="0">
                    <a:pos x="T4" y="T5"/>
                  </a:cxn>
                  <a:cxn ang="0">
                    <a:pos x="T6" y="T7"/>
                  </a:cxn>
                </a:cxnLst>
                <a:rect l="0" t="0" r="r" b="b"/>
                <a:pathLst>
                  <a:path w="49" h="99">
                    <a:moveTo>
                      <a:pt x="49" y="0"/>
                    </a:moveTo>
                    <a:cubicBezTo>
                      <a:pt x="49" y="99"/>
                      <a:pt x="49" y="99"/>
                      <a:pt x="49" y="99"/>
                    </a:cubicBezTo>
                    <a:cubicBezTo>
                      <a:pt x="22" y="99"/>
                      <a:pt x="0" y="77"/>
                      <a:pt x="0" y="50"/>
                    </a:cubicBezTo>
                    <a:cubicBezTo>
                      <a:pt x="0" y="22"/>
                      <a:pt x="22" y="0"/>
                      <a:pt x="49" y="0"/>
                    </a:cubicBezTo>
                    <a:close/>
                  </a:path>
                </a:pathLst>
              </a:custGeom>
              <a:solidFill>
                <a:srgbClr val="C6AC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1" name="Group 1800"/>
            <p:cNvGrpSpPr/>
            <p:nvPr/>
          </p:nvGrpSpPr>
          <p:grpSpPr>
            <a:xfrm>
              <a:off x="7162540" y="4582776"/>
              <a:ext cx="681872" cy="1300488"/>
              <a:chOff x="6550025" y="1262063"/>
              <a:chExt cx="1317625" cy="2513013"/>
            </a:xfrm>
          </p:grpSpPr>
          <p:sp>
            <p:nvSpPr>
              <p:cNvPr id="1913" name="Freeform 376"/>
              <p:cNvSpPr>
                <a:spLocks/>
              </p:cNvSpPr>
              <p:nvPr/>
            </p:nvSpPr>
            <p:spPr bwMode="auto">
              <a:xfrm>
                <a:off x="6761163" y="1262063"/>
                <a:ext cx="322263" cy="217488"/>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4" name="Freeform 377"/>
              <p:cNvSpPr>
                <a:spLocks/>
              </p:cNvSpPr>
              <p:nvPr/>
            </p:nvSpPr>
            <p:spPr bwMode="auto">
              <a:xfrm>
                <a:off x="6724650" y="1527175"/>
                <a:ext cx="393700" cy="82550"/>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5" name="Rectangle 378"/>
              <p:cNvSpPr>
                <a:spLocks noChangeArrowheads="1"/>
              </p:cNvSpPr>
              <p:nvPr/>
            </p:nvSpPr>
            <p:spPr bwMode="auto">
              <a:xfrm>
                <a:off x="6707188" y="2605088"/>
                <a:ext cx="431800" cy="14128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6" name="Rectangle 379"/>
              <p:cNvSpPr>
                <a:spLocks noChangeArrowheads="1"/>
              </p:cNvSpPr>
              <p:nvPr/>
            </p:nvSpPr>
            <p:spPr bwMode="auto">
              <a:xfrm>
                <a:off x="7026275" y="2605088"/>
                <a:ext cx="112713"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7" name="Freeform 380"/>
              <p:cNvSpPr>
                <a:spLocks/>
              </p:cNvSpPr>
              <p:nvPr/>
            </p:nvSpPr>
            <p:spPr bwMode="auto">
              <a:xfrm>
                <a:off x="7026275" y="3640138"/>
                <a:ext cx="258763"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8" name="Rectangle 381"/>
              <p:cNvSpPr>
                <a:spLocks noChangeArrowheads="1"/>
              </p:cNvSpPr>
              <p:nvPr/>
            </p:nvSpPr>
            <p:spPr bwMode="auto">
              <a:xfrm>
                <a:off x="6707188" y="2605088"/>
                <a:ext cx="111125" cy="1049338"/>
              </a:xfrm>
              <a:prstGeom prst="rect">
                <a:avLst/>
              </a:prstGeom>
              <a:solidFill>
                <a:schemeClr val="tx2">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9" name="Freeform 382"/>
              <p:cNvSpPr>
                <a:spLocks/>
              </p:cNvSpPr>
              <p:nvPr/>
            </p:nvSpPr>
            <p:spPr bwMode="auto">
              <a:xfrm>
                <a:off x="6707188" y="3640138"/>
                <a:ext cx="257175" cy="134938"/>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chemeClr val="accent6">
                  <a:lumMod val="50000"/>
                </a:schemeClr>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0" name="Freeform 383"/>
              <p:cNvSpPr>
                <a:spLocks/>
              </p:cNvSpPr>
              <p:nvPr/>
            </p:nvSpPr>
            <p:spPr bwMode="auto">
              <a:xfrm>
                <a:off x="6550025" y="1830388"/>
                <a:ext cx="746125" cy="774700"/>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1" name="Freeform 384"/>
              <p:cNvSpPr>
                <a:spLocks/>
              </p:cNvSpPr>
              <p:nvPr/>
            </p:nvSpPr>
            <p:spPr bwMode="auto">
              <a:xfrm>
                <a:off x="7159625" y="2120900"/>
                <a:ext cx="266700" cy="398463"/>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2" name="Rectangle 385"/>
              <p:cNvSpPr>
                <a:spLocks noChangeArrowheads="1"/>
              </p:cNvSpPr>
              <p:nvPr/>
            </p:nvSpPr>
            <p:spPr bwMode="auto">
              <a:xfrm>
                <a:off x="6569075" y="2120900"/>
                <a:ext cx="117475" cy="6905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3" name="Freeform 386"/>
              <p:cNvSpPr>
                <a:spLocks/>
              </p:cNvSpPr>
              <p:nvPr/>
            </p:nvSpPr>
            <p:spPr bwMode="auto">
              <a:xfrm>
                <a:off x="6569075" y="2693988"/>
                <a:ext cx="117475" cy="231775"/>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4" name="Freeform 387"/>
              <p:cNvSpPr>
                <a:spLocks/>
              </p:cNvSpPr>
              <p:nvPr/>
            </p:nvSpPr>
            <p:spPr bwMode="auto">
              <a:xfrm>
                <a:off x="7307263" y="2401888"/>
                <a:ext cx="234950" cy="117475"/>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5" name="Rectangle 389"/>
              <p:cNvSpPr>
                <a:spLocks noChangeArrowheads="1"/>
              </p:cNvSpPr>
              <p:nvPr/>
            </p:nvSpPr>
            <p:spPr bwMode="auto">
              <a:xfrm>
                <a:off x="7212013" y="2349500"/>
                <a:ext cx="512763" cy="523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6" name="Freeform 390"/>
              <p:cNvSpPr>
                <a:spLocks/>
              </p:cNvSpPr>
              <p:nvPr/>
            </p:nvSpPr>
            <p:spPr bwMode="auto">
              <a:xfrm>
                <a:off x="7331075" y="2089150"/>
                <a:ext cx="536575" cy="260350"/>
              </a:xfrm>
              <a:custGeom>
                <a:avLst/>
                <a:gdLst>
                  <a:gd name="T0" fmla="*/ 87 w 338"/>
                  <a:gd name="T1" fmla="*/ 0 h 164"/>
                  <a:gd name="T2" fmla="*/ 338 w 338"/>
                  <a:gd name="T3" fmla="*/ 0 h 164"/>
                  <a:gd name="T4" fmla="*/ 248 w 338"/>
                  <a:gd name="T5" fmla="*/ 164 h 164"/>
                  <a:gd name="T6" fmla="*/ 0 w 338"/>
                  <a:gd name="T7" fmla="*/ 164 h 164"/>
                  <a:gd name="T8" fmla="*/ 87 w 338"/>
                  <a:gd name="T9" fmla="*/ 0 h 164"/>
                </a:gdLst>
                <a:ahLst/>
                <a:cxnLst>
                  <a:cxn ang="0">
                    <a:pos x="T0" y="T1"/>
                  </a:cxn>
                  <a:cxn ang="0">
                    <a:pos x="T2" y="T3"/>
                  </a:cxn>
                  <a:cxn ang="0">
                    <a:pos x="T4" y="T5"/>
                  </a:cxn>
                  <a:cxn ang="0">
                    <a:pos x="T6" y="T7"/>
                  </a:cxn>
                  <a:cxn ang="0">
                    <a:pos x="T8" y="T9"/>
                  </a:cxn>
                </a:cxnLst>
                <a:rect l="0" t="0" r="r" b="b"/>
                <a:pathLst>
                  <a:path w="338" h="164">
                    <a:moveTo>
                      <a:pt x="87" y="0"/>
                    </a:moveTo>
                    <a:lnTo>
                      <a:pt x="338" y="0"/>
                    </a:lnTo>
                    <a:lnTo>
                      <a:pt x="248" y="164"/>
                    </a:lnTo>
                    <a:lnTo>
                      <a:pt x="0" y="164"/>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7" name="Rectangle 391"/>
              <p:cNvSpPr>
                <a:spLocks noChangeArrowheads="1"/>
              </p:cNvSpPr>
              <p:nvPr/>
            </p:nvSpPr>
            <p:spPr bwMode="auto">
              <a:xfrm>
                <a:off x="7212013" y="2349500"/>
                <a:ext cx="119063" cy="523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8" name="Freeform 392"/>
              <p:cNvSpPr>
                <a:spLocks/>
              </p:cNvSpPr>
              <p:nvPr/>
            </p:nvSpPr>
            <p:spPr bwMode="auto">
              <a:xfrm>
                <a:off x="6853238" y="1673225"/>
                <a:ext cx="136525" cy="225425"/>
              </a:xfrm>
              <a:custGeom>
                <a:avLst/>
                <a:gdLst>
                  <a:gd name="T0" fmla="*/ 43 w 86"/>
                  <a:gd name="T1" fmla="*/ 142 h 142"/>
                  <a:gd name="T2" fmla="*/ 86 w 86"/>
                  <a:gd name="T3" fmla="*/ 99 h 142"/>
                  <a:gd name="T4" fmla="*/ 86 w 86"/>
                  <a:gd name="T5" fmla="*/ 0 h 142"/>
                  <a:gd name="T6" fmla="*/ 0 w 86"/>
                  <a:gd name="T7" fmla="*/ 0 h 142"/>
                  <a:gd name="T8" fmla="*/ 0 w 86"/>
                  <a:gd name="T9" fmla="*/ 99 h 142"/>
                  <a:gd name="T10" fmla="*/ 43 w 86"/>
                  <a:gd name="T11" fmla="*/ 142 h 142"/>
                </a:gdLst>
                <a:ahLst/>
                <a:cxnLst>
                  <a:cxn ang="0">
                    <a:pos x="T0" y="T1"/>
                  </a:cxn>
                  <a:cxn ang="0">
                    <a:pos x="T2" y="T3"/>
                  </a:cxn>
                  <a:cxn ang="0">
                    <a:pos x="T4" y="T5"/>
                  </a:cxn>
                  <a:cxn ang="0">
                    <a:pos x="T6" y="T7"/>
                  </a:cxn>
                  <a:cxn ang="0">
                    <a:pos x="T8" y="T9"/>
                  </a:cxn>
                  <a:cxn ang="0">
                    <a:pos x="T10" y="T11"/>
                  </a:cxn>
                </a:cxnLst>
                <a:rect l="0" t="0" r="r" b="b"/>
                <a:pathLst>
                  <a:path w="86" h="142">
                    <a:moveTo>
                      <a:pt x="43" y="142"/>
                    </a:moveTo>
                    <a:lnTo>
                      <a:pt x="86" y="99"/>
                    </a:lnTo>
                    <a:lnTo>
                      <a:pt x="86" y="0"/>
                    </a:lnTo>
                    <a:lnTo>
                      <a:pt x="0" y="0"/>
                    </a:lnTo>
                    <a:lnTo>
                      <a:pt x="0" y="99"/>
                    </a:lnTo>
                    <a:lnTo>
                      <a:pt x="43" y="142"/>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29" name="Freeform 393"/>
              <p:cNvSpPr>
                <a:spLocks/>
              </p:cNvSpPr>
              <p:nvPr/>
            </p:nvSpPr>
            <p:spPr bwMode="auto">
              <a:xfrm>
                <a:off x="6853238" y="1673225"/>
                <a:ext cx="136525" cy="117475"/>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0" name="Freeform 394"/>
              <p:cNvSpPr>
                <a:spLocks/>
              </p:cNvSpPr>
              <p:nvPr/>
            </p:nvSpPr>
            <p:spPr bwMode="auto">
              <a:xfrm>
                <a:off x="6761163" y="1460500"/>
                <a:ext cx="322263" cy="306388"/>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1" name="Rectangle 395"/>
              <p:cNvSpPr>
                <a:spLocks noChangeArrowheads="1"/>
              </p:cNvSpPr>
              <p:nvPr/>
            </p:nvSpPr>
            <p:spPr bwMode="auto">
              <a:xfrm>
                <a:off x="6569075" y="2120900"/>
                <a:ext cx="117475"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2" name="Rectangle 396"/>
              <p:cNvSpPr>
                <a:spLocks noChangeArrowheads="1"/>
              </p:cNvSpPr>
              <p:nvPr/>
            </p:nvSpPr>
            <p:spPr bwMode="auto">
              <a:xfrm>
                <a:off x="7159625" y="2120900"/>
                <a:ext cx="115888" cy="3492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3" name="Rectangle 397"/>
              <p:cNvSpPr>
                <a:spLocks noChangeArrowheads="1"/>
              </p:cNvSpPr>
              <p:nvPr/>
            </p:nvSpPr>
            <p:spPr bwMode="auto">
              <a:xfrm>
                <a:off x="7058025"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4" name="Rectangle 398"/>
              <p:cNvSpPr>
                <a:spLocks noChangeArrowheads="1"/>
              </p:cNvSpPr>
              <p:nvPr/>
            </p:nvSpPr>
            <p:spPr bwMode="auto">
              <a:xfrm>
                <a:off x="6761163" y="1439863"/>
                <a:ext cx="25400" cy="169863"/>
              </a:xfrm>
              <a:prstGeom prst="rect">
                <a:avLst/>
              </a:pr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5" name="Oval 399"/>
              <p:cNvSpPr>
                <a:spLocks noChangeArrowheads="1"/>
              </p:cNvSpPr>
              <p:nvPr/>
            </p:nvSpPr>
            <p:spPr bwMode="auto">
              <a:xfrm>
                <a:off x="6823075" y="1554163"/>
                <a:ext cx="25400"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6" name="Oval 400"/>
              <p:cNvSpPr>
                <a:spLocks noChangeArrowheads="1"/>
              </p:cNvSpPr>
              <p:nvPr/>
            </p:nvSpPr>
            <p:spPr bwMode="auto">
              <a:xfrm>
                <a:off x="6997700" y="1554163"/>
                <a:ext cx="23813" cy="254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7" name="Freeform 401"/>
              <p:cNvSpPr>
                <a:spLocks/>
              </p:cNvSpPr>
              <p:nvPr/>
            </p:nvSpPr>
            <p:spPr bwMode="auto">
              <a:xfrm>
                <a:off x="6900863" y="1627188"/>
                <a:ext cx="42863" cy="20638"/>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8" name="Freeform 402"/>
              <p:cNvSpPr>
                <a:spLocks/>
              </p:cNvSpPr>
              <p:nvPr/>
            </p:nvSpPr>
            <p:spPr bwMode="auto">
              <a:xfrm>
                <a:off x="6875463" y="1700213"/>
                <a:ext cx="93663" cy="26988"/>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39" name="Freeform 403"/>
              <p:cNvSpPr>
                <a:spLocks noEditPoints="1"/>
              </p:cNvSpPr>
              <p:nvPr/>
            </p:nvSpPr>
            <p:spPr bwMode="auto">
              <a:xfrm>
                <a:off x="6834188" y="1647825"/>
                <a:ext cx="176213" cy="157163"/>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4C331C"/>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2" name="Group 1801"/>
            <p:cNvGrpSpPr/>
            <p:nvPr/>
          </p:nvGrpSpPr>
          <p:grpSpPr>
            <a:xfrm>
              <a:off x="3724008" y="4679085"/>
              <a:ext cx="565210" cy="1537762"/>
              <a:chOff x="2200275" y="3536950"/>
              <a:chExt cx="920750" cy="2505076"/>
            </a:xfrm>
          </p:grpSpPr>
          <p:sp>
            <p:nvSpPr>
              <p:cNvPr id="1878" name="AutoShape 332"/>
              <p:cNvSpPr>
                <a:spLocks noChangeAspect="1" noChangeArrowheads="1" noTextEdit="1"/>
              </p:cNvSpPr>
              <p:nvPr/>
            </p:nvSpPr>
            <p:spPr bwMode="auto">
              <a:xfrm>
                <a:off x="2200275" y="3536950"/>
                <a:ext cx="92075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9" name="Rectangle 334"/>
              <p:cNvSpPr>
                <a:spLocks noChangeArrowheads="1"/>
              </p:cNvSpPr>
              <p:nvPr/>
            </p:nvSpPr>
            <p:spPr bwMode="auto">
              <a:xfrm>
                <a:off x="2489200" y="3968750"/>
                <a:ext cx="346075" cy="20637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0" name="Freeform 336"/>
              <p:cNvSpPr>
                <a:spLocks/>
              </p:cNvSpPr>
              <p:nvPr/>
            </p:nvSpPr>
            <p:spPr bwMode="auto">
              <a:xfrm>
                <a:off x="2451100" y="3770313"/>
                <a:ext cx="420688" cy="87313"/>
              </a:xfrm>
              <a:custGeom>
                <a:avLst/>
                <a:gdLst>
                  <a:gd name="T0" fmla="*/ 196 w 196"/>
                  <a:gd name="T1" fmla="*/ 31 h 41"/>
                  <a:gd name="T2" fmla="*/ 186 w 196"/>
                  <a:gd name="T3" fmla="*/ 41 h 41"/>
                  <a:gd name="T4" fmla="*/ 10 w 196"/>
                  <a:gd name="T5" fmla="*/ 41 h 41"/>
                  <a:gd name="T6" fmla="*/ 0 w 196"/>
                  <a:gd name="T7" fmla="*/ 31 h 41"/>
                  <a:gd name="T8" fmla="*/ 0 w 196"/>
                  <a:gd name="T9" fmla="*/ 10 h 41"/>
                  <a:gd name="T10" fmla="*/ 10 w 196"/>
                  <a:gd name="T11" fmla="*/ 0 h 41"/>
                  <a:gd name="T12" fmla="*/ 186 w 196"/>
                  <a:gd name="T13" fmla="*/ 0 h 41"/>
                  <a:gd name="T14" fmla="*/ 196 w 196"/>
                  <a:gd name="T15" fmla="*/ 10 h 41"/>
                  <a:gd name="T16" fmla="*/ 196 w 196"/>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1">
                    <a:moveTo>
                      <a:pt x="196" y="31"/>
                    </a:moveTo>
                    <a:cubicBezTo>
                      <a:pt x="196" y="37"/>
                      <a:pt x="192" y="41"/>
                      <a:pt x="186" y="41"/>
                    </a:cubicBezTo>
                    <a:cubicBezTo>
                      <a:pt x="10" y="41"/>
                      <a:pt x="10" y="41"/>
                      <a:pt x="10" y="41"/>
                    </a:cubicBezTo>
                    <a:cubicBezTo>
                      <a:pt x="5" y="41"/>
                      <a:pt x="0" y="37"/>
                      <a:pt x="0" y="31"/>
                    </a:cubicBezTo>
                    <a:cubicBezTo>
                      <a:pt x="0" y="10"/>
                      <a:pt x="0" y="10"/>
                      <a:pt x="0" y="10"/>
                    </a:cubicBezTo>
                    <a:cubicBezTo>
                      <a:pt x="0" y="4"/>
                      <a:pt x="5" y="0"/>
                      <a:pt x="10" y="0"/>
                    </a:cubicBezTo>
                    <a:cubicBezTo>
                      <a:pt x="186" y="0"/>
                      <a:pt x="186" y="0"/>
                      <a:pt x="186" y="0"/>
                    </a:cubicBezTo>
                    <a:cubicBezTo>
                      <a:pt x="192" y="0"/>
                      <a:pt x="196" y="4"/>
                      <a:pt x="196" y="10"/>
                    </a:cubicBezTo>
                    <a:lnTo>
                      <a:pt x="196" y="3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1" name="Rectangle 337"/>
              <p:cNvSpPr>
                <a:spLocks noChangeArrowheads="1"/>
              </p:cNvSpPr>
              <p:nvPr/>
            </p:nvSpPr>
            <p:spPr bwMode="auto">
              <a:xfrm>
                <a:off x="2446338" y="4095750"/>
                <a:ext cx="425450" cy="33813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2" name="Freeform 338"/>
              <p:cNvSpPr>
                <a:spLocks/>
              </p:cNvSpPr>
              <p:nvPr/>
            </p:nvSpPr>
            <p:spPr bwMode="auto">
              <a:xfrm>
                <a:off x="2297113" y="4918075"/>
                <a:ext cx="252413" cy="982663"/>
              </a:xfrm>
              <a:custGeom>
                <a:avLst/>
                <a:gdLst>
                  <a:gd name="T0" fmla="*/ 159 w 159"/>
                  <a:gd name="T1" fmla="*/ 619 h 619"/>
                  <a:gd name="T2" fmla="*/ 0 w 159"/>
                  <a:gd name="T3" fmla="*/ 619 h 619"/>
                  <a:gd name="T4" fmla="*/ 84 w 159"/>
                  <a:gd name="T5" fmla="*/ 0 h 619"/>
                  <a:gd name="T6" fmla="*/ 159 w 159"/>
                  <a:gd name="T7" fmla="*/ 0 h 619"/>
                  <a:gd name="T8" fmla="*/ 159 w 159"/>
                  <a:gd name="T9" fmla="*/ 619 h 619"/>
                </a:gdLst>
                <a:ahLst/>
                <a:cxnLst>
                  <a:cxn ang="0">
                    <a:pos x="T0" y="T1"/>
                  </a:cxn>
                  <a:cxn ang="0">
                    <a:pos x="T2" y="T3"/>
                  </a:cxn>
                  <a:cxn ang="0">
                    <a:pos x="T4" y="T5"/>
                  </a:cxn>
                  <a:cxn ang="0">
                    <a:pos x="T6" y="T7"/>
                  </a:cxn>
                  <a:cxn ang="0">
                    <a:pos x="T8" y="T9"/>
                  </a:cxn>
                </a:cxnLst>
                <a:rect l="0" t="0" r="r" b="b"/>
                <a:pathLst>
                  <a:path w="159" h="619">
                    <a:moveTo>
                      <a:pt x="159" y="619"/>
                    </a:moveTo>
                    <a:lnTo>
                      <a:pt x="0" y="619"/>
                    </a:lnTo>
                    <a:lnTo>
                      <a:pt x="84" y="0"/>
                    </a:lnTo>
                    <a:lnTo>
                      <a:pt x="159" y="0"/>
                    </a:lnTo>
                    <a:lnTo>
                      <a:pt x="159"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3" name="Freeform 339"/>
              <p:cNvSpPr>
                <a:spLocks/>
              </p:cNvSpPr>
              <p:nvPr/>
            </p:nvSpPr>
            <p:spPr bwMode="auto">
              <a:xfrm>
                <a:off x="2638425" y="4918075"/>
                <a:ext cx="250825" cy="982663"/>
              </a:xfrm>
              <a:custGeom>
                <a:avLst/>
                <a:gdLst>
                  <a:gd name="T0" fmla="*/ 158 w 158"/>
                  <a:gd name="T1" fmla="*/ 619 h 619"/>
                  <a:gd name="T2" fmla="*/ 0 w 158"/>
                  <a:gd name="T3" fmla="*/ 619 h 619"/>
                  <a:gd name="T4" fmla="*/ 84 w 158"/>
                  <a:gd name="T5" fmla="*/ 0 h 619"/>
                  <a:gd name="T6" fmla="*/ 158 w 158"/>
                  <a:gd name="T7" fmla="*/ 0 h 619"/>
                  <a:gd name="T8" fmla="*/ 158 w 158"/>
                  <a:gd name="T9" fmla="*/ 619 h 619"/>
                </a:gdLst>
                <a:ahLst/>
                <a:cxnLst>
                  <a:cxn ang="0">
                    <a:pos x="T0" y="T1"/>
                  </a:cxn>
                  <a:cxn ang="0">
                    <a:pos x="T2" y="T3"/>
                  </a:cxn>
                  <a:cxn ang="0">
                    <a:pos x="T4" y="T5"/>
                  </a:cxn>
                  <a:cxn ang="0">
                    <a:pos x="T6" y="T7"/>
                  </a:cxn>
                  <a:cxn ang="0">
                    <a:pos x="T8" y="T9"/>
                  </a:cxn>
                </a:cxnLst>
                <a:rect l="0" t="0" r="r" b="b"/>
                <a:pathLst>
                  <a:path w="158" h="619">
                    <a:moveTo>
                      <a:pt x="158" y="619"/>
                    </a:moveTo>
                    <a:lnTo>
                      <a:pt x="0" y="619"/>
                    </a:lnTo>
                    <a:lnTo>
                      <a:pt x="84" y="0"/>
                    </a:lnTo>
                    <a:lnTo>
                      <a:pt x="158" y="0"/>
                    </a:lnTo>
                    <a:lnTo>
                      <a:pt x="158" y="61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4" name="Freeform 340"/>
              <p:cNvSpPr>
                <a:spLocks/>
              </p:cNvSpPr>
              <p:nvPr/>
            </p:nvSpPr>
            <p:spPr bwMode="auto">
              <a:xfrm>
                <a:off x="2273300"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4"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5" name="Rectangle 341"/>
              <p:cNvSpPr>
                <a:spLocks noChangeArrowheads="1"/>
              </p:cNvSpPr>
              <p:nvPr/>
            </p:nvSpPr>
            <p:spPr bwMode="auto">
              <a:xfrm>
                <a:off x="2913063" y="4405313"/>
                <a:ext cx="123825"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6" name="Freeform 342"/>
              <p:cNvSpPr>
                <a:spLocks/>
              </p:cNvSpPr>
              <p:nvPr/>
            </p:nvSpPr>
            <p:spPr bwMode="auto">
              <a:xfrm>
                <a:off x="2913063" y="5016500"/>
                <a:ext cx="127000" cy="250825"/>
              </a:xfrm>
              <a:custGeom>
                <a:avLst/>
                <a:gdLst>
                  <a:gd name="T0" fmla="*/ 0 w 59"/>
                  <a:gd name="T1" fmla="*/ 0 h 117"/>
                  <a:gd name="T2" fmla="*/ 0 w 59"/>
                  <a:gd name="T3" fmla="*/ 117 h 117"/>
                  <a:gd name="T4" fmla="*/ 59 w 59"/>
                  <a:gd name="T5" fmla="*/ 58 h 117"/>
                  <a:gd name="T6" fmla="*/ 0 w 59"/>
                  <a:gd name="T7" fmla="*/ 0 h 117"/>
                </a:gdLst>
                <a:ahLst/>
                <a:cxnLst>
                  <a:cxn ang="0">
                    <a:pos x="T0" y="T1"/>
                  </a:cxn>
                  <a:cxn ang="0">
                    <a:pos x="T2" y="T3"/>
                  </a:cxn>
                  <a:cxn ang="0">
                    <a:pos x="T4" y="T5"/>
                  </a:cxn>
                  <a:cxn ang="0">
                    <a:pos x="T6" y="T7"/>
                  </a:cxn>
                </a:cxnLst>
                <a:rect l="0" t="0" r="r" b="b"/>
                <a:pathLst>
                  <a:path w="59" h="117">
                    <a:moveTo>
                      <a:pt x="0" y="0"/>
                    </a:moveTo>
                    <a:cubicBezTo>
                      <a:pt x="0" y="117"/>
                      <a:pt x="0" y="117"/>
                      <a:pt x="0" y="117"/>
                    </a:cubicBezTo>
                    <a:cubicBezTo>
                      <a:pt x="32" y="117"/>
                      <a:pt x="59" y="91"/>
                      <a:pt x="59" y="58"/>
                    </a:cubicBezTo>
                    <a:cubicBezTo>
                      <a:pt x="59" y="26"/>
                      <a:pt x="32"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7" name="Rectangle 343"/>
              <p:cNvSpPr>
                <a:spLocks noChangeArrowheads="1"/>
              </p:cNvSpPr>
              <p:nvPr/>
            </p:nvSpPr>
            <p:spPr bwMode="auto">
              <a:xfrm>
                <a:off x="2284413" y="4405313"/>
                <a:ext cx="122238" cy="735013"/>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8" name="Freeform 344"/>
              <p:cNvSpPr>
                <a:spLocks/>
              </p:cNvSpPr>
              <p:nvPr/>
            </p:nvSpPr>
            <p:spPr bwMode="auto">
              <a:xfrm>
                <a:off x="2281238" y="5016500"/>
                <a:ext cx="125413" cy="250825"/>
              </a:xfrm>
              <a:custGeom>
                <a:avLst/>
                <a:gdLst>
                  <a:gd name="T0" fmla="*/ 58 w 58"/>
                  <a:gd name="T1" fmla="*/ 0 h 117"/>
                  <a:gd name="T2" fmla="*/ 58 w 58"/>
                  <a:gd name="T3" fmla="*/ 117 h 117"/>
                  <a:gd name="T4" fmla="*/ 0 w 58"/>
                  <a:gd name="T5" fmla="*/ 58 h 117"/>
                  <a:gd name="T6" fmla="*/ 58 w 58"/>
                  <a:gd name="T7" fmla="*/ 0 h 117"/>
                </a:gdLst>
                <a:ahLst/>
                <a:cxnLst>
                  <a:cxn ang="0">
                    <a:pos x="T0" y="T1"/>
                  </a:cxn>
                  <a:cxn ang="0">
                    <a:pos x="T2" y="T3"/>
                  </a:cxn>
                  <a:cxn ang="0">
                    <a:pos x="T4" y="T5"/>
                  </a:cxn>
                  <a:cxn ang="0">
                    <a:pos x="T6" y="T7"/>
                  </a:cxn>
                </a:cxnLst>
                <a:rect l="0" t="0" r="r" b="b"/>
                <a:pathLst>
                  <a:path w="58" h="117">
                    <a:moveTo>
                      <a:pt x="58" y="0"/>
                    </a:moveTo>
                    <a:cubicBezTo>
                      <a:pt x="58" y="117"/>
                      <a:pt x="58" y="117"/>
                      <a:pt x="58" y="117"/>
                    </a:cubicBezTo>
                    <a:cubicBezTo>
                      <a:pt x="26" y="117"/>
                      <a:pt x="0" y="91"/>
                      <a:pt x="0" y="58"/>
                    </a:cubicBezTo>
                    <a:cubicBezTo>
                      <a:pt x="0" y="26"/>
                      <a:pt x="26" y="0"/>
                      <a:pt x="5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89" name="Freeform 345"/>
              <p:cNvSpPr>
                <a:spLocks/>
              </p:cNvSpPr>
              <p:nvPr/>
            </p:nvSpPr>
            <p:spPr bwMode="auto">
              <a:xfrm>
                <a:off x="2589213" y="3925888"/>
                <a:ext cx="146050" cy="241300"/>
              </a:xfrm>
              <a:custGeom>
                <a:avLst/>
                <a:gdLst>
                  <a:gd name="T0" fmla="*/ 46 w 92"/>
                  <a:gd name="T1" fmla="*/ 152 h 152"/>
                  <a:gd name="T2" fmla="*/ 0 w 92"/>
                  <a:gd name="T3" fmla="*/ 148 h 152"/>
                  <a:gd name="T4" fmla="*/ 0 w 92"/>
                  <a:gd name="T5" fmla="*/ 0 h 152"/>
                  <a:gd name="T6" fmla="*/ 92 w 92"/>
                  <a:gd name="T7" fmla="*/ 0 h 152"/>
                  <a:gd name="T8" fmla="*/ 92 w 92"/>
                  <a:gd name="T9" fmla="*/ 152 h 152"/>
                  <a:gd name="T10" fmla="*/ 46 w 92"/>
                  <a:gd name="T11" fmla="*/ 152 h 152"/>
                </a:gdLst>
                <a:ahLst/>
                <a:cxnLst>
                  <a:cxn ang="0">
                    <a:pos x="T0" y="T1"/>
                  </a:cxn>
                  <a:cxn ang="0">
                    <a:pos x="T2" y="T3"/>
                  </a:cxn>
                  <a:cxn ang="0">
                    <a:pos x="T4" y="T5"/>
                  </a:cxn>
                  <a:cxn ang="0">
                    <a:pos x="T6" y="T7"/>
                  </a:cxn>
                  <a:cxn ang="0">
                    <a:pos x="T8" y="T9"/>
                  </a:cxn>
                  <a:cxn ang="0">
                    <a:pos x="T10" y="T11"/>
                  </a:cxn>
                </a:cxnLst>
                <a:rect l="0" t="0" r="r" b="b"/>
                <a:pathLst>
                  <a:path w="92" h="152">
                    <a:moveTo>
                      <a:pt x="46" y="152"/>
                    </a:moveTo>
                    <a:lnTo>
                      <a:pt x="0" y="148"/>
                    </a:lnTo>
                    <a:lnTo>
                      <a:pt x="0" y="0"/>
                    </a:lnTo>
                    <a:lnTo>
                      <a:pt x="92" y="0"/>
                    </a:lnTo>
                    <a:lnTo>
                      <a:pt x="92" y="152"/>
                    </a:lnTo>
                    <a:lnTo>
                      <a:pt x="46" y="152"/>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0" name="Freeform 346"/>
              <p:cNvSpPr>
                <a:spLocks/>
              </p:cNvSpPr>
              <p:nvPr/>
            </p:nvSpPr>
            <p:spPr bwMode="auto">
              <a:xfrm>
                <a:off x="2589213" y="3925888"/>
                <a:ext cx="146050" cy="128588"/>
              </a:xfrm>
              <a:custGeom>
                <a:avLst/>
                <a:gdLst>
                  <a:gd name="T0" fmla="*/ 0 w 68"/>
                  <a:gd name="T1" fmla="*/ 55 h 60"/>
                  <a:gd name="T2" fmla="*/ 34 w 68"/>
                  <a:gd name="T3" fmla="*/ 60 h 60"/>
                  <a:gd name="T4" fmla="*/ 68 w 68"/>
                  <a:gd name="T5" fmla="*/ 55 h 60"/>
                  <a:gd name="T6" fmla="*/ 68 w 68"/>
                  <a:gd name="T7" fmla="*/ 0 h 60"/>
                  <a:gd name="T8" fmla="*/ 0 w 68"/>
                  <a:gd name="T9" fmla="*/ 0 h 60"/>
                  <a:gd name="T10" fmla="*/ 0 w 68"/>
                  <a:gd name="T11" fmla="*/ 55 h 60"/>
                </a:gdLst>
                <a:ahLst/>
                <a:cxnLst>
                  <a:cxn ang="0">
                    <a:pos x="T0" y="T1"/>
                  </a:cxn>
                  <a:cxn ang="0">
                    <a:pos x="T2" y="T3"/>
                  </a:cxn>
                  <a:cxn ang="0">
                    <a:pos x="T4" y="T5"/>
                  </a:cxn>
                  <a:cxn ang="0">
                    <a:pos x="T6" y="T7"/>
                  </a:cxn>
                  <a:cxn ang="0">
                    <a:pos x="T8" y="T9"/>
                  </a:cxn>
                  <a:cxn ang="0">
                    <a:pos x="T10" y="T11"/>
                  </a:cxn>
                </a:cxnLst>
                <a:rect l="0" t="0" r="r" b="b"/>
                <a:pathLst>
                  <a:path w="68" h="60">
                    <a:moveTo>
                      <a:pt x="0" y="55"/>
                    </a:moveTo>
                    <a:cubicBezTo>
                      <a:pt x="11" y="58"/>
                      <a:pt x="22" y="60"/>
                      <a:pt x="34" y="60"/>
                    </a:cubicBezTo>
                    <a:cubicBezTo>
                      <a:pt x="46" y="60"/>
                      <a:pt x="57" y="58"/>
                      <a:pt x="68" y="55"/>
                    </a:cubicBezTo>
                    <a:cubicBezTo>
                      <a:pt x="68" y="0"/>
                      <a:pt x="68" y="0"/>
                      <a:pt x="68" y="0"/>
                    </a:cubicBezTo>
                    <a:cubicBezTo>
                      <a:pt x="0" y="0"/>
                      <a:pt x="0" y="0"/>
                      <a:pt x="0" y="0"/>
                    </a:cubicBezTo>
                    <a:lnTo>
                      <a:pt x="0" y="55"/>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1" name="Freeform 347"/>
              <p:cNvSpPr>
                <a:spLocks/>
              </p:cNvSpPr>
              <p:nvPr/>
            </p:nvSpPr>
            <p:spPr bwMode="auto">
              <a:xfrm>
                <a:off x="2489200" y="3702050"/>
                <a:ext cx="346075" cy="322263"/>
              </a:xfrm>
              <a:custGeom>
                <a:avLst/>
                <a:gdLst>
                  <a:gd name="T0" fmla="*/ 0 w 161"/>
                  <a:gd name="T1" fmla="*/ 0 h 151"/>
                  <a:gd name="T2" fmla="*/ 0 w 161"/>
                  <a:gd name="T3" fmla="*/ 125 h 151"/>
                  <a:gd name="T4" fmla="*/ 0 w 161"/>
                  <a:gd name="T5" fmla="*/ 125 h 151"/>
                  <a:gd name="T6" fmla="*/ 80 w 161"/>
                  <a:gd name="T7" fmla="*/ 151 h 151"/>
                  <a:gd name="T8" fmla="*/ 161 w 161"/>
                  <a:gd name="T9" fmla="*/ 125 h 151"/>
                  <a:gd name="T10" fmla="*/ 161 w 161"/>
                  <a:gd name="T11" fmla="*/ 0 h 151"/>
                  <a:gd name="T12" fmla="*/ 0 w 16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0" y="0"/>
                    </a:moveTo>
                    <a:cubicBezTo>
                      <a:pt x="0" y="125"/>
                      <a:pt x="0" y="125"/>
                      <a:pt x="0" y="125"/>
                    </a:cubicBezTo>
                    <a:cubicBezTo>
                      <a:pt x="0" y="125"/>
                      <a:pt x="0" y="125"/>
                      <a:pt x="0" y="125"/>
                    </a:cubicBezTo>
                    <a:cubicBezTo>
                      <a:pt x="22" y="142"/>
                      <a:pt x="50" y="151"/>
                      <a:pt x="80" y="151"/>
                    </a:cubicBezTo>
                    <a:cubicBezTo>
                      <a:pt x="110" y="151"/>
                      <a:pt x="139" y="142"/>
                      <a:pt x="161" y="125"/>
                    </a:cubicBezTo>
                    <a:cubicBezTo>
                      <a:pt x="161" y="0"/>
                      <a:pt x="161" y="0"/>
                      <a:pt x="161"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2" name="Freeform 348"/>
              <p:cNvSpPr>
                <a:spLocks/>
              </p:cNvSpPr>
              <p:nvPr/>
            </p:nvSpPr>
            <p:spPr bwMode="auto">
              <a:xfrm>
                <a:off x="2489200" y="3536950"/>
                <a:ext cx="246063" cy="258763"/>
              </a:xfrm>
              <a:custGeom>
                <a:avLst/>
                <a:gdLst>
                  <a:gd name="T0" fmla="*/ 114 w 114"/>
                  <a:gd name="T1" fmla="*/ 7 h 121"/>
                  <a:gd name="T2" fmla="*/ 81 w 114"/>
                  <a:gd name="T3" fmla="*/ 0 h 121"/>
                  <a:gd name="T4" fmla="*/ 0 w 114"/>
                  <a:gd name="T5" fmla="*/ 81 h 121"/>
                  <a:gd name="T6" fmla="*/ 0 w 114"/>
                  <a:gd name="T7" fmla="*/ 121 h 121"/>
                  <a:gd name="T8" fmla="*/ 114 w 114"/>
                  <a:gd name="T9" fmla="*/ 7 h 121"/>
                </a:gdLst>
                <a:ahLst/>
                <a:cxnLst>
                  <a:cxn ang="0">
                    <a:pos x="T0" y="T1"/>
                  </a:cxn>
                  <a:cxn ang="0">
                    <a:pos x="T2" y="T3"/>
                  </a:cxn>
                  <a:cxn ang="0">
                    <a:pos x="T4" y="T5"/>
                  </a:cxn>
                  <a:cxn ang="0">
                    <a:pos x="T6" y="T7"/>
                  </a:cxn>
                  <a:cxn ang="0">
                    <a:pos x="T8" y="T9"/>
                  </a:cxn>
                </a:cxnLst>
                <a:rect l="0" t="0" r="r" b="b"/>
                <a:pathLst>
                  <a:path w="114" h="121">
                    <a:moveTo>
                      <a:pt x="114" y="7"/>
                    </a:moveTo>
                    <a:cubicBezTo>
                      <a:pt x="104" y="3"/>
                      <a:pt x="92" y="0"/>
                      <a:pt x="81" y="0"/>
                    </a:cubicBezTo>
                    <a:cubicBezTo>
                      <a:pt x="36" y="0"/>
                      <a:pt x="0" y="36"/>
                      <a:pt x="0" y="81"/>
                    </a:cubicBezTo>
                    <a:cubicBezTo>
                      <a:pt x="0" y="121"/>
                      <a:pt x="0" y="121"/>
                      <a:pt x="0" y="121"/>
                    </a:cubicBezTo>
                    <a:cubicBezTo>
                      <a:pt x="59" y="114"/>
                      <a:pt x="107" y="67"/>
                      <a:pt x="114"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3" name="Freeform 349"/>
              <p:cNvSpPr>
                <a:spLocks/>
              </p:cNvSpPr>
              <p:nvPr/>
            </p:nvSpPr>
            <p:spPr bwMode="auto">
              <a:xfrm>
                <a:off x="2590800" y="3536950"/>
                <a:ext cx="244475" cy="258763"/>
              </a:xfrm>
              <a:custGeom>
                <a:avLst/>
                <a:gdLst>
                  <a:gd name="T0" fmla="*/ 0 w 114"/>
                  <a:gd name="T1" fmla="*/ 7 h 121"/>
                  <a:gd name="T2" fmla="*/ 33 w 114"/>
                  <a:gd name="T3" fmla="*/ 0 h 121"/>
                  <a:gd name="T4" fmla="*/ 114 w 114"/>
                  <a:gd name="T5" fmla="*/ 81 h 121"/>
                  <a:gd name="T6" fmla="*/ 114 w 114"/>
                  <a:gd name="T7" fmla="*/ 121 h 121"/>
                  <a:gd name="T8" fmla="*/ 0 w 114"/>
                  <a:gd name="T9" fmla="*/ 7 h 121"/>
                </a:gdLst>
                <a:ahLst/>
                <a:cxnLst>
                  <a:cxn ang="0">
                    <a:pos x="T0" y="T1"/>
                  </a:cxn>
                  <a:cxn ang="0">
                    <a:pos x="T2" y="T3"/>
                  </a:cxn>
                  <a:cxn ang="0">
                    <a:pos x="T4" y="T5"/>
                  </a:cxn>
                  <a:cxn ang="0">
                    <a:pos x="T6" y="T7"/>
                  </a:cxn>
                  <a:cxn ang="0">
                    <a:pos x="T8" y="T9"/>
                  </a:cxn>
                </a:cxnLst>
                <a:rect l="0" t="0" r="r" b="b"/>
                <a:pathLst>
                  <a:path w="114" h="121">
                    <a:moveTo>
                      <a:pt x="0" y="7"/>
                    </a:moveTo>
                    <a:cubicBezTo>
                      <a:pt x="10" y="3"/>
                      <a:pt x="21" y="0"/>
                      <a:pt x="33" y="0"/>
                    </a:cubicBezTo>
                    <a:cubicBezTo>
                      <a:pt x="78" y="0"/>
                      <a:pt x="114" y="36"/>
                      <a:pt x="114" y="81"/>
                    </a:cubicBezTo>
                    <a:cubicBezTo>
                      <a:pt x="114" y="121"/>
                      <a:pt x="114" y="121"/>
                      <a:pt x="114" y="121"/>
                    </a:cubicBezTo>
                    <a:cubicBezTo>
                      <a:pt x="54" y="114"/>
                      <a:pt x="7" y="67"/>
                      <a:pt x="0" y="7"/>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4" name="Freeform 350"/>
              <p:cNvSpPr>
                <a:spLocks/>
              </p:cNvSpPr>
              <p:nvPr/>
            </p:nvSpPr>
            <p:spPr bwMode="auto">
              <a:xfrm>
                <a:off x="2257425" y="4095750"/>
                <a:ext cx="803275" cy="987425"/>
              </a:xfrm>
              <a:custGeom>
                <a:avLst/>
                <a:gdLst>
                  <a:gd name="T0" fmla="*/ 295 w 374"/>
                  <a:gd name="T1" fmla="*/ 0 h 462"/>
                  <a:gd name="T2" fmla="*/ 250 w 374"/>
                  <a:gd name="T3" fmla="*/ 0 h 462"/>
                  <a:gd name="T4" fmla="*/ 188 w 374"/>
                  <a:gd name="T5" fmla="*/ 140 h 462"/>
                  <a:gd name="T6" fmla="*/ 126 w 374"/>
                  <a:gd name="T7" fmla="*/ 0 h 462"/>
                  <a:gd name="T8" fmla="*/ 79 w 374"/>
                  <a:gd name="T9" fmla="*/ 0 h 462"/>
                  <a:gd name="T10" fmla="*/ 0 w 374"/>
                  <a:gd name="T11" fmla="*/ 79 h 462"/>
                  <a:gd name="T12" fmla="*/ 0 w 374"/>
                  <a:gd name="T13" fmla="*/ 295 h 462"/>
                  <a:gd name="T14" fmla="*/ 69 w 374"/>
                  <a:gd name="T15" fmla="*/ 295 h 462"/>
                  <a:gd name="T16" fmla="*/ 69 w 374"/>
                  <a:gd name="T17" fmla="*/ 146 h 462"/>
                  <a:gd name="T18" fmla="*/ 79 w 374"/>
                  <a:gd name="T19" fmla="*/ 146 h 462"/>
                  <a:gd name="T20" fmla="*/ 80 w 374"/>
                  <a:gd name="T21" fmla="*/ 462 h 462"/>
                  <a:gd name="T22" fmla="*/ 294 w 374"/>
                  <a:gd name="T23" fmla="*/ 462 h 462"/>
                  <a:gd name="T24" fmla="*/ 295 w 374"/>
                  <a:gd name="T25" fmla="*/ 146 h 462"/>
                  <a:gd name="T26" fmla="*/ 305 w 374"/>
                  <a:gd name="T27" fmla="*/ 146 h 462"/>
                  <a:gd name="T28" fmla="*/ 305 w 374"/>
                  <a:gd name="T29" fmla="*/ 288 h 462"/>
                  <a:gd name="T30" fmla="*/ 374 w 374"/>
                  <a:gd name="T31" fmla="*/ 288 h 462"/>
                  <a:gd name="T32" fmla="*/ 374 w 374"/>
                  <a:gd name="T33" fmla="*/ 79 h 462"/>
                  <a:gd name="T34" fmla="*/ 295 w 374"/>
                  <a:gd name="T35"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4" h="462">
                    <a:moveTo>
                      <a:pt x="295" y="0"/>
                    </a:moveTo>
                    <a:cubicBezTo>
                      <a:pt x="250" y="0"/>
                      <a:pt x="250" y="0"/>
                      <a:pt x="250" y="0"/>
                    </a:cubicBezTo>
                    <a:cubicBezTo>
                      <a:pt x="188" y="140"/>
                      <a:pt x="188" y="140"/>
                      <a:pt x="188" y="140"/>
                    </a:cubicBezTo>
                    <a:cubicBezTo>
                      <a:pt x="188" y="140"/>
                      <a:pt x="142" y="40"/>
                      <a:pt x="126" y="0"/>
                    </a:cubicBezTo>
                    <a:cubicBezTo>
                      <a:pt x="79" y="0"/>
                      <a:pt x="79" y="0"/>
                      <a:pt x="79" y="0"/>
                    </a:cubicBezTo>
                    <a:cubicBezTo>
                      <a:pt x="36" y="0"/>
                      <a:pt x="0" y="36"/>
                      <a:pt x="0" y="79"/>
                    </a:cubicBezTo>
                    <a:cubicBezTo>
                      <a:pt x="0" y="295"/>
                      <a:pt x="0" y="295"/>
                      <a:pt x="0" y="295"/>
                    </a:cubicBezTo>
                    <a:cubicBezTo>
                      <a:pt x="69" y="295"/>
                      <a:pt x="69" y="295"/>
                      <a:pt x="69" y="295"/>
                    </a:cubicBezTo>
                    <a:cubicBezTo>
                      <a:pt x="69" y="146"/>
                      <a:pt x="69" y="146"/>
                      <a:pt x="69" y="146"/>
                    </a:cubicBezTo>
                    <a:cubicBezTo>
                      <a:pt x="79" y="146"/>
                      <a:pt x="79" y="146"/>
                      <a:pt x="79" y="146"/>
                    </a:cubicBezTo>
                    <a:cubicBezTo>
                      <a:pt x="80" y="462"/>
                      <a:pt x="80" y="462"/>
                      <a:pt x="80" y="462"/>
                    </a:cubicBezTo>
                    <a:cubicBezTo>
                      <a:pt x="294" y="462"/>
                      <a:pt x="294" y="462"/>
                      <a:pt x="294" y="462"/>
                    </a:cubicBezTo>
                    <a:cubicBezTo>
                      <a:pt x="295" y="146"/>
                      <a:pt x="295" y="146"/>
                      <a:pt x="295" y="146"/>
                    </a:cubicBezTo>
                    <a:cubicBezTo>
                      <a:pt x="305" y="146"/>
                      <a:pt x="305" y="146"/>
                      <a:pt x="305" y="146"/>
                    </a:cubicBezTo>
                    <a:cubicBezTo>
                      <a:pt x="305" y="288"/>
                      <a:pt x="305" y="288"/>
                      <a:pt x="305" y="288"/>
                    </a:cubicBezTo>
                    <a:cubicBezTo>
                      <a:pt x="374" y="288"/>
                      <a:pt x="374" y="288"/>
                      <a:pt x="374" y="288"/>
                    </a:cubicBezTo>
                    <a:cubicBezTo>
                      <a:pt x="374" y="79"/>
                      <a:pt x="374" y="79"/>
                      <a:pt x="374" y="79"/>
                    </a:cubicBezTo>
                    <a:cubicBezTo>
                      <a:pt x="374" y="36"/>
                      <a:pt x="338" y="0"/>
                      <a:pt x="295" y="0"/>
                    </a:cubicBezTo>
                    <a:close/>
                  </a:path>
                </a:pathLst>
              </a:custGeom>
              <a:solidFill>
                <a:schemeClr val="accent6"/>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5" name="Freeform 351"/>
              <p:cNvSpPr>
                <a:spLocks/>
              </p:cNvSpPr>
              <p:nvPr/>
            </p:nvSpPr>
            <p:spPr bwMode="auto">
              <a:xfrm>
                <a:off x="2298700" y="5900738"/>
                <a:ext cx="250825" cy="71438"/>
              </a:xfrm>
              <a:custGeom>
                <a:avLst/>
                <a:gdLst>
                  <a:gd name="T0" fmla="*/ 61 w 117"/>
                  <a:gd name="T1" fmla="*/ 0 h 33"/>
                  <a:gd name="T2" fmla="*/ 0 w 117"/>
                  <a:gd name="T3" fmla="*/ 33 h 33"/>
                  <a:gd name="T4" fmla="*/ 79 w 117"/>
                  <a:gd name="T5" fmla="*/ 33 h 33"/>
                  <a:gd name="T6" fmla="*/ 117 w 117"/>
                  <a:gd name="T7" fmla="*/ 0 h 33"/>
                  <a:gd name="T8" fmla="*/ 61 w 117"/>
                  <a:gd name="T9" fmla="*/ 0 h 33"/>
                </a:gdLst>
                <a:ahLst/>
                <a:cxnLst>
                  <a:cxn ang="0">
                    <a:pos x="T0" y="T1"/>
                  </a:cxn>
                  <a:cxn ang="0">
                    <a:pos x="T2" y="T3"/>
                  </a:cxn>
                  <a:cxn ang="0">
                    <a:pos x="T4" y="T5"/>
                  </a:cxn>
                  <a:cxn ang="0">
                    <a:pos x="T6" y="T7"/>
                  </a:cxn>
                  <a:cxn ang="0">
                    <a:pos x="T8" y="T9"/>
                  </a:cxn>
                </a:cxnLst>
                <a:rect l="0" t="0" r="r" b="b"/>
                <a:pathLst>
                  <a:path w="117" h="33">
                    <a:moveTo>
                      <a:pt x="61" y="0"/>
                    </a:moveTo>
                    <a:cubicBezTo>
                      <a:pt x="36" y="0"/>
                      <a:pt x="13" y="13"/>
                      <a:pt x="0" y="33"/>
                    </a:cubicBezTo>
                    <a:cubicBezTo>
                      <a:pt x="79" y="33"/>
                      <a:pt x="79" y="33"/>
                      <a:pt x="79" y="33"/>
                    </a:cubicBezTo>
                    <a:cubicBezTo>
                      <a:pt x="99" y="33"/>
                      <a:pt x="114" y="18"/>
                      <a:pt x="117" y="0"/>
                    </a:cubicBezTo>
                    <a:lnTo>
                      <a:pt x="61"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6" name="Freeform 352"/>
              <p:cNvSpPr>
                <a:spLocks/>
              </p:cNvSpPr>
              <p:nvPr/>
            </p:nvSpPr>
            <p:spPr bwMode="auto">
              <a:xfrm>
                <a:off x="2619375" y="5900738"/>
                <a:ext cx="276225" cy="141288"/>
              </a:xfrm>
              <a:custGeom>
                <a:avLst/>
                <a:gdLst>
                  <a:gd name="T0" fmla="*/ 73 w 129"/>
                  <a:gd name="T1" fmla="*/ 0 h 66"/>
                  <a:gd name="T2" fmla="*/ 0 w 129"/>
                  <a:gd name="T3" fmla="*/ 66 h 66"/>
                  <a:gd name="T4" fmla="*/ 73 w 129"/>
                  <a:gd name="T5" fmla="*/ 66 h 66"/>
                  <a:gd name="T6" fmla="*/ 129 w 129"/>
                  <a:gd name="T7" fmla="*/ 66 h 66"/>
                  <a:gd name="T8" fmla="*/ 129 w 129"/>
                  <a:gd name="T9" fmla="*/ 0 h 66"/>
                  <a:gd name="T10" fmla="*/ 73 w 129"/>
                  <a:gd name="T11" fmla="*/ 0 h 66"/>
                </a:gdLst>
                <a:ahLst/>
                <a:cxnLst>
                  <a:cxn ang="0">
                    <a:pos x="T0" y="T1"/>
                  </a:cxn>
                  <a:cxn ang="0">
                    <a:pos x="T2" y="T3"/>
                  </a:cxn>
                  <a:cxn ang="0">
                    <a:pos x="T4" y="T5"/>
                  </a:cxn>
                  <a:cxn ang="0">
                    <a:pos x="T6" y="T7"/>
                  </a:cxn>
                  <a:cxn ang="0">
                    <a:pos x="T8" y="T9"/>
                  </a:cxn>
                  <a:cxn ang="0">
                    <a:pos x="T10" y="T11"/>
                  </a:cxn>
                </a:cxnLst>
                <a:rect l="0" t="0" r="r" b="b"/>
                <a:pathLst>
                  <a:path w="129" h="66">
                    <a:moveTo>
                      <a:pt x="73" y="0"/>
                    </a:moveTo>
                    <a:cubicBezTo>
                      <a:pt x="35" y="0"/>
                      <a:pt x="3" y="29"/>
                      <a:pt x="0" y="66"/>
                    </a:cubicBezTo>
                    <a:cubicBezTo>
                      <a:pt x="73" y="66"/>
                      <a:pt x="73" y="66"/>
                      <a:pt x="73" y="66"/>
                    </a:cubicBezTo>
                    <a:cubicBezTo>
                      <a:pt x="129" y="66"/>
                      <a:pt x="129" y="66"/>
                      <a:pt x="129" y="66"/>
                    </a:cubicBezTo>
                    <a:cubicBezTo>
                      <a:pt x="129" y="0"/>
                      <a:pt x="129" y="0"/>
                      <a:pt x="129" y="0"/>
                    </a:cubicBezTo>
                    <a:lnTo>
                      <a:pt x="73" y="0"/>
                    </a:ln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7" name="Freeform 353"/>
              <p:cNvSpPr>
                <a:spLocks/>
              </p:cNvSpPr>
              <p:nvPr/>
            </p:nvSpPr>
            <p:spPr bwMode="auto">
              <a:xfrm>
                <a:off x="2641600" y="5900738"/>
                <a:ext cx="252413" cy="71438"/>
              </a:xfrm>
              <a:custGeom>
                <a:avLst/>
                <a:gdLst>
                  <a:gd name="T0" fmla="*/ 62 w 117"/>
                  <a:gd name="T1" fmla="*/ 0 h 33"/>
                  <a:gd name="T2" fmla="*/ 0 w 117"/>
                  <a:gd name="T3" fmla="*/ 33 h 33"/>
                  <a:gd name="T4" fmla="*/ 80 w 117"/>
                  <a:gd name="T5" fmla="*/ 33 h 33"/>
                  <a:gd name="T6" fmla="*/ 117 w 117"/>
                  <a:gd name="T7" fmla="*/ 0 h 33"/>
                  <a:gd name="T8" fmla="*/ 62 w 117"/>
                  <a:gd name="T9" fmla="*/ 0 h 33"/>
                </a:gdLst>
                <a:ahLst/>
                <a:cxnLst>
                  <a:cxn ang="0">
                    <a:pos x="T0" y="T1"/>
                  </a:cxn>
                  <a:cxn ang="0">
                    <a:pos x="T2" y="T3"/>
                  </a:cxn>
                  <a:cxn ang="0">
                    <a:pos x="T4" y="T5"/>
                  </a:cxn>
                  <a:cxn ang="0">
                    <a:pos x="T6" y="T7"/>
                  </a:cxn>
                  <a:cxn ang="0">
                    <a:pos x="T8" y="T9"/>
                  </a:cxn>
                </a:cxnLst>
                <a:rect l="0" t="0" r="r" b="b"/>
                <a:pathLst>
                  <a:path w="117" h="33">
                    <a:moveTo>
                      <a:pt x="62" y="0"/>
                    </a:moveTo>
                    <a:cubicBezTo>
                      <a:pt x="36" y="0"/>
                      <a:pt x="14" y="13"/>
                      <a:pt x="0" y="33"/>
                    </a:cubicBezTo>
                    <a:cubicBezTo>
                      <a:pt x="80" y="33"/>
                      <a:pt x="80" y="33"/>
                      <a:pt x="80" y="33"/>
                    </a:cubicBezTo>
                    <a:cubicBezTo>
                      <a:pt x="99" y="33"/>
                      <a:pt x="115" y="18"/>
                      <a:pt x="117" y="0"/>
                    </a:cubicBezTo>
                    <a:lnTo>
                      <a:pt x="62"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8" name="Oval 354"/>
              <p:cNvSpPr>
                <a:spLocks noChangeArrowheads="1"/>
              </p:cNvSpPr>
              <p:nvPr/>
            </p:nvSpPr>
            <p:spPr bwMode="auto">
              <a:xfrm>
                <a:off x="2894013" y="5038725"/>
                <a:ext cx="46038"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99" name="Oval 355"/>
              <p:cNvSpPr>
                <a:spLocks noChangeArrowheads="1"/>
              </p:cNvSpPr>
              <p:nvPr/>
            </p:nvSpPr>
            <p:spPr bwMode="auto">
              <a:xfrm>
                <a:off x="2949575"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0" name="Oval 356"/>
              <p:cNvSpPr>
                <a:spLocks noChangeArrowheads="1"/>
              </p:cNvSpPr>
              <p:nvPr/>
            </p:nvSpPr>
            <p:spPr bwMode="auto">
              <a:xfrm>
                <a:off x="3005138" y="5038725"/>
                <a:ext cx="44450" cy="44450"/>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1" name="Oval 359"/>
              <p:cNvSpPr>
                <a:spLocks noChangeArrowheads="1"/>
              </p:cNvSpPr>
              <p:nvPr/>
            </p:nvSpPr>
            <p:spPr bwMode="auto">
              <a:xfrm>
                <a:off x="2457450"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2" name="Oval 360"/>
              <p:cNvSpPr>
                <a:spLocks noChangeArrowheads="1"/>
              </p:cNvSpPr>
              <p:nvPr/>
            </p:nvSpPr>
            <p:spPr bwMode="auto">
              <a:xfrm>
                <a:off x="2841625" y="3895725"/>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3" name="Oval 363"/>
              <p:cNvSpPr>
                <a:spLocks noChangeArrowheads="1"/>
              </p:cNvSpPr>
              <p:nvPr/>
            </p:nvSpPr>
            <p:spPr bwMode="auto">
              <a:xfrm>
                <a:off x="2735263"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4" name="Oval 364"/>
              <p:cNvSpPr>
                <a:spLocks noChangeArrowheads="1"/>
              </p:cNvSpPr>
              <p:nvPr/>
            </p:nvSpPr>
            <p:spPr bwMode="auto">
              <a:xfrm>
                <a:off x="2771775" y="3857625"/>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5" name="Oval 365"/>
              <p:cNvSpPr>
                <a:spLocks noChangeArrowheads="1"/>
              </p:cNvSpPr>
              <p:nvPr/>
            </p:nvSpPr>
            <p:spPr bwMode="auto">
              <a:xfrm>
                <a:off x="2754313" y="3894138"/>
                <a:ext cx="12700"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6" name="Oval 366"/>
              <p:cNvSpPr>
                <a:spLocks noChangeArrowheads="1"/>
              </p:cNvSpPr>
              <p:nvPr/>
            </p:nvSpPr>
            <p:spPr bwMode="auto">
              <a:xfrm>
                <a:off x="2532063"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7" name="Oval 367"/>
              <p:cNvSpPr>
                <a:spLocks noChangeArrowheads="1"/>
              </p:cNvSpPr>
              <p:nvPr/>
            </p:nvSpPr>
            <p:spPr bwMode="auto">
              <a:xfrm>
                <a:off x="2568575" y="3857625"/>
                <a:ext cx="15875"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8" name="Oval 368"/>
              <p:cNvSpPr>
                <a:spLocks noChangeArrowheads="1"/>
              </p:cNvSpPr>
              <p:nvPr/>
            </p:nvSpPr>
            <p:spPr bwMode="auto">
              <a:xfrm>
                <a:off x="2552700" y="3894138"/>
                <a:ext cx="14288" cy="14288"/>
              </a:xfrm>
              <a:prstGeom prst="ellipse">
                <a:avLst/>
              </a:prstGeom>
              <a:solidFill>
                <a:srgbClr val="EF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09" name="Oval 369"/>
              <p:cNvSpPr>
                <a:spLocks noChangeArrowheads="1"/>
              </p:cNvSpPr>
              <p:nvPr/>
            </p:nvSpPr>
            <p:spPr bwMode="auto">
              <a:xfrm>
                <a:off x="2547938" y="3816350"/>
                <a:ext cx="23813"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0" name="Oval 370"/>
              <p:cNvSpPr>
                <a:spLocks noChangeArrowheads="1"/>
              </p:cNvSpPr>
              <p:nvPr/>
            </p:nvSpPr>
            <p:spPr bwMode="auto">
              <a:xfrm>
                <a:off x="2749550" y="3816350"/>
                <a:ext cx="22225" cy="2381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1" name="Freeform 371"/>
              <p:cNvSpPr>
                <a:spLocks/>
              </p:cNvSpPr>
              <p:nvPr/>
            </p:nvSpPr>
            <p:spPr bwMode="auto">
              <a:xfrm>
                <a:off x="2628900" y="3883025"/>
                <a:ext cx="60325" cy="25400"/>
              </a:xfrm>
              <a:custGeom>
                <a:avLst/>
                <a:gdLst>
                  <a:gd name="T0" fmla="*/ 0 w 28"/>
                  <a:gd name="T1" fmla="*/ 0 h 12"/>
                  <a:gd name="T2" fmla="*/ 14 w 28"/>
                  <a:gd name="T3" fmla="*/ 12 h 12"/>
                  <a:gd name="T4" fmla="*/ 28 w 28"/>
                  <a:gd name="T5" fmla="*/ 0 h 12"/>
                  <a:gd name="T6" fmla="*/ 0 w 28"/>
                  <a:gd name="T7" fmla="*/ 0 h 12"/>
                </a:gdLst>
                <a:ahLst/>
                <a:cxnLst>
                  <a:cxn ang="0">
                    <a:pos x="T0" y="T1"/>
                  </a:cxn>
                  <a:cxn ang="0">
                    <a:pos x="T2" y="T3"/>
                  </a:cxn>
                  <a:cxn ang="0">
                    <a:pos x="T4" y="T5"/>
                  </a:cxn>
                  <a:cxn ang="0">
                    <a:pos x="T6" y="T7"/>
                  </a:cxn>
                </a:cxnLst>
                <a:rect l="0" t="0" r="r" b="b"/>
                <a:pathLst>
                  <a:path w="28" h="12">
                    <a:moveTo>
                      <a:pt x="0" y="0"/>
                    </a:moveTo>
                    <a:cubicBezTo>
                      <a:pt x="1" y="7"/>
                      <a:pt x="7" y="12"/>
                      <a:pt x="14" y="12"/>
                    </a:cubicBezTo>
                    <a:cubicBezTo>
                      <a:pt x="21" y="12"/>
                      <a:pt x="27" y="7"/>
                      <a:pt x="28" y="0"/>
                    </a:cubicBezTo>
                    <a:lnTo>
                      <a:pt x="0" y="0"/>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912" name="Line 372"/>
              <p:cNvSpPr>
                <a:spLocks noChangeShapeType="1"/>
              </p:cNvSpPr>
              <p:nvPr/>
            </p:nvSpPr>
            <p:spPr bwMode="auto">
              <a:xfrm>
                <a:off x="2620963" y="3951288"/>
                <a:ext cx="85725" cy="0"/>
              </a:xfrm>
              <a:prstGeom prst="line">
                <a:avLst/>
              </a:prstGeom>
              <a:noFill/>
              <a:ln w="9525"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3" name="Group 1802"/>
            <p:cNvGrpSpPr/>
            <p:nvPr/>
          </p:nvGrpSpPr>
          <p:grpSpPr>
            <a:xfrm>
              <a:off x="4089400" y="4464844"/>
              <a:ext cx="1157581" cy="2164407"/>
              <a:chOff x="1917763" y="3294063"/>
              <a:chExt cx="921204" cy="1722437"/>
            </a:xfrm>
          </p:grpSpPr>
          <p:sp>
            <p:nvSpPr>
              <p:cNvPr id="1849" name="Freeform 5"/>
              <p:cNvSpPr>
                <a:spLocks/>
              </p:cNvSpPr>
              <p:nvPr/>
            </p:nvSpPr>
            <p:spPr bwMode="auto">
              <a:xfrm>
                <a:off x="2439421" y="3523293"/>
                <a:ext cx="275290" cy="57843"/>
              </a:xfrm>
              <a:custGeom>
                <a:avLst/>
                <a:gdLst>
                  <a:gd name="T0" fmla="*/ 181 w 181"/>
                  <a:gd name="T1" fmla="*/ 29 h 38"/>
                  <a:gd name="T2" fmla="*/ 172 w 181"/>
                  <a:gd name="T3" fmla="*/ 38 h 38"/>
                  <a:gd name="T4" fmla="*/ 9 w 181"/>
                  <a:gd name="T5" fmla="*/ 38 h 38"/>
                  <a:gd name="T6" fmla="*/ 0 w 181"/>
                  <a:gd name="T7" fmla="*/ 29 h 38"/>
                  <a:gd name="T8" fmla="*/ 0 w 181"/>
                  <a:gd name="T9" fmla="*/ 9 h 38"/>
                  <a:gd name="T10" fmla="*/ 9 w 181"/>
                  <a:gd name="T11" fmla="*/ 0 h 38"/>
                  <a:gd name="T12" fmla="*/ 172 w 181"/>
                  <a:gd name="T13" fmla="*/ 0 h 38"/>
                  <a:gd name="T14" fmla="*/ 181 w 181"/>
                  <a:gd name="T15" fmla="*/ 9 h 38"/>
                  <a:gd name="T16" fmla="*/ 181 w 181"/>
                  <a:gd name="T17"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38">
                    <a:moveTo>
                      <a:pt x="181" y="29"/>
                    </a:moveTo>
                    <a:cubicBezTo>
                      <a:pt x="181" y="34"/>
                      <a:pt x="177" y="38"/>
                      <a:pt x="172" y="38"/>
                    </a:cubicBezTo>
                    <a:cubicBezTo>
                      <a:pt x="9" y="38"/>
                      <a:pt x="9" y="38"/>
                      <a:pt x="9" y="38"/>
                    </a:cubicBezTo>
                    <a:cubicBezTo>
                      <a:pt x="4" y="38"/>
                      <a:pt x="0" y="34"/>
                      <a:pt x="0" y="29"/>
                    </a:cubicBezTo>
                    <a:cubicBezTo>
                      <a:pt x="0" y="9"/>
                      <a:pt x="0" y="9"/>
                      <a:pt x="0" y="9"/>
                    </a:cubicBezTo>
                    <a:cubicBezTo>
                      <a:pt x="0" y="4"/>
                      <a:pt x="4" y="0"/>
                      <a:pt x="9" y="0"/>
                    </a:cubicBezTo>
                    <a:cubicBezTo>
                      <a:pt x="172" y="0"/>
                      <a:pt x="172" y="0"/>
                      <a:pt x="172" y="0"/>
                    </a:cubicBezTo>
                    <a:cubicBezTo>
                      <a:pt x="177" y="0"/>
                      <a:pt x="181" y="4"/>
                      <a:pt x="181" y="9"/>
                    </a:cubicBezTo>
                    <a:lnTo>
                      <a:pt x="181" y="29"/>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0" name="Rectangle 6"/>
              <p:cNvSpPr>
                <a:spLocks noChangeArrowheads="1"/>
              </p:cNvSpPr>
              <p:nvPr/>
            </p:nvSpPr>
            <p:spPr bwMode="auto">
              <a:xfrm>
                <a:off x="2425496" y="4279537"/>
                <a:ext cx="302069" cy="9854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1" name="Rectangle 7"/>
              <p:cNvSpPr>
                <a:spLocks noChangeArrowheads="1"/>
              </p:cNvSpPr>
              <p:nvPr/>
            </p:nvSpPr>
            <p:spPr bwMode="auto">
              <a:xfrm>
                <a:off x="2425496"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2" name="Freeform 8"/>
              <p:cNvSpPr>
                <a:spLocks/>
              </p:cNvSpPr>
              <p:nvPr/>
            </p:nvSpPr>
            <p:spPr bwMode="auto">
              <a:xfrm>
                <a:off x="2322664" y="4922237"/>
                <a:ext cx="182098" cy="94263"/>
              </a:xfrm>
              <a:custGeom>
                <a:avLst/>
                <a:gdLst>
                  <a:gd name="T0" fmla="*/ 68 w 120"/>
                  <a:gd name="T1" fmla="*/ 0 h 62"/>
                  <a:gd name="T2" fmla="*/ 0 w 120"/>
                  <a:gd name="T3" fmla="*/ 62 h 62"/>
                  <a:gd name="T4" fmla="*/ 68 w 120"/>
                  <a:gd name="T5" fmla="*/ 62 h 62"/>
                  <a:gd name="T6" fmla="*/ 120 w 120"/>
                  <a:gd name="T7" fmla="*/ 62 h 62"/>
                  <a:gd name="T8" fmla="*/ 120 w 120"/>
                  <a:gd name="T9" fmla="*/ 0 h 62"/>
                  <a:gd name="T10" fmla="*/ 68 w 120"/>
                  <a:gd name="T11" fmla="*/ 0 h 62"/>
                </a:gdLst>
                <a:ahLst/>
                <a:cxnLst>
                  <a:cxn ang="0">
                    <a:pos x="T0" y="T1"/>
                  </a:cxn>
                  <a:cxn ang="0">
                    <a:pos x="T2" y="T3"/>
                  </a:cxn>
                  <a:cxn ang="0">
                    <a:pos x="T4" y="T5"/>
                  </a:cxn>
                  <a:cxn ang="0">
                    <a:pos x="T6" y="T7"/>
                  </a:cxn>
                  <a:cxn ang="0">
                    <a:pos x="T8" y="T9"/>
                  </a:cxn>
                  <a:cxn ang="0">
                    <a:pos x="T10" y="T11"/>
                  </a:cxn>
                </a:cxnLst>
                <a:rect l="0" t="0" r="r" b="b"/>
                <a:pathLst>
                  <a:path w="120" h="62">
                    <a:moveTo>
                      <a:pt x="68" y="0"/>
                    </a:moveTo>
                    <a:cubicBezTo>
                      <a:pt x="33" y="0"/>
                      <a:pt x="4" y="27"/>
                      <a:pt x="0" y="62"/>
                    </a:cubicBezTo>
                    <a:cubicBezTo>
                      <a:pt x="68" y="62"/>
                      <a:pt x="68" y="62"/>
                      <a:pt x="68" y="62"/>
                    </a:cubicBezTo>
                    <a:cubicBezTo>
                      <a:pt x="120" y="62"/>
                      <a:pt x="120" y="62"/>
                      <a:pt x="120" y="62"/>
                    </a:cubicBezTo>
                    <a:cubicBezTo>
                      <a:pt x="120" y="0"/>
                      <a:pt x="120" y="0"/>
                      <a:pt x="120"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3" name="Rectangle 9"/>
              <p:cNvSpPr>
                <a:spLocks noChangeArrowheads="1"/>
              </p:cNvSpPr>
              <p:nvPr/>
            </p:nvSpPr>
            <p:spPr bwMode="auto">
              <a:xfrm>
                <a:off x="2649370" y="4279537"/>
                <a:ext cx="78196" cy="65341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4" name="Freeform 10"/>
              <p:cNvSpPr>
                <a:spLocks/>
              </p:cNvSpPr>
              <p:nvPr/>
            </p:nvSpPr>
            <p:spPr bwMode="auto">
              <a:xfrm>
                <a:off x="2547609" y="4922237"/>
                <a:ext cx="179956" cy="94263"/>
              </a:xfrm>
              <a:custGeom>
                <a:avLst/>
                <a:gdLst>
                  <a:gd name="T0" fmla="*/ 68 w 119"/>
                  <a:gd name="T1" fmla="*/ 0 h 62"/>
                  <a:gd name="T2" fmla="*/ 0 w 119"/>
                  <a:gd name="T3" fmla="*/ 62 h 62"/>
                  <a:gd name="T4" fmla="*/ 68 w 119"/>
                  <a:gd name="T5" fmla="*/ 62 h 62"/>
                  <a:gd name="T6" fmla="*/ 119 w 119"/>
                  <a:gd name="T7" fmla="*/ 62 h 62"/>
                  <a:gd name="T8" fmla="*/ 119 w 119"/>
                  <a:gd name="T9" fmla="*/ 0 h 62"/>
                  <a:gd name="T10" fmla="*/ 68 w 119"/>
                  <a:gd name="T11" fmla="*/ 0 h 62"/>
                </a:gdLst>
                <a:ahLst/>
                <a:cxnLst>
                  <a:cxn ang="0">
                    <a:pos x="T0" y="T1"/>
                  </a:cxn>
                  <a:cxn ang="0">
                    <a:pos x="T2" y="T3"/>
                  </a:cxn>
                  <a:cxn ang="0">
                    <a:pos x="T4" y="T5"/>
                  </a:cxn>
                  <a:cxn ang="0">
                    <a:pos x="T6" y="T7"/>
                  </a:cxn>
                  <a:cxn ang="0">
                    <a:pos x="T8" y="T9"/>
                  </a:cxn>
                  <a:cxn ang="0">
                    <a:pos x="T10" y="T11"/>
                  </a:cxn>
                </a:cxnLst>
                <a:rect l="0" t="0" r="r" b="b"/>
                <a:pathLst>
                  <a:path w="119" h="62">
                    <a:moveTo>
                      <a:pt x="68" y="0"/>
                    </a:moveTo>
                    <a:cubicBezTo>
                      <a:pt x="32" y="0"/>
                      <a:pt x="3" y="27"/>
                      <a:pt x="0" y="62"/>
                    </a:cubicBezTo>
                    <a:cubicBezTo>
                      <a:pt x="68" y="62"/>
                      <a:pt x="68" y="62"/>
                      <a:pt x="68" y="62"/>
                    </a:cubicBezTo>
                    <a:cubicBezTo>
                      <a:pt x="119" y="62"/>
                      <a:pt x="119" y="62"/>
                      <a:pt x="119" y="62"/>
                    </a:cubicBezTo>
                    <a:cubicBezTo>
                      <a:pt x="119" y="0"/>
                      <a:pt x="119" y="0"/>
                      <a:pt x="119" y="0"/>
                    </a:cubicBezTo>
                    <a:lnTo>
                      <a:pt x="68"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5" name="Freeform 11"/>
              <p:cNvSpPr>
                <a:spLocks/>
              </p:cNvSpPr>
              <p:nvPr/>
            </p:nvSpPr>
            <p:spPr bwMode="auto">
              <a:xfrm>
                <a:off x="2315166" y="3737526"/>
                <a:ext cx="523801" cy="542011"/>
              </a:xfrm>
              <a:custGeom>
                <a:avLst/>
                <a:gdLst>
                  <a:gd name="T0" fmla="*/ 272 w 345"/>
                  <a:gd name="T1" fmla="*/ 0 h 357"/>
                  <a:gd name="T2" fmla="*/ 73 w 345"/>
                  <a:gd name="T3" fmla="*/ 0 h 357"/>
                  <a:gd name="T4" fmla="*/ 0 w 345"/>
                  <a:gd name="T5" fmla="*/ 73 h 357"/>
                  <a:gd name="T6" fmla="*/ 0 w 345"/>
                  <a:gd name="T7" fmla="*/ 134 h 357"/>
                  <a:gd name="T8" fmla="*/ 73 w 345"/>
                  <a:gd name="T9" fmla="*/ 134 h 357"/>
                  <a:gd name="T10" fmla="*/ 73 w 345"/>
                  <a:gd name="T11" fmla="*/ 357 h 357"/>
                  <a:gd name="T12" fmla="*/ 272 w 345"/>
                  <a:gd name="T13" fmla="*/ 357 h 357"/>
                  <a:gd name="T14" fmla="*/ 272 w 345"/>
                  <a:gd name="T15" fmla="*/ 134 h 357"/>
                  <a:gd name="T16" fmla="*/ 345 w 345"/>
                  <a:gd name="T17" fmla="*/ 134 h 357"/>
                  <a:gd name="T18" fmla="*/ 345 w 345"/>
                  <a:gd name="T19" fmla="*/ 73 h 357"/>
                  <a:gd name="T20" fmla="*/ 272 w 345"/>
                  <a:gd name="T21"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357">
                    <a:moveTo>
                      <a:pt x="272" y="0"/>
                    </a:moveTo>
                    <a:cubicBezTo>
                      <a:pt x="73" y="0"/>
                      <a:pt x="73" y="0"/>
                      <a:pt x="73" y="0"/>
                    </a:cubicBezTo>
                    <a:cubicBezTo>
                      <a:pt x="33" y="0"/>
                      <a:pt x="0" y="32"/>
                      <a:pt x="0" y="73"/>
                    </a:cubicBezTo>
                    <a:cubicBezTo>
                      <a:pt x="0" y="134"/>
                      <a:pt x="0" y="134"/>
                      <a:pt x="0" y="134"/>
                    </a:cubicBezTo>
                    <a:cubicBezTo>
                      <a:pt x="73" y="134"/>
                      <a:pt x="73" y="134"/>
                      <a:pt x="73" y="134"/>
                    </a:cubicBezTo>
                    <a:cubicBezTo>
                      <a:pt x="73" y="357"/>
                      <a:pt x="73" y="357"/>
                      <a:pt x="73" y="357"/>
                    </a:cubicBezTo>
                    <a:cubicBezTo>
                      <a:pt x="272" y="357"/>
                      <a:pt x="272" y="357"/>
                      <a:pt x="272" y="357"/>
                    </a:cubicBezTo>
                    <a:cubicBezTo>
                      <a:pt x="272" y="134"/>
                      <a:pt x="272" y="134"/>
                      <a:pt x="272" y="134"/>
                    </a:cubicBezTo>
                    <a:cubicBezTo>
                      <a:pt x="345" y="134"/>
                      <a:pt x="345" y="134"/>
                      <a:pt x="345" y="134"/>
                    </a:cubicBezTo>
                    <a:cubicBezTo>
                      <a:pt x="345" y="73"/>
                      <a:pt x="345" y="73"/>
                      <a:pt x="345" y="73"/>
                    </a:cubicBezTo>
                    <a:cubicBezTo>
                      <a:pt x="345" y="32"/>
                      <a:pt x="312" y="0"/>
                      <a:pt x="272" y="0"/>
                    </a:cubicBezTo>
                    <a:close/>
                  </a:path>
                </a:pathLst>
              </a:custGeom>
              <a:solidFill>
                <a:srgbClr val="FF6600"/>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6" name="Freeform 12"/>
              <p:cNvSpPr>
                <a:spLocks/>
              </p:cNvSpPr>
              <p:nvPr/>
            </p:nvSpPr>
            <p:spPr bwMode="auto">
              <a:xfrm>
                <a:off x="2225188" y="3941048"/>
                <a:ext cx="185312" cy="278503"/>
              </a:xfrm>
              <a:custGeom>
                <a:avLst/>
                <a:gdLst>
                  <a:gd name="T0" fmla="*/ 76 w 122"/>
                  <a:gd name="T1" fmla="*/ 184 h 184"/>
                  <a:gd name="T2" fmla="*/ 0 w 122"/>
                  <a:gd name="T3" fmla="*/ 184 h 184"/>
                  <a:gd name="T4" fmla="*/ 0 w 122"/>
                  <a:gd name="T5" fmla="*/ 130 h 184"/>
                  <a:gd name="T6" fmla="*/ 69 w 122"/>
                  <a:gd name="T7" fmla="*/ 130 h 184"/>
                  <a:gd name="T8" fmla="*/ 69 w 122"/>
                  <a:gd name="T9" fmla="*/ 0 h 184"/>
                  <a:gd name="T10" fmla="*/ 122 w 122"/>
                  <a:gd name="T11" fmla="*/ 0 h 184"/>
                  <a:gd name="T12" fmla="*/ 122 w 122"/>
                  <a:gd name="T13" fmla="*/ 138 h 184"/>
                  <a:gd name="T14" fmla="*/ 76 w 122"/>
                  <a:gd name="T15" fmla="*/ 184 h 1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84">
                    <a:moveTo>
                      <a:pt x="76" y="184"/>
                    </a:moveTo>
                    <a:cubicBezTo>
                      <a:pt x="0" y="184"/>
                      <a:pt x="0" y="184"/>
                      <a:pt x="0" y="184"/>
                    </a:cubicBezTo>
                    <a:cubicBezTo>
                      <a:pt x="0" y="130"/>
                      <a:pt x="0" y="130"/>
                      <a:pt x="0" y="130"/>
                    </a:cubicBezTo>
                    <a:cubicBezTo>
                      <a:pt x="69" y="130"/>
                      <a:pt x="69" y="130"/>
                      <a:pt x="69" y="130"/>
                    </a:cubicBezTo>
                    <a:cubicBezTo>
                      <a:pt x="69" y="0"/>
                      <a:pt x="69" y="0"/>
                      <a:pt x="69" y="0"/>
                    </a:cubicBezTo>
                    <a:cubicBezTo>
                      <a:pt x="122" y="0"/>
                      <a:pt x="122" y="0"/>
                      <a:pt x="122" y="0"/>
                    </a:cubicBezTo>
                    <a:cubicBezTo>
                      <a:pt x="122" y="138"/>
                      <a:pt x="122" y="138"/>
                      <a:pt x="122" y="138"/>
                    </a:cubicBezTo>
                    <a:cubicBezTo>
                      <a:pt x="122" y="163"/>
                      <a:pt x="102" y="184"/>
                      <a:pt x="76" y="184"/>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7" name="Rectangle 13"/>
              <p:cNvSpPr>
                <a:spLocks noChangeArrowheads="1"/>
              </p:cNvSpPr>
              <p:nvPr/>
            </p:nvSpPr>
            <p:spPr bwMode="auto">
              <a:xfrm>
                <a:off x="2743633" y="3941048"/>
                <a:ext cx="80338" cy="484168"/>
              </a:xfrm>
              <a:prstGeom prst="rect">
                <a:avLst/>
              </a:prstGeom>
              <a:solidFill>
                <a:srgbClr val="E2BE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8" name="Freeform 14"/>
              <p:cNvSpPr>
                <a:spLocks/>
              </p:cNvSpPr>
              <p:nvPr/>
            </p:nvSpPr>
            <p:spPr bwMode="auto">
              <a:xfrm>
                <a:off x="2743633" y="4341665"/>
                <a:ext cx="80338" cy="163889"/>
              </a:xfrm>
              <a:custGeom>
                <a:avLst/>
                <a:gdLst>
                  <a:gd name="T0" fmla="*/ 0 w 53"/>
                  <a:gd name="T1" fmla="*/ 0 h 108"/>
                  <a:gd name="T2" fmla="*/ 0 w 53"/>
                  <a:gd name="T3" fmla="*/ 108 h 108"/>
                  <a:gd name="T4" fmla="*/ 53 w 53"/>
                  <a:gd name="T5" fmla="*/ 54 h 108"/>
                  <a:gd name="T6" fmla="*/ 0 w 53"/>
                  <a:gd name="T7" fmla="*/ 0 h 108"/>
                </a:gdLst>
                <a:ahLst/>
                <a:cxnLst>
                  <a:cxn ang="0">
                    <a:pos x="T0" y="T1"/>
                  </a:cxn>
                  <a:cxn ang="0">
                    <a:pos x="T2" y="T3"/>
                  </a:cxn>
                  <a:cxn ang="0">
                    <a:pos x="T4" y="T5"/>
                  </a:cxn>
                  <a:cxn ang="0">
                    <a:pos x="T6" y="T7"/>
                  </a:cxn>
                </a:cxnLst>
                <a:rect l="0" t="0" r="r" b="b"/>
                <a:pathLst>
                  <a:path w="53" h="108">
                    <a:moveTo>
                      <a:pt x="0" y="0"/>
                    </a:moveTo>
                    <a:cubicBezTo>
                      <a:pt x="0" y="108"/>
                      <a:pt x="0" y="108"/>
                      <a:pt x="0" y="108"/>
                    </a:cubicBezTo>
                    <a:cubicBezTo>
                      <a:pt x="29" y="108"/>
                      <a:pt x="53" y="84"/>
                      <a:pt x="53" y="54"/>
                    </a:cubicBezTo>
                    <a:cubicBezTo>
                      <a:pt x="53" y="24"/>
                      <a:pt x="29" y="0"/>
                      <a:pt x="0"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59" name="Freeform 15"/>
              <p:cNvSpPr>
                <a:spLocks/>
              </p:cNvSpPr>
              <p:nvPr/>
            </p:nvSpPr>
            <p:spPr bwMode="auto">
              <a:xfrm>
                <a:off x="2143779" y="4137071"/>
                <a:ext cx="163889" cy="82480"/>
              </a:xfrm>
              <a:custGeom>
                <a:avLst/>
                <a:gdLst>
                  <a:gd name="T0" fmla="*/ 108 w 108"/>
                  <a:gd name="T1" fmla="*/ 0 h 55"/>
                  <a:gd name="T2" fmla="*/ 0 w 108"/>
                  <a:gd name="T3" fmla="*/ 0 h 55"/>
                  <a:gd name="T4" fmla="*/ 54 w 108"/>
                  <a:gd name="T5" fmla="*/ 55 h 55"/>
                  <a:gd name="T6" fmla="*/ 108 w 108"/>
                  <a:gd name="T7" fmla="*/ 0 h 55"/>
                </a:gdLst>
                <a:ahLst/>
                <a:cxnLst>
                  <a:cxn ang="0">
                    <a:pos x="T0" y="T1"/>
                  </a:cxn>
                  <a:cxn ang="0">
                    <a:pos x="T2" y="T3"/>
                  </a:cxn>
                  <a:cxn ang="0">
                    <a:pos x="T4" y="T5"/>
                  </a:cxn>
                  <a:cxn ang="0">
                    <a:pos x="T6" y="T7"/>
                  </a:cxn>
                </a:cxnLst>
                <a:rect l="0" t="0" r="r" b="b"/>
                <a:pathLst>
                  <a:path w="108" h="55">
                    <a:moveTo>
                      <a:pt x="108" y="0"/>
                    </a:moveTo>
                    <a:cubicBezTo>
                      <a:pt x="0" y="0"/>
                      <a:pt x="0" y="0"/>
                      <a:pt x="0" y="0"/>
                    </a:cubicBezTo>
                    <a:cubicBezTo>
                      <a:pt x="0" y="30"/>
                      <a:pt x="24" y="55"/>
                      <a:pt x="54" y="55"/>
                    </a:cubicBezTo>
                    <a:cubicBezTo>
                      <a:pt x="84" y="55"/>
                      <a:pt x="108" y="30"/>
                      <a:pt x="108"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0" name="Rectangle 16"/>
              <p:cNvSpPr>
                <a:spLocks noChangeArrowheads="1"/>
              </p:cNvSpPr>
              <p:nvPr/>
            </p:nvSpPr>
            <p:spPr bwMode="auto">
              <a:xfrm>
                <a:off x="2743633" y="4321312"/>
                <a:ext cx="81409" cy="4391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1" name="Rectangle 17"/>
              <p:cNvSpPr>
                <a:spLocks noChangeArrowheads="1"/>
              </p:cNvSpPr>
              <p:nvPr/>
            </p:nvSpPr>
            <p:spPr bwMode="auto">
              <a:xfrm>
                <a:off x="2014168" y="4100652"/>
                <a:ext cx="359912" cy="3642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2" name="Freeform 18"/>
              <p:cNvSpPr>
                <a:spLocks/>
              </p:cNvSpPr>
              <p:nvPr/>
            </p:nvSpPr>
            <p:spPr bwMode="auto">
              <a:xfrm>
                <a:off x="1917763" y="3918553"/>
                <a:ext cx="374909" cy="182098"/>
              </a:xfrm>
              <a:custGeom>
                <a:avLst/>
                <a:gdLst>
                  <a:gd name="T0" fmla="*/ 259 w 350"/>
                  <a:gd name="T1" fmla="*/ 0 h 170"/>
                  <a:gd name="T2" fmla="*/ 0 w 350"/>
                  <a:gd name="T3" fmla="*/ 0 h 170"/>
                  <a:gd name="T4" fmla="*/ 90 w 350"/>
                  <a:gd name="T5" fmla="*/ 170 h 170"/>
                  <a:gd name="T6" fmla="*/ 350 w 350"/>
                  <a:gd name="T7" fmla="*/ 170 h 170"/>
                  <a:gd name="T8" fmla="*/ 259 w 350"/>
                  <a:gd name="T9" fmla="*/ 0 h 170"/>
                </a:gdLst>
                <a:ahLst/>
                <a:cxnLst>
                  <a:cxn ang="0">
                    <a:pos x="T0" y="T1"/>
                  </a:cxn>
                  <a:cxn ang="0">
                    <a:pos x="T2" y="T3"/>
                  </a:cxn>
                  <a:cxn ang="0">
                    <a:pos x="T4" y="T5"/>
                  </a:cxn>
                  <a:cxn ang="0">
                    <a:pos x="T6" y="T7"/>
                  </a:cxn>
                  <a:cxn ang="0">
                    <a:pos x="T8" y="T9"/>
                  </a:cxn>
                </a:cxnLst>
                <a:rect l="0" t="0" r="r" b="b"/>
                <a:pathLst>
                  <a:path w="350" h="170">
                    <a:moveTo>
                      <a:pt x="259" y="0"/>
                    </a:moveTo>
                    <a:lnTo>
                      <a:pt x="0" y="0"/>
                    </a:lnTo>
                    <a:lnTo>
                      <a:pt x="90" y="170"/>
                    </a:lnTo>
                    <a:lnTo>
                      <a:pt x="350" y="17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3" name="Rectangle 19"/>
              <p:cNvSpPr>
                <a:spLocks noChangeArrowheads="1"/>
              </p:cNvSpPr>
              <p:nvPr/>
            </p:nvSpPr>
            <p:spPr bwMode="auto">
              <a:xfrm>
                <a:off x="2292672" y="4100652"/>
                <a:ext cx="81409" cy="3749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4" name="Freeform 20"/>
              <p:cNvSpPr>
                <a:spLocks/>
              </p:cNvSpPr>
              <p:nvPr/>
            </p:nvSpPr>
            <p:spPr bwMode="auto">
              <a:xfrm>
                <a:off x="2529399" y="3625053"/>
                <a:ext cx="95334" cy="159604"/>
              </a:xfrm>
              <a:custGeom>
                <a:avLst/>
                <a:gdLst>
                  <a:gd name="T0" fmla="*/ 45 w 89"/>
                  <a:gd name="T1" fmla="*/ 149 h 149"/>
                  <a:gd name="T2" fmla="*/ 0 w 89"/>
                  <a:gd name="T3" fmla="*/ 105 h 149"/>
                  <a:gd name="T4" fmla="*/ 0 w 89"/>
                  <a:gd name="T5" fmla="*/ 0 h 149"/>
                  <a:gd name="T6" fmla="*/ 89 w 89"/>
                  <a:gd name="T7" fmla="*/ 0 h 149"/>
                  <a:gd name="T8" fmla="*/ 89 w 89"/>
                  <a:gd name="T9" fmla="*/ 105 h 149"/>
                  <a:gd name="T10" fmla="*/ 45 w 89"/>
                  <a:gd name="T11" fmla="*/ 149 h 149"/>
                </a:gdLst>
                <a:ahLst/>
                <a:cxnLst>
                  <a:cxn ang="0">
                    <a:pos x="T0" y="T1"/>
                  </a:cxn>
                  <a:cxn ang="0">
                    <a:pos x="T2" y="T3"/>
                  </a:cxn>
                  <a:cxn ang="0">
                    <a:pos x="T4" y="T5"/>
                  </a:cxn>
                  <a:cxn ang="0">
                    <a:pos x="T6" y="T7"/>
                  </a:cxn>
                  <a:cxn ang="0">
                    <a:pos x="T8" y="T9"/>
                  </a:cxn>
                  <a:cxn ang="0">
                    <a:pos x="T10" y="T11"/>
                  </a:cxn>
                </a:cxnLst>
                <a:rect l="0" t="0" r="r" b="b"/>
                <a:pathLst>
                  <a:path w="89" h="149">
                    <a:moveTo>
                      <a:pt x="45" y="149"/>
                    </a:moveTo>
                    <a:lnTo>
                      <a:pt x="0" y="105"/>
                    </a:lnTo>
                    <a:lnTo>
                      <a:pt x="0" y="0"/>
                    </a:lnTo>
                    <a:lnTo>
                      <a:pt x="89" y="0"/>
                    </a:lnTo>
                    <a:lnTo>
                      <a:pt x="89" y="105"/>
                    </a:lnTo>
                    <a:lnTo>
                      <a:pt x="45" y="149"/>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5" name="Freeform 21"/>
              <p:cNvSpPr>
                <a:spLocks/>
              </p:cNvSpPr>
              <p:nvPr/>
            </p:nvSpPr>
            <p:spPr bwMode="auto">
              <a:xfrm>
                <a:off x="2529399" y="3625053"/>
                <a:ext cx="95334" cy="85693"/>
              </a:xfrm>
              <a:custGeom>
                <a:avLst/>
                <a:gdLst>
                  <a:gd name="T0" fmla="*/ 0 w 63"/>
                  <a:gd name="T1" fmla="*/ 51 h 56"/>
                  <a:gd name="T2" fmla="*/ 31 w 63"/>
                  <a:gd name="T3" fmla="*/ 56 h 56"/>
                  <a:gd name="T4" fmla="*/ 63 w 63"/>
                  <a:gd name="T5" fmla="*/ 51 h 56"/>
                  <a:gd name="T6" fmla="*/ 63 w 63"/>
                  <a:gd name="T7" fmla="*/ 0 h 56"/>
                  <a:gd name="T8" fmla="*/ 0 w 63"/>
                  <a:gd name="T9" fmla="*/ 0 h 56"/>
                  <a:gd name="T10" fmla="*/ 0 w 63"/>
                  <a:gd name="T11" fmla="*/ 51 h 56"/>
                </a:gdLst>
                <a:ahLst/>
                <a:cxnLst>
                  <a:cxn ang="0">
                    <a:pos x="T0" y="T1"/>
                  </a:cxn>
                  <a:cxn ang="0">
                    <a:pos x="T2" y="T3"/>
                  </a:cxn>
                  <a:cxn ang="0">
                    <a:pos x="T4" y="T5"/>
                  </a:cxn>
                  <a:cxn ang="0">
                    <a:pos x="T6" y="T7"/>
                  </a:cxn>
                  <a:cxn ang="0">
                    <a:pos x="T8" y="T9"/>
                  </a:cxn>
                  <a:cxn ang="0">
                    <a:pos x="T10" y="T11"/>
                  </a:cxn>
                </a:cxnLst>
                <a:rect l="0" t="0" r="r" b="b"/>
                <a:pathLst>
                  <a:path w="63" h="56">
                    <a:moveTo>
                      <a:pt x="0" y="51"/>
                    </a:moveTo>
                    <a:cubicBezTo>
                      <a:pt x="10" y="54"/>
                      <a:pt x="20" y="56"/>
                      <a:pt x="31" y="56"/>
                    </a:cubicBezTo>
                    <a:cubicBezTo>
                      <a:pt x="42" y="56"/>
                      <a:pt x="53" y="54"/>
                      <a:pt x="63" y="51"/>
                    </a:cubicBezTo>
                    <a:cubicBezTo>
                      <a:pt x="63" y="0"/>
                      <a:pt x="63" y="0"/>
                      <a:pt x="63" y="0"/>
                    </a:cubicBezTo>
                    <a:cubicBezTo>
                      <a:pt x="0" y="0"/>
                      <a:pt x="0" y="0"/>
                      <a:pt x="0" y="0"/>
                    </a:cubicBezTo>
                    <a:lnTo>
                      <a:pt x="0" y="51"/>
                    </a:lnTo>
                    <a:close/>
                  </a:path>
                </a:pathLst>
              </a:custGeom>
              <a:solidFill>
                <a:srgbClr val="C69B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6" name="Freeform 22"/>
              <p:cNvSpPr>
                <a:spLocks/>
              </p:cNvSpPr>
              <p:nvPr/>
            </p:nvSpPr>
            <p:spPr bwMode="auto">
              <a:xfrm>
                <a:off x="2434066" y="3448311"/>
                <a:ext cx="284931" cy="29993"/>
              </a:xfrm>
              <a:custGeom>
                <a:avLst/>
                <a:gdLst>
                  <a:gd name="T0" fmla="*/ 188 w 188"/>
                  <a:gd name="T1" fmla="*/ 10 h 20"/>
                  <a:gd name="T2" fmla="*/ 179 w 188"/>
                  <a:gd name="T3" fmla="*/ 20 h 20"/>
                  <a:gd name="T4" fmla="*/ 10 w 188"/>
                  <a:gd name="T5" fmla="*/ 20 h 20"/>
                  <a:gd name="T6" fmla="*/ 0 w 188"/>
                  <a:gd name="T7" fmla="*/ 10 h 20"/>
                  <a:gd name="T8" fmla="*/ 0 w 188"/>
                  <a:gd name="T9" fmla="*/ 10 h 20"/>
                  <a:gd name="T10" fmla="*/ 10 w 188"/>
                  <a:gd name="T11" fmla="*/ 0 h 20"/>
                  <a:gd name="T12" fmla="*/ 179 w 188"/>
                  <a:gd name="T13" fmla="*/ 0 h 20"/>
                  <a:gd name="T14" fmla="*/ 188 w 188"/>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 h="20">
                    <a:moveTo>
                      <a:pt x="188" y="10"/>
                    </a:moveTo>
                    <a:cubicBezTo>
                      <a:pt x="188" y="15"/>
                      <a:pt x="184" y="20"/>
                      <a:pt x="179" y="20"/>
                    </a:cubicBezTo>
                    <a:cubicBezTo>
                      <a:pt x="10" y="20"/>
                      <a:pt x="10" y="20"/>
                      <a:pt x="10" y="20"/>
                    </a:cubicBezTo>
                    <a:cubicBezTo>
                      <a:pt x="5" y="20"/>
                      <a:pt x="0" y="15"/>
                      <a:pt x="0" y="10"/>
                    </a:cubicBezTo>
                    <a:cubicBezTo>
                      <a:pt x="0" y="10"/>
                      <a:pt x="0" y="10"/>
                      <a:pt x="0" y="10"/>
                    </a:cubicBezTo>
                    <a:cubicBezTo>
                      <a:pt x="0" y="5"/>
                      <a:pt x="5" y="0"/>
                      <a:pt x="10" y="0"/>
                    </a:cubicBezTo>
                    <a:cubicBezTo>
                      <a:pt x="179" y="0"/>
                      <a:pt x="179" y="0"/>
                      <a:pt x="179" y="0"/>
                    </a:cubicBezTo>
                    <a:cubicBezTo>
                      <a:pt x="184" y="0"/>
                      <a:pt x="188" y="5"/>
                      <a:pt x="188"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7" name="Freeform 23"/>
              <p:cNvSpPr>
                <a:spLocks/>
              </p:cNvSpPr>
              <p:nvPr/>
            </p:nvSpPr>
            <p:spPr bwMode="auto">
              <a:xfrm>
                <a:off x="2464058" y="3294063"/>
                <a:ext cx="226017" cy="155320"/>
              </a:xfrm>
              <a:custGeom>
                <a:avLst/>
                <a:gdLst>
                  <a:gd name="T0" fmla="*/ 75 w 149"/>
                  <a:gd name="T1" fmla="*/ 0 h 102"/>
                  <a:gd name="T2" fmla="*/ 0 w 149"/>
                  <a:gd name="T3" fmla="*/ 75 h 102"/>
                  <a:gd name="T4" fmla="*/ 0 w 149"/>
                  <a:gd name="T5" fmla="*/ 102 h 102"/>
                  <a:gd name="T6" fmla="*/ 149 w 149"/>
                  <a:gd name="T7" fmla="*/ 102 h 102"/>
                  <a:gd name="T8" fmla="*/ 149 w 149"/>
                  <a:gd name="T9" fmla="*/ 75 h 102"/>
                  <a:gd name="T10" fmla="*/ 75 w 149"/>
                  <a:gd name="T11" fmla="*/ 0 h 102"/>
                </a:gdLst>
                <a:ahLst/>
                <a:cxnLst>
                  <a:cxn ang="0">
                    <a:pos x="T0" y="T1"/>
                  </a:cxn>
                  <a:cxn ang="0">
                    <a:pos x="T2" y="T3"/>
                  </a:cxn>
                  <a:cxn ang="0">
                    <a:pos x="T4" y="T5"/>
                  </a:cxn>
                  <a:cxn ang="0">
                    <a:pos x="T6" y="T7"/>
                  </a:cxn>
                  <a:cxn ang="0">
                    <a:pos x="T8" y="T9"/>
                  </a:cxn>
                  <a:cxn ang="0">
                    <a:pos x="T10" y="T11"/>
                  </a:cxn>
                </a:cxnLst>
                <a:rect l="0" t="0" r="r" b="b"/>
                <a:pathLst>
                  <a:path w="149" h="102">
                    <a:moveTo>
                      <a:pt x="75" y="0"/>
                    </a:moveTo>
                    <a:cubicBezTo>
                      <a:pt x="33" y="0"/>
                      <a:pt x="0" y="34"/>
                      <a:pt x="0" y="75"/>
                    </a:cubicBezTo>
                    <a:cubicBezTo>
                      <a:pt x="0" y="102"/>
                      <a:pt x="0" y="102"/>
                      <a:pt x="0" y="102"/>
                    </a:cubicBezTo>
                    <a:cubicBezTo>
                      <a:pt x="149" y="102"/>
                      <a:pt x="149" y="102"/>
                      <a:pt x="149" y="102"/>
                    </a:cubicBezTo>
                    <a:cubicBezTo>
                      <a:pt x="149" y="75"/>
                      <a:pt x="149" y="75"/>
                      <a:pt x="149" y="75"/>
                    </a:cubicBezTo>
                    <a:cubicBezTo>
                      <a:pt x="149" y="34"/>
                      <a:pt x="116" y="0"/>
                      <a:pt x="7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8" name="Rectangle 24"/>
              <p:cNvSpPr>
                <a:spLocks noChangeArrowheads="1"/>
              </p:cNvSpPr>
              <p:nvPr/>
            </p:nvSpPr>
            <p:spPr bwMode="auto">
              <a:xfrm>
                <a:off x="2464058" y="3408678"/>
                <a:ext cx="226017" cy="39634"/>
              </a:xfrm>
              <a:prstGeom prst="rect">
                <a:avLst/>
              </a:prstGeom>
              <a:solidFill>
                <a:schemeClr val="accent4"/>
              </a:solidFill>
              <a:ln>
                <a:noFill/>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69" name="Freeform 25"/>
              <p:cNvSpPr>
                <a:spLocks/>
              </p:cNvSpPr>
              <p:nvPr/>
            </p:nvSpPr>
            <p:spPr bwMode="auto">
              <a:xfrm>
                <a:off x="2464058" y="3478304"/>
                <a:ext cx="226017" cy="212091"/>
              </a:xfrm>
              <a:custGeom>
                <a:avLst/>
                <a:gdLst>
                  <a:gd name="T0" fmla="*/ 0 w 149"/>
                  <a:gd name="T1" fmla="*/ 0 h 140"/>
                  <a:gd name="T2" fmla="*/ 0 w 149"/>
                  <a:gd name="T3" fmla="*/ 116 h 140"/>
                  <a:gd name="T4" fmla="*/ 1 w 149"/>
                  <a:gd name="T5" fmla="*/ 116 h 140"/>
                  <a:gd name="T6" fmla="*/ 74 w 149"/>
                  <a:gd name="T7" fmla="*/ 140 h 140"/>
                  <a:gd name="T8" fmla="*/ 149 w 149"/>
                  <a:gd name="T9" fmla="*/ 116 h 140"/>
                  <a:gd name="T10" fmla="*/ 149 w 149"/>
                  <a:gd name="T11" fmla="*/ 0 h 140"/>
                  <a:gd name="T12" fmla="*/ 0 w 149"/>
                  <a:gd name="T13" fmla="*/ 0 h 140"/>
                </a:gdLst>
                <a:ahLst/>
                <a:cxnLst>
                  <a:cxn ang="0">
                    <a:pos x="T0" y="T1"/>
                  </a:cxn>
                  <a:cxn ang="0">
                    <a:pos x="T2" y="T3"/>
                  </a:cxn>
                  <a:cxn ang="0">
                    <a:pos x="T4" y="T5"/>
                  </a:cxn>
                  <a:cxn ang="0">
                    <a:pos x="T6" y="T7"/>
                  </a:cxn>
                  <a:cxn ang="0">
                    <a:pos x="T8" y="T9"/>
                  </a:cxn>
                  <a:cxn ang="0">
                    <a:pos x="T10" y="T11"/>
                  </a:cxn>
                  <a:cxn ang="0">
                    <a:pos x="T12" y="T13"/>
                  </a:cxn>
                </a:cxnLst>
                <a:rect l="0" t="0" r="r" b="b"/>
                <a:pathLst>
                  <a:path w="149" h="140">
                    <a:moveTo>
                      <a:pt x="0" y="0"/>
                    </a:moveTo>
                    <a:cubicBezTo>
                      <a:pt x="0" y="116"/>
                      <a:pt x="0" y="116"/>
                      <a:pt x="0" y="116"/>
                    </a:cubicBezTo>
                    <a:cubicBezTo>
                      <a:pt x="1" y="116"/>
                      <a:pt x="1" y="116"/>
                      <a:pt x="1" y="116"/>
                    </a:cubicBezTo>
                    <a:cubicBezTo>
                      <a:pt x="21" y="131"/>
                      <a:pt x="47" y="140"/>
                      <a:pt x="74" y="140"/>
                    </a:cubicBezTo>
                    <a:cubicBezTo>
                      <a:pt x="117" y="140"/>
                      <a:pt x="149" y="116"/>
                      <a:pt x="149" y="116"/>
                    </a:cubicBezTo>
                    <a:cubicBezTo>
                      <a:pt x="149" y="0"/>
                      <a:pt x="149" y="0"/>
                      <a:pt x="149"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0" name="Rectangle 26"/>
              <p:cNvSpPr>
                <a:spLocks noChangeArrowheads="1"/>
              </p:cNvSpPr>
              <p:nvPr/>
            </p:nvSpPr>
            <p:spPr bwMode="auto">
              <a:xfrm>
                <a:off x="2743633"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1" name="Rectangle 27"/>
              <p:cNvSpPr>
                <a:spLocks noChangeArrowheads="1"/>
              </p:cNvSpPr>
              <p:nvPr/>
            </p:nvSpPr>
            <p:spPr bwMode="auto">
              <a:xfrm>
                <a:off x="2330162" y="3941048"/>
                <a:ext cx="80338" cy="22495"/>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2" name="Freeform 28"/>
              <p:cNvSpPr>
                <a:spLocks/>
              </p:cNvSpPr>
              <p:nvPr/>
            </p:nvSpPr>
            <p:spPr bwMode="auto">
              <a:xfrm>
                <a:off x="2498336" y="3585421"/>
                <a:ext cx="156390" cy="35349"/>
              </a:xfrm>
              <a:custGeom>
                <a:avLst/>
                <a:gdLst>
                  <a:gd name="T0" fmla="*/ 93 w 103"/>
                  <a:gd name="T1" fmla="*/ 0 h 23"/>
                  <a:gd name="T2" fmla="*/ 92 w 103"/>
                  <a:gd name="T3" fmla="*/ 0 h 23"/>
                  <a:gd name="T4" fmla="*/ 99 w 103"/>
                  <a:gd name="T5" fmla="*/ 9 h 23"/>
                  <a:gd name="T6" fmla="*/ 93 w 103"/>
                  <a:gd name="T7" fmla="*/ 17 h 23"/>
                  <a:gd name="T8" fmla="*/ 67 w 103"/>
                  <a:gd name="T9" fmla="*/ 7 h 23"/>
                  <a:gd name="T10" fmla="*/ 52 w 103"/>
                  <a:gd name="T11" fmla="*/ 16 h 23"/>
                  <a:gd name="T12" fmla="*/ 36 w 103"/>
                  <a:gd name="T13" fmla="*/ 7 h 23"/>
                  <a:gd name="T14" fmla="*/ 10 w 103"/>
                  <a:gd name="T15" fmla="*/ 17 h 23"/>
                  <a:gd name="T16" fmla="*/ 4 w 103"/>
                  <a:gd name="T17" fmla="*/ 9 h 23"/>
                  <a:gd name="T18" fmla="*/ 12 w 103"/>
                  <a:gd name="T19" fmla="*/ 0 h 23"/>
                  <a:gd name="T20" fmla="*/ 10 w 103"/>
                  <a:gd name="T21" fmla="*/ 0 h 23"/>
                  <a:gd name="T22" fmla="*/ 0 w 103"/>
                  <a:gd name="T23" fmla="*/ 11 h 23"/>
                  <a:gd name="T24" fmla="*/ 10 w 103"/>
                  <a:gd name="T25" fmla="*/ 23 h 23"/>
                  <a:gd name="T26" fmla="*/ 50 w 103"/>
                  <a:gd name="T27" fmla="*/ 23 h 23"/>
                  <a:gd name="T28" fmla="*/ 54 w 103"/>
                  <a:gd name="T29" fmla="*/ 23 h 23"/>
                  <a:gd name="T30" fmla="*/ 93 w 103"/>
                  <a:gd name="T31" fmla="*/ 23 h 23"/>
                  <a:gd name="T32" fmla="*/ 103 w 103"/>
                  <a:gd name="T33" fmla="*/ 11 h 23"/>
                  <a:gd name="T34" fmla="*/ 93 w 103"/>
                  <a:gd name="T3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3">
                    <a:moveTo>
                      <a:pt x="93" y="0"/>
                    </a:moveTo>
                    <a:cubicBezTo>
                      <a:pt x="92" y="0"/>
                      <a:pt x="92" y="0"/>
                      <a:pt x="92" y="0"/>
                    </a:cubicBezTo>
                    <a:cubicBezTo>
                      <a:pt x="96" y="0"/>
                      <a:pt x="99" y="4"/>
                      <a:pt x="99" y="9"/>
                    </a:cubicBezTo>
                    <a:cubicBezTo>
                      <a:pt x="99" y="13"/>
                      <a:pt x="97" y="17"/>
                      <a:pt x="93" y="17"/>
                    </a:cubicBezTo>
                    <a:cubicBezTo>
                      <a:pt x="80" y="17"/>
                      <a:pt x="78" y="7"/>
                      <a:pt x="67" y="7"/>
                    </a:cubicBezTo>
                    <a:cubicBezTo>
                      <a:pt x="58" y="7"/>
                      <a:pt x="54" y="12"/>
                      <a:pt x="52" y="16"/>
                    </a:cubicBezTo>
                    <a:cubicBezTo>
                      <a:pt x="49" y="12"/>
                      <a:pt x="45" y="7"/>
                      <a:pt x="36" y="7"/>
                    </a:cubicBezTo>
                    <a:cubicBezTo>
                      <a:pt x="25" y="7"/>
                      <a:pt x="23" y="17"/>
                      <a:pt x="10" y="17"/>
                    </a:cubicBezTo>
                    <a:cubicBezTo>
                      <a:pt x="6" y="17"/>
                      <a:pt x="4" y="13"/>
                      <a:pt x="4" y="9"/>
                    </a:cubicBezTo>
                    <a:cubicBezTo>
                      <a:pt x="4" y="4"/>
                      <a:pt x="8" y="0"/>
                      <a:pt x="12" y="0"/>
                    </a:cubicBezTo>
                    <a:cubicBezTo>
                      <a:pt x="11" y="0"/>
                      <a:pt x="11" y="0"/>
                      <a:pt x="10" y="0"/>
                    </a:cubicBezTo>
                    <a:cubicBezTo>
                      <a:pt x="4" y="0"/>
                      <a:pt x="0" y="5"/>
                      <a:pt x="0" y="11"/>
                    </a:cubicBezTo>
                    <a:cubicBezTo>
                      <a:pt x="0" y="18"/>
                      <a:pt x="4" y="23"/>
                      <a:pt x="10" y="23"/>
                    </a:cubicBezTo>
                    <a:cubicBezTo>
                      <a:pt x="16" y="23"/>
                      <a:pt x="40" y="23"/>
                      <a:pt x="50" y="23"/>
                    </a:cubicBezTo>
                    <a:cubicBezTo>
                      <a:pt x="52" y="23"/>
                      <a:pt x="54" y="23"/>
                      <a:pt x="54" y="23"/>
                    </a:cubicBezTo>
                    <a:cubicBezTo>
                      <a:pt x="63" y="23"/>
                      <a:pt x="87" y="23"/>
                      <a:pt x="93" y="23"/>
                    </a:cubicBezTo>
                    <a:cubicBezTo>
                      <a:pt x="99" y="23"/>
                      <a:pt x="103" y="18"/>
                      <a:pt x="103" y="11"/>
                    </a:cubicBezTo>
                    <a:cubicBezTo>
                      <a:pt x="103" y="5"/>
                      <a:pt x="99" y="0"/>
                      <a:pt x="9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3" name="Freeform 29"/>
              <p:cNvSpPr>
                <a:spLocks noEditPoints="1"/>
              </p:cNvSpPr>
              <p:nvPr/>
            </p:nvSpPr>
            <p:spPr bwMode="auto">
              <a:xfrm>
                <a:off x="2489766" y="3510439"/>
                <a:ext cx="174601" cy="62128"/>
              </a:xfrm>
              <a:custGeom>
                <a:avLst/>
                <a:gdLst>
                  <a:gd name="T0" fmla="*/ 63 w 115"/>
                  <a:gd name="T1" fmla="*/ 4 h 41"/>
                  <a:gd name="T2" fmla="*/ 57 w 115"/>
                  <a:gd name="T3" fmla="*/ 4 h 41"/>
                  <a:gd name="T4" fmla="*/ 51 w 115"/>
                  <a:gd name="T5" fmla="*/ 4 h 41"/>
                  <a:gd name="T6" fmla="*/ 0 w 115"/>
                  <a:gd name="T7" fmla="*/ 5 h 41"/>
                  <a:gd name="T8" fmla="*/ 6 w 115"/>
                  <a:gd name="T9" fmla="*/ 29 h 41"/>
                  <a:gd name="T10" fmla="*/ 10 w 115"/>
                  <a:gd name="T11" fmla="*/ 36 h 41"/>
                  <a:gd name="T12" fmla="*/ 57 w 115"/>
                  <a:gd name="T13" fmla="*/ 13 h 41"/>
                  <a:gd name="T14" fmla="*/ 109 w 115"/>
                  <a:gd name="T15" fmla="*/ 29 h 41"/>
                  <a:gd name="T16" fmla="*/ 115 w 115"/>
                  <a:gd name="T17" fmla="*/ 5 h 41"/>
                  <a:gd name="T18" fmla="*/ 42 w 115"/>
                  <a:gd name="T19" fmla="*/ 5 h 41"/>
                  <a:gd name="T20" fmla="*/ 9 w 115"/>
                  <a:gd name="T21" fmla="*/ 7 h 41"/>
                  <a:gd name="T22" fmla="*/ 7 w 115"/>
                  <a:gd name="T23" fmla="*/ 9 h 41"/>
                  <a:gd name="T24" fmla="*/ 1 w 115"/>
                  <a:gd name="T25" fmla="*/ 7 h 41"/>
                  <a:gd name="T26" fmla="*/ 4 w 115"/>
                  <a:gd name="T27" fmla="*/ 8 h 41"/>
                  <a:gd name="T28" fmla="*/ 36 w 115"/>
                  <a:gd name="T29" fmla="*/ 36 h 41"/>
                  <a:gd name="T30" fmla="*/ 12 w 115"/>
                  <a:gd name="T31" fmla="*/ 34 h 41"/>
                  <a:gd name="T32" fmla="*/ 42 w 115"/>
                  <a:gd name="T33" fmla="*/ 32 h 41"/>
                  <a:gd name="T34" fmla="*/ 9 w 115"/>
                  <a:gd name="T35" fmla="*/ 30 h 41"/>
                  <a:gd name="T36" fmla="*/ 43 w 115"/>
                  <a:gd name="T37" fmla="*/ 30 h 41"/>
                  <a:gd name="T38" fmla="*/ 7 w 115"/>
                  <a:gd name="T39" fmla="*/ 23 h 41"/>
                  <a:gd name="T40" fmla="*/ 48 w 115"/>
                  <a:gd name="T41" fmla="*/ 22 h 41"/>
                  <a:gd name="T42" fmla="*/ 48 w 115"/>
                  <a:gd name="T43" fmla="*/ 19 h 41"/>
                  <a:gd name="T44" fmla="*/ 6 w 115"/>
                  <a:gd name="T45" fmla="*/ 18 h 41"/>
                  <a:gd name="T46" fmla="*/ 49 w 115"/>
                  <a:gd name="T47" fmla="*/ 15 h 41"/>
                  <a:gd name="T48" fmla="*/ 6 w 115"/>
                  <a:gd name="T49" fmla="*/ 13 h 41"/>
                  <a:gd name="T50" fmla="*/ 49 w 115"/>
                  <a:gd name="T51" fmla="*/ 13 h 41"/>
                  <a:gd name="T52" fmla="*/ 104 w 115"/>
                  <a:gd name="T53" fmla="*/ 5 h 41"/>
                  <a:gd name="T54" fmla="*/ 70 w 115"/>
                  <a:gd name="T55" fmla="*/ 7 h 41"/>
                  <a:gd name="T56" fmla="*/ 67 w 115"/>
                  <a:gd name="T57" fmla="*/ 9 h 41"/>
                  <a:gd name="T58" fmla="*/ 66 w 115"/>
                  <a:gd name="T59" fmla="*/ 11 h 41"/>
                  <a:gd name="T60" fmla="*/ 66 w 115"/>
                  <a:gd name="T61" fmla="*/ 13 h 41"/>
                  <a:gd name="T62" fmla="*/ 79 w 115"/>
                  <a:gd name="T63" fmla="*/ 36 h 41"/>
                  <a:gd name="T64" fmla="*/ 105 w 115"/>
                  <a:gd name="T65" fmla="*/ 32 h 41"/>
                  <a:gd name="T66" fmla="*/ 73 w 115"/>
                  <a:gd name="T67" fmla="*/ 32 h 41"/>
                  <a:gd name="T68" fmla="*/ 106 w 115"/>
                  <a:gd name="T69" fmla="*/ 30 h 41"/>
                  <a:gd name="T70" fmla="*/ 107 w 115"/>
                  <a:gd name="T71" fmla="*/ 28 h 41"/>
                  <a:gd name="T72" fmla="*/ 69 w 115"/>
                  <a:gd name="T73" fmla="*/ 26 h 41"/>
                  <a:gd name="T74" fmla="*/ 108 w 115"/>
                  <a:gd name="T75" fmla="*/ 26 h 41"/>
                  <a:gd name="T76" fmla="*/ 67 w 115"/>
                  <a:gd name="T77" fmla="*/ 19 h 41"/>
                  <a:gd name="T78" fmla="*/ 109 w 115"/>
                  <a:gd name="T79" fmla="*/ 18 h 41"/>
                  <a:gd name="T80" fmla="*/ 109 w 115"/>
                  <a:gd name="T81" fmla="*/ 15 h 41"/>
                  <a:gd name="T82" fmla="*/ 111 w 115"/>
                  <a:gd name="T83" fmla="*/ 8 h 41"/>
                  <a:gd name="T84" fmla="*/ 114 w 115"/>
                  <a:gd name="T85" fmla="*/ 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5" h="41">
                    <a:moveTo>
                      <a:pt x="114" y="3"/>
                    </a:moveTo>
                    <a:cubicBezTo>
                      <a:pt x="114" y="3"/>
                      <a:pt x="101" y="0"/>
                      <a:pt x="90" y="0"/>
                    </a:cubicBezTo>
                    <a:cubicBezTo>
                      <a:pt x="79" y="0"/>
                      <a:pt x="63" y="4"/>
                      <a:pt x="63" y="4"/>
                    </a:cubicBezTo>
                    <a:cubicBezTo>
                      <a:pt x="57" y="4"/>
                      <a:pt x="57" y="4"/>
                      <a:pt x="57" y="4"/>
                    </a:cubicBezTo>
                    <a:cubicBezTo>
                      <a:pt x="57" y="4"/>
                      <a:pt x="57" y="4"/>
                      <a:pt x="57" y="4"/>
                    </a:cubicBezTo>
                    <a:cubicBezTo>
                      <a:pt x="57" y="4"/>
                      <a:pt x="57" y="4"/>
                      <a:pt x="57" y="4"/>
                    </a:cubicBezTo>
                    <a:cubicBezTo>
                      <a:pt x="57" y="4"/>
                      <a:pt x="57" y="4"/>
                      <a:pt x="57" y="4"/>
                    </a:cubicBezTo>
                    <a:cubicBezTo>
                      <a:pt x="57" y="4"/>
                      <a:pt x="57" y="4"/>
                      <a:pt x="57" y="4"/>
                    </a:cubicBezTo>
                    <a:cubicBezTo>
                      <a:pt x="51" y="4"/>
                      <a:pt x="51" y="4"/>
                      <a:pt x="51" y="4"/>
                    </a:cubicBezTo>
                    <a:cubicBezTo>
                      <a:pt x="51" y="4"/>
                      <a:pt x="35" y="0"/>
                      <a:pt x="24" y="0"/>
                    </a:cubicBezTo>
                    <a:cubicBezTo>
                      <a:pt x="14" y="0"/>
                      <a:pt x="1" y="3"/>
                      <a:pt x="1" y="3"/>
                    </a:cubicBezTo>
                    <a:cubicBezTo>
                      <a:pt x="1" y="3"/>
                      <a:pt x="0" y="3"/>
                      <a:pt x="0" y="5"/>
                    </a:cubicBezTo>
                    <a:cubicBezTo>
                      <a:pt x="0" y="5"/>
                      <a:pt x="0" y="9"/>
                      <a:pt x="0" y="11"/>
                    </a:cubicBezTo>
                    <a:cubicBezTo>
                      <a:pt x="0" y="12"/>
                      <a:pt x="2" y="12"/>
                      <a:pt x="3" y="13"/>
                    </a:cubicBezTo>
                    <a:cubicBezTo>
                      <a:pt x="4" y="15"/>
                      <a:pt x="5" y="23"/>
                      <a:pt x="6" y="29"/>
                    </a:cubicBezTo>
                    <a:cubicBezTo>
                      <a:pt x="6" y="31"/>
                      <a:pt x="7" y="34"/>
                      <a:pt x="10" y="36"/>
                    </a:cubicBezTo>
                    <a:cubicBezTo>
                      <a:pt x="10" y="36"/>
                      <a:pt x="10" y="36"/>
                      <a:pt x="10" y="36"/>
                    </a:cubicBezTo>
                    <a:cubicBezTo>
                      <a:pt x="10" y="36"/>
                      <a:pt x="10" y="36"/>
                      <a:pt x="10" y="36"/>
                    </a:cubicBezTo>
                    <a:cubicBezTo>
                      <a:pt x="13" y="39"/>
                      <a:pt x="17" y="41"/>
                      <a:pt x="25" y="41"/>
                    </a:cubicBezTo>
                    <a:cubicBezTo>
                      <a:pt x="36" y="41"/>
                      <a:pt x="41" y="38"/>
                      <a:pt x="46" y="30"/>
                    </a:cubicBezTo>
                    <a:cubicBezTo>
                      <a:pt x="51" y="22"/>
                      <a:pt x="52" y="13"/>
                      <a:pt x="57" y="13"/>
                    </a:cubicBezTo>
                    <a:cubicBezTo>
                      <a:pt x="62" y="13"/>
                      <a:pt x="63" y="22"/>
                      <a:pt x="68" y="30"/>
                    </a:cubicBezTo>
                    <a:cubicBezTo>
                      <a:pt x="73" y="38"/>
                      <a:pt x="79" y="41"/>
                      <a:pt x="90" y="41"/>
                    </a:cubicBezTo>
                    <a:cubicBezTo>
                      <a:pt x="103" y="41"/>
                      <a:pt x="108" y="35"/>
                      <a:pt x="109" y="29"/>
                    </a:cubicBezTo>
                    <a:cubicBezTo>
                      <a:pt x="110" y="23"/>
                      <a:pt x="111" y="15"/>
                      <a:pt x="112" y="13"/>
                    </a:cubicBezTo>
                    <a:cubicBezTo>
                      <a:pt x="113" y="12"/>
                      <a:pt x="115" y="12"/>
                      <a:pt x="115" y="11"/>
                    </a:cubicBezTo>
                    <a:cubicBezTo>
                      <a:pt x="115" y="9"/>
                      <a:pt x="115" y="5"/>
                      <a:pt x="115" y="5"/>
                    </a:cubicBezTo>
                    <a:cubicBezTo>
                      <a:pt x="115" y="3"/>
                      <a:pt x="114" y="3"/>
                      <a:pt x="114" y="3"/>
                    </a:cubicBezTo>
                    <a:close/>
                    <a:moveTo>
                      <a:pt x="24" y="2"/>
                    </a:moveTo>
                    <a:cubicBezTo>
                      <a:pt x="30" y="2"/>
                      <a:pt x="37" y="3"/>
                      <a:pt x="42" y="5"/>
                    </a:cubicBezTo>
                    <a:cubicBezTo>
                      <a:pt x="11" y="5"/>
                      <a:pt x="11" y="5"/>
                      <a:pt x="11" y="5"/>
                    </a:cubicBezTo>
                    <a:cubicBezTo>
                      <a:pt x="14" y="3"/>
                      <a:pt x="18" y="2"/>
                      <a:pt x="24" y="2"/>
                    </a:cubicBezTo>
                    <a:close/>
                    <a:moveTo>
                      <a:pt x="9" y="7"/>
                    </a:moveTo>
                    <a:cubicBezTo>
                      <a:pt x="45" y="7"/>
                      <a:pt x="45" y="7"/>
                      <a:pt x="45" y="7"/>
                    </a:cubicBezTo>
                    <a:cubicBezTo>
                      <a:pt x="46" y="7"/>
                      <a:pt x="47" y="8"/>
                      <a:pt x="48" y="9"/>
                    </a:cubicBezTo>
                    <a:cubicBezTo>
                      <a:pt x="7" y="9"/>
                      <a:pt x="7" y="9"/>
                      <a:pt x="7" y="9"/>
                    </a:cubicBezTo>
                    <a:cubicBezTo>
                      <a:pt x="8" y="8"/>
                      <a:pt x="8" y="7"/>
                      <a:pt x="9" y="7"/>
                    </a:cubicBezTo>
                    <a:close/>
                    <a:moveTo>
                      <a:pt x="4" y="8"/>
                    </a:moveTo>
                    <a:cubicBezTo>
                      <a:pt x="3" y="8"/>
                      <a:pt x="2" y="8"/>
                      <a:pt x="1" y="7"/>
                    </a:cubicBezTo>
                    <a:cubicBezTo>
                      <a:pt x="2" y="7"/>
                      <a:pt x="3" y="7"/>
                      <a:pt x="4" y="7"/>
                    </a:cubicBezTo>
                    <a:cubicBezTo>
                      <a:pt x="4" y="7"/>
                      <a:pt x="5" y="7"/>
                      <a:pt x="6" y="7"/>
                    </a:cubicBezTo>
                    <a:cubicBezTo>
                      <a:pt x="5" y="8"/>
                      <a:pt x="4" y="8"/>
                      <a:pt x="4" y="8"/>
                    </a:cubicBezTo>
                    <a:close/>
                    <a:moveTo>
                      <a:pt x="26" y="39"/>
                    </a:moveTo>
                    <a:cubicBezTo>
                      <a:pt x="21" y="39"/>
                      <a:pt x="18" y="38"/>
                      <a:pt x="15" y="36"/>
                    </a:cubicBezTo>
                    <a:cubicBezTo>
                      <a:pt x="36" y="36"/>
                      <a:pt x="36" y="36"/>
                      <a:pt x="36" y="36"/>
                    </a:cubicBezTo>
                    <a:cubicBezTo>
                      <a:pt x="33" y="38"/>
                      <a:pt x="29" y="39"/>
                      <a:pt x="26" y="39"/>
                    </a:cubicBezTo>
                    <a:close/>
                    <a:moveTo>
                      <a:pt x="39" y="34"/>
                    </a:moveTo>
                    <a:cubicBezTo>
                      <a:pt x="12" y="34"/>
                      <a:pt x="12" y="34"/>
                      <a:pt x="12" y="34"/>
                    </a:cubicBezTo>
                    <a:cubicBezTo>
                      <a:pt x="11" y="34"/>
                      <a:pt x="11" y="33"/>
                      <a:pt x="10" y="32"/>
                    </a:cubicBezTo>
                    <a:cubicBezTo>
                      <a:pt x="10" y="32"/>
                      <a:pt x="10" y="32"/>
                      <a:pt x="10" y="32"/>
                    </a:cubicBezTo>
                    <a:cubicBezTo>
                      <a:pt x="42" y="32"/>
                      <a:pt x="42" y="32"/>
                      <a:pt x="42" y="32"/>
                    </a:cubicBezTo>
                    <a:cubicBezTo>
                      <a:pt x="41" y="33"/>
                      <a:pt x="40" y="34"/>
                      <a:pt x="39" y="34"/>
                    </a:cubicBezTo>
                    <a:close/>
                    <a:moveTo>
                      <a:pt x="43" y="30"/>
                    </a:moveTo>
                    <a:cubicBezTo>
                      <a:pt x="9" y="30"/>
                      <a:pt x="9" y="30"/>
                      <a:pt x="9" y="30"/>
                    </a:cubicBezTo>
                    <a:cubicBezTo>
                      <a:pt x="8" y="29"/>
                      <a:pt x="8" y="29"/>
                      <a:pt x="8" y="28"/>
                    </a:cubicBezTo>
                    <a:cubicBezTo>
                      <a:pt x="45" y="28"/>
                      <a:pt x="45" y="28"/>
                      <a:pt x="45" y="28"/>
                    </a:cubicBezTo>
                    <a:cubicBezTo>
                      <a:pt x="45" y="29"/>
                      <a:pt x="44" y="29"/>
                      <a:pt x="43" y="30"/>
                    </a:cubicBezTo>
                    <a:close/>
                    <a:moveTo>
                      <a:pt x="46" y="26"/>
                    </a:moveTo>
                    <a:cubicBezTo>
                      <a:pt x="7" y="26"/>
                      <a:pt x="7" y="26"/>
                      <a:pt x="7" y="26"/>
                    </a:cubicBezTo>
                    <a:cubicBezTo>
                      <a:pt x="7" y="25"/>
                      <a:pt x="7" y="24"/>
                      <a:pt x="7" y="23"/>
                    </a:cubicBezTo>
                    <a:cubicBezTo>
                      <a:pt x="47" y="23"/>
                      <a:pt x="47" y="23"/>
                      <a:pt x="47" y="23"/>
                    </a:cubicBezTo>
                    <a:cubicBezTo>
                      <a:pt x="47" y="24"/>
                      <a:pt x="46" y="25"/>
                      <a:pt x="46" y="26"/>
                    </a:cubicBezTo>
                    <a:close/>
                    <a:moveTo>
                      <a:pt x="48" y="22"/>
                    </a:moveTo>
                    <a:cubicBezTo>
                      <a:pt x="7" y="22"/>
                      <a:pt x="7" y="22"/>
                      <a:pt x="7" y="22"/>
                    </a:cubicBezTo>
                    <a:cubicBezTo>
                      <a:pt x="6" y="21"/>
                      <a:pt x="6" y="20"/>
                      <a:pt x="6" y="19"/>
                    </a:cubicBezTo>
                    <a:cubicBezTo>
                      <a:pt x="48" y="19"/>
                      <a:pt x="48" y="19"/>
                      <a:pt x="48" y="19"/>
                    </a:cubicBezTo>
                    <a:cubicBezTo>
                      <a:pt x="48" y="20"/>
                      <a:pt x="48" y="21"/>
                      <a:pt x="48" y="22"/>
                    </a:cubicBezTo>
                    <a:close/>
                    <a:moveTo>
                      <a:pt x="49" y="18"/>
                    </a:moveTo>
                    <a:cubicBezTo>
                      <a:pt x="6" y="18"/>
                      <a:pt x="6" y="18"/>
                      <a:pt x="6" y="18"/>
                    </a:cubicBezTo>
                    <a:cubicBezTo>
                      <a:pt x="6" y="17"/>
                      <a:pt x="6" y="16"/>
                      <a:pt x="6" y="16"/>
                    </a:cubicBezTo>
                    <a:cubicBezTo>
                      <a:pt x="6" y="16"/>
                      <a:pt x="6" y="15"/>
                      <a:pt x="6" y="15"/>
                    </a:cubicBezTo>
                    <a:cubicBezTo>
                      <a:pt x="49" y="15"/>
                      <a:pt x="49" y="15"/>
                      <a:pt x="49" y="15"/>
                    </a:cubicBezTo>
                    <a:cubicBezTo>
                      <a:pt x="49" y="16"/>
                      <a:pt x="49" y="17"/>
                      <a:pt x="49" y="18"/>
                    </a:cubicBezTo>
                    <a:close/>
                    <a:moveTo>
                      <a:pt x="49" y="13"/>
                    </a:moveTo>
                    <a:cubicBezTo>
                      <a:pt x="6" y="13"/>
                      <a:pt x="6" y="13"/>
                      <a:pt x="6" y="13"/>
                    </a:cubicBezTo>
                    <a:cubicBezTo>
                      <a:pt x="6" y="12"/>
                      <a:pt x="7" y="12"/>
                      <a:pt x="7" y="11"/>
                    </a:cubicBezTo>
                    <a:cubicBezTo>
                      <a:pt x="49" y="11"/>
                      <a:pt x="49" y="11"/>
                      <a:pt x="49" y="11"/>
                    </a:cubicBezTo>
                    <a:cubicBezTo>
                      <a:pt x="49" y="11"/>
                      <a:pt x="49" y="12"/>
                      <a:pt x="49" y="13"/>
                    </a:cubicBezTo>
                    <a:cubicBezTo>
                      <a:pt x="49" y="13"/>
                      <a:pt x="49" y="13"/>
                      <a:pt x="49" y="13"/>
                    </a:cubicBezTo>
                    <a:close/>
                    <a:moveTo>
                      <a:pt x="91" y="2"/>
                    </a:moveTo>
                    <a:cubicBezTo>
                      <a:pt x="97" y="2"/>
                      <a:pt x="101" y="3"/>
                      <a:pt x="104" y="5"/>
                    </a:cubicBezTo>
                    <a:cubicBezTo>
                      <a:pt x="73" y="5"/>
                      <a:pt x="73" y="5"/>
                      <a:pt x="73" y="5"/>
                    </a:cubicBezTo>
                    <a:cubicBezTo>
                      <a:pt x="78" y="3"/>
                      <a:pt x="85" y="2"/>
                      <a:pt x="91" y="2"/>
                    </a:cubicBezTo>
                    <a:close/>
                    <a:moveTo>
                      <a:pt x="70" y="7"/>
                    </a:moveTo>
                    <a:cubicBezTo>
                      <a:pt x="106" y="7"/>
                      <a:pt x="106" y="7"/>
                      <a:pt x="106" y="7"/>
                    </a:cubicBezTo>
                    <a:cubicBezTo>
                      <a:pt x="107" y="7"/>
                      <a:pt x="107" y="8"/>
                      <a:pt x="108" y="9"/>
                    </a:cubicBezTo>
                    <a:cubicBezTo>
                      <a:pt x="67" y="9"/>
                      <a:pt x="67" y="9"/>
                      <a:pt x="67" y="9"/>
                    </a:cubicBezTo>
                    <a:cubicBezTo>
                      <a:pt x="68" y="8"/>
                      <a:pt x="69" y="7"/>
                      <a:pt x="70" y="7"/>
                    </a:cubicBezTo>
                    <a:close/>
                    <a:moveTo>
                      <a:pt x="66" y="13"/>
                    </a:moveTo>
                    <a:cubicBezTo>
                      <a:pt x="66" y="12"/>
                      <a:pt x="66" y="11"/>
                      <a:pt x="66" y="11"/>
                    </a:cubicBezTo>
                    <a:cubicBezTo>
                      <a:pt x="108" y="11"/>
                      <a:pt x="108" y="11"/>
                      <a:pt x="108" y="11"/>
                    </a:cubicBezTo>
                    <a:cubicBezTo>
                      <a:pt x="108" y="12"/>
                      <a:pt x="108" y="12"/>
                      <a:pt x="109" y="13"/>
                    </a:cubicBezTo>
                    <a:cubicBezTo>
                      <a:pt x="66" y="13"/>
                      <a:pt x="66" y="13"/>
                      <a:pt x="66" y="13"/>
                    </a:cubicBezTo>
                    <a:cubicBezTo>
                      <a:pt x="66" y="13"/>
                      <a:pt x="66" y="13"/>
                      <a:pt x="66" y="13"/>
                    </a:cubicBezTo>
                    <a:close/>
                    <a:moveTo>
                      <a:pt x="89" y="39"/>
                    </a:moveTo>
                    <a:cubicBezTo>
                      <a:pt x="86" y="39"/>
                      <a:pt x="82" y="38"/>
                      <a:pt x="79" y="36"/>
                    </a:cubicBezTo>
                    <a:cubicBezTo>
                      <a:pt x="100" y="36"/>
                      <a:pt x="100" y="36"/>
                      <a:pt x="100" y="36"/>
                    </a:cubicBezTo>
                    <a:cubicBezTo>
                      <a:pt x="97" y="38"/>
                      <a:pt x="93" y="39"/>
                      <a:pt x="89" y="39"/>
                    </a:cubicBezTo>
                    <a:close/>
                    <a:moveTo>
                      <a:pt x="105" y="32"/>
                    </a:moveTo>
                    <a:cubicBezTo>
                      <a:pt x="104" y="33"/>
                      <a:pt x="104" y="34"/>
                      <a:pt x="103" y="34"/>
                    </a:cubicBezTo>
                    <a:cubicBezTo>
                      <a:pt x="76" y="34"/>
                      <a:pt x="76" y="34"/>
                      <a:pt x="76" y="34"/>
                    </a:cubicBezTo>
                    <a:cubicBezTo>
                      <a:pt x="75" y="34"/>
                      <a:pt x="74" y="33"/>
                      <a:pt x="73" y="32"/>
                    </a:cubicBezTo>
                    <a:cubicBezTo>
                      <a:pt x="105" y="32"/>
                      <a:pt x="105" y="32"/>
                      <a:pt x="105" y="32"/>
                    </a:cubicBezTo>
                    <a:cubicBezTo>
                      <a:pt x="105" y="32"/>
                      <a:pt x="105" y="32"/>
                      <a:pt x="105" y="32"/>
                    </a:cubicBezTo>
                    <a:close/>
                    <a:moveTo>
                      <a:pt x="106" y="30"/>
                    </a:moveTo>
                    <a:cubicBezTo>
                      <a:pt x="72" y="30"/>
                      <a:pt x="72" y="30"/>
                      <a:pt x="72" y="30"/>
                    </a:cubicBezTo>
                    <a:cubicBezTo>
                      <a:pt x="71" y="29"/>
                      <a:pt x="70" y="29"/>
                      <a:pt x="70" y="28"/>
                    </a:cubicBezTo>
                    <a:cubicBezTo>
                      <a:pt x="107" y="28"/>
                      <a:pt x="107" y="28"/>
                      <a:pt x="107" y="28"/>
                    </a:cubicBezTo>
                    <a:cubicBezTo>
                      <a:pt x="107" y="29"/>
                      <a:pt x="107" y="29"/>
                      <a:pt x="106" y="30"/>
                    </a:cubicBezTo>
                    <a:close/>
                    <a:moveTo>
                      <a:pt x="108" y="26"/>
                    </a:moveTo>
                    <a:cubicBezTo>
                      <a:pt x="69" y="26"/>
                      <a:pt x="69" y="26"/>
                      <a:pt x="69" y="26"/>
                    </a:cubicBezTo>
                    <a:cubicBezTo>
                      <a:pt x="68" y="25"/>
                      <a:pt x="68" y="24"/>
                      <a:pt x="68" y="23"/>
                    </a:cubicBezTo>
                    <a:cubicBezTo>
                      <a:pt x="108" y="23"/>
                      <a:pt x="108" y="23"/>
                      <a:pt x="108" y="23"/>
                    </a:cubicBezTo>
                    <a:cubicBezTo>
                      <a:pt x="108" y="24"/>
                      <a:pt x="108" y="25"/>
                      <a:pt x="108" y="26"/>
                    </a:cubicBezTo>
                    <a:close/>
                    <a:moveTo>
                      <a:pt x="108" y="22"/>
                    </a:moveTo>
                    <a:cubicBezTo>
                      <a:pt x="67" y="22"/>
                      <a:pt x="67" y="22"/>
                      <a:pt x="67" y="22"/>
                    </a:cubicBezTo>
                    <a:cubicBezTo>
                      <a:pt x="67" y="21"/>
                      <a:pt x="67" y="20"/>
                      <a:pt x="67" y="19"/>
                    </a:cubicBezTo>
                    <a:cubicBezTo>
                      <a:pt x="109" y="19"/>
                      <a:pt x="109" y="19"/>
                      <a:pt x="109" y="19"/>
                    </a:cubicBezTo>
                    <a:cubicBezTo>
                      <a:pt x="108" y="20"/>
                      <a:pt x="108" y="21"/>
                      <a:pt x="108" y="22"/>
                    </a:cubicBezTo>
                    <a:close/>
                    <a:moveTo>
                      <a:pt x="109" y="18"/>
                    </a:moveTo>
                    <a:cubicBezTo>
                      <a:pt x="66" y="18"/>
                      <a:pt x="66" y="18"/>
                      <a:pt x="66" y="18"/>
                    </a:cubicBezTo>
                    <a:cubicBezTo>
                      <a:pt x="66" y="17"/>
                      <a:pt x="66" y="16"/>
                      <a:pt x="66" y="15"/>
                    </a:cubicBezTo>
                    <a:cubicBezTo>
                      <a:pt x="109" y="15"/>
                      <a:pt x="109" y="15"/>
                      <a:pt x="109" y="15"/>
                    </a:cubicBezTo>
                    <a:cubicBezTo>
                      <a:pt x="109" y="15"/>
                      <a:pt x="109" y="16"/>
                      <a:pt x="109" y="16"/>
                    </a:cubicBezTo>
                    <a:cubicBezTo>
                      <a:pt x="109" y="16"/>
                      <a:pt x="109" y="17"/>
                      <a:pt x="109" y="18"/>
                    </a:cubicBezTo>
                    <a:close/>
                    <a:moveTo>
                      <a:pt x="111" y="8"/>
                    </a:moveTo>
                    <a:cubicBezTo>
                      <a:pt x="110" y="8"/>
                      <a:pt x="109" y="8"/>
                      <a:pt x="109" y="7"/>
                    </a:cubicBezTo>
                    <a:cubicBezTo>
                      <a:pt x="109" y="7"/>
                      <a:pt x="110" y="7"/>
                      <a:pt x="111" y="7"/>
                    </a:cubicBezTo>
                    <a:cubicBezTo>
                      <a:pt x="112" y="7"/>
                      <a:pt x="113" y="7"/>
                      <a:pt x="114" y="7"/>
                    </a:cubicBezTo>
                    <a:cubicBezTo>
                      <a:pt x="113" y="8"/>
                      <a:pt x="112" y="8"/>
                      <a:pt x="111" y="8"/>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4" name="Rectangle 30"/>
              <p:cNvSpPr>
                <a:spLocks noChangeArrowheads="1"/>
              </p:cNvSpPr>
              <p:nvPr/>
            </p:nvSpPr>
            <p:spPr bwMode="auto">
              <a:xfrm>
                <a:off x="2464058" y="3478304"/>
                <a:ext cx="226017" cy="8569"/>
              </a:xfrm>
              <a:prstGeom prst="rect">
                <a:avLst/>
              </a:prstGeom>
              <a:solidFill>
                <a:srgbClr val="C69B7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5" name="Freeform 31"/>
              <p:cNvSpPr>
                <a:spLocks/>
              </p:cNvSpPr>
              <p:nvPr/>
            </p:nvSpPr>
            <p:spPr bwMode="auto">
              <a:xfrm>
                <a:off x="2537969" y="3620769"/>
                <a:ext cx="78196" cy="29993"/>
              </a:xfrm>
              <a:custGeom>
                <a:avLst/>
                <a:gdLst>
                  <a:gd name="T0" fmla="*/ 0 w 51"/>
                  <a:gd name="T1" fmla="*/ 0 h 20"/>
                  <a:gd name="T2" fmla="*/ 26 w 51"/>
                  <a:gd name="T3" fmla="*/ 20 h 20"/>
                  <a:gd name="T4" fmla="*/ 51 w 51"/>
                  <a:gd name="T5" fmla="*/ 0 h 20"/>
                  <a:gd name="T6" fmla="*/ 0 w 51"/>
                  <a:gd name="T7" fmla="*/ 0 h 20"/>
                </a:gdLst>
                <a:ahLst/>
                <a:cxnLst>
                  <a:cxn ang="0">
                    <a:pos x="T0" y="T1"/>
                  </a:cxn>
                  <a:cxn ang="0">
                    <a:pos x="T2" y="T3"/>
                  </a:cxn>
                  <a:cxn ang="0">
                    <a:pos x="T4" y="T5"/>
                  </a:cxn>
                  <a:cxn ang="0">
                    <a:pos x="T6" y="T7"/>
                  </a:cxn>
                </a:cxnLst>
                <a:rect l="0" t="0" r="r" b="b"/>
                <a:pathLst>
                  <a:path w="51" h="20">
                    <a:moveTo>
                      <a:pt x="0" y="0"/>
                    </a:moveTo>
                    <a:cubicBezTo>
                      <a:pt x="3" y="11"/>
                      <a:pt x="14" y="20"/>
                      <a:pt x="26" y="20"/>
                    </a:cubicBezTo>
                    <a:cubicBezTo>
                      <a:pt x="38" y="20"/>
                      <a:pt x="48" y="11"/>
                      <a:pt x="51"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6" name="Freeform 32"/>
              <p:cNvSpPr>
                <a:spLocks/>
              </p:cNvSpPr>
              <p:nvPr/>
            </p:nvSpPr>
            <p:spPr bwMode="auto">
              <a:xfrm>
                <a:off x="2464058" y="3478304"/>
                <a:ext cx="43918" cy="201379"/>
              </a:xfrm>
              <a:custGeom>
                <a:avLst/>
                <a:gdLst>
                  <a:gd name="T0" fmla="*/ 24 w 41"/>
                  <a:gd name="T1" fmla="*/ 150 h 188"/>
                  <a:gd name="T2" fmla="*/ 24 w 41"/>
                  <a:gd name="T3" fmla="*/ 0 h 188"/>
                  <a:gd name="T4" fmla="*/ 0 w 41"/>
                  <a:gd name="T5" fmla="*/ 0 h 188"/>
                  <a:gd name="T6" fmla="*/ 0 w 41"/>
                  <a:gd name="T7" fmla="*/ 167 h 188"/>
                  <a:gd name="T8" fmla="*/ 41 w 41"/>
                  <a:gd name="T9" fmla="*/ 188 h 188"/>
                  <a:gd name="T10" fmla="*/ 41 w 41"/>
                  <a:gd name="T11" fmla="*/ 161 h 188"/>
                  <a:gd name="T12" fmla="*/ 24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24" y="150"/>
                    </a:moveTo>
                    <a:lnTo>
                      <a:pt x="24" y="0"/>
                    </a:lnTo>
                    <a:lnTo>
                      <a:pt x="0" y="0"/>
                    </a:lnTo>
                    <a:lnTo>
                      <a:pt x="0" y="167"/>
                    </a:lnTo>
                    <a:lnTo>
                      <a:pt x="41" y="188"/>
                    </a:lnTo>
                    <a:lnTo>
                      <a:pt x="41" y="161"/>
                    </a:lnTo>
                    <a:lnTo>
                      <a:pt x="24"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77" name="Freeform 33"/>
              <p:cNvSpPr>
                <a:spLocks/>
              </p:cNvSpPr>
              <p:nvPr/>
            </p:nvSpPr>
            <p:spPr bwMode="auto">
              <a:xfrm>
                <a:off x="2646157" y="3478304"/>
                <a:ext cx="43918" cy="201379"/>
              </a:xfrm>
              <a:custGeom>
                <a:avLst/>
                <a:gdLst>
                  <a:gd name="T0" fmla="*/ 18 w 41"/>
                  <a:gd name="T1" fmla="*/ 150 h 188"/>
                  <a:gd name="T2" fmla="*/ 18 w 41"/>
                  <a:gd name="T3" fmla="*/ 0 h 188"/>
                  <a:gd name="T4" fmla="*/ 41 w 41"/>
                  <a:gd name="T5" fmla="*/ 0 h 188"/>
                  <a:gd name="T6" fmla="*/ 41 w 41"/>
                  <a:gd name="T7" fmla="*/ 167 h 188"/>
                  <a:gd name="T8" fmla="*/ 0 w 41"/>
                  <a:gd name="T9" fmla="*/ 188 h 188"/>
                  <a:gd name="T10" fmla="*/ 0 w 41"/>
                  <a:gd name="T11" fmla="*/ 161 h 188"/>
                  <a:gd name="T12" fmla="*/ 18 w 41"/>
                  <a:gd name="T13" fmla="*/ 150 h 188"/>
                </a:gdLst>
                <a:ahLst/>
                <a:cxnLst>
                  <a:cxn ang="0">
                    <a:pos x="T0" y="T1"/>
                  </a:cxn>
                  <a:cxn ang="0">
                    <a:pos x="T2" y="T3"/>
                  </a:cxn>
                  <a:cxn ang="0">
                    <a:pos x="T4" y="T5"/>
                  </a:cxn>
                  <a:cxn ang="0">
                    <a:pos x="T6" y="T7"/>
                  </a:cxn>
                  <a:cxn ang="0">
                    <a:pos x="T8" y="T9"/>
                  </a:cxn>
                  <a:cxn ang="0">
                    <a:pos x="T10" y="T11"/>
                  </a:cxn>
                  <a:cxn ang="0">
                    <a:pos x="T12" y="T13"/>
                  </a:cxn>
                </a:cxnLst>
                <a:rect l="0" t="0" r="r" b="b"/>
                <a:pathLst>
                  <a:path w="41" h="188">
                    <a:moveTo>
                      <a:pt x="18" y="150"/>
                    </a:moveTo>
                    <a:lnTo>
                      <a:pt x="18" y="0"/>
                    </a:lnTo>
                    <a:lnTo>
                      <a:pt x="41" y="0"/>
                    </a:lnTo>
                    <a:lnTo>
                      <a:pt x="41" y="167"/>
                    </a:lnTo>
                    <a:lnTo>
                      <a:pt x="0" y="188"/>
                    </a:lnTo>
                    <a:lnTo>
                      <a:pt x="0" y="161"/>
                    </a:lnTo>
                    <a:lnTo>
                      <a:pt x="18"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nvGrpSpPr>
            <p:cNvPr id="1804" name="Group 1803"/>
            <p:cNvGrpSpPr/>
            <p:nvPr/>
          </p:nvGrpSpPr>
          <p:grpSpPr>
            <a:xfrm>
              <a:off x="5443592" y="4562529"/>
              <a:ext cx="2001023" cy="2356289"/>
              <a:chOff x="6597651" y="4965700"/>
              <a:chExt cx="2092324" cy="2463801"/>
            </a:xfrm>
          </p:grpSpPr>
          <p:sp>
            <p:nvSpPr>
              <p:cNvPr id="1805" name="Freeform 490"/>
              <p:cNvSpPr>
                <a:spLocks/>
              </p:cNvSpPr>
              <p:nvPr/>
            </p:nvSpPr>
            <p:spPr bwMode="auto">
              <a:xfrm>
                <a:off x="7232650" y="5686425"/>
                <a:ext cx="457200" cy="317500"/>
              </a:xfrm>
              <a:custGeom>
                <a:avLst/>
                <a:gdLst>
                  <a:gd name="T0" fmla="*/ 175 w 200"/>
                  <a:gd name="T1" fmla="*/ 139 h 139"/>
                  <a:gd name="T2" fmla="*/ 193 w 200"/>
                  <a:gd name="T3" fmla="*/ 123 h 139"/>
                  <a:gd name="T4" fmla="*/ 193 w 200"/>
                  <a:gd name="T5" fmla="*/ 123 h 139"/>
                  <a:gd name="T6" fmla="*/ 183 w 200"/>
                  <a:gd name="T7" fmla="*/ 87 h 139"/>
                  <a:gd name="T8" fmla="*/ 43 w 200"/>
                  <a:gd name="T9" fmla="*/ 7 h 139"/>
                  <a:gd name="T10" fmla="*/ 7 w 200"/>
                  <a:gd name="T11" fmla="*/ 16 h 139"/>
                  <a:gd name="T12" fmla="*/ 7 w 200"/>
                  <a:gd name="T13" fmla="*/ 16 h 139"/>
                  <a:gd name="T14" fmla="*/ 17 w 200"/>
                  <a:gd name="T15" fmla="*/ 52 h 139"/>
                  <a:gd name="T16" fmla="*/ 175 w 200"/>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39">
                    <a:moveTo>
                      <a:pt x="175" y="139"/>
                    </a:moveTo>
                    <a:cubicBezTo>
                      <a:pt x="175" y="139"/>
                      <a:pt x="186" y="135"/>
                      <a:pt x="193" y="123"/>
                    </a:cubicBezTo>
                    <a:cubicBezTo>
                      <a:pt x="193" y="123"/>
                      <a:pt x="193" y="123"/>
                      <a:pt x="193" y="123"/>
                    </a:cubicBezTo>
                    <a:cubicBezTo>
                      <a:pt x="200" y="110"/>
                      <a:pt x="196" y="94"/>
                      <a:pt x="183" y="87"/>
                    </a:cubicBezTo>
                    <a:cubicBezTo>
                      <a:pt x="43" y="7"/>
                      <a:pt x="43" y="7"/>
                      <a:pt x="43" y="7"/>
                    </a:cubicBezTo>
                    <a:cubicBezTo>
                      <a:pt x="30" y="0"/>
                      <a:pt x="14" y="4"/>
                      <a:pt x="7" y="16"/>
                    </a:cubicBezTo>
                    <a:cubicBezTo>
                      <a:pt x="7" y="16"/>
                      <a:pt x="7" y="16"/>
                      <a:pt x="7" y="16"/>
                    </a:cubicBezTo>
                    <a:cubicBezTo>
                      <a:pt x="0" y="29"/>
                      <a:pt x="4" y="44"/>
                      <a:pt x="17" y="52"/>
                    </a:cubicBezTo>
                    <a:lnTo>
                      <a:pt x="175" y="139"/>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6" name="Freeform 491"/>
              <p:cNvSpPr>
                <a:spLocks/>
              </p:cNvSpPr>
              <p:nvPr/>
            </p:nvSpPr>
            <p:spPr bwMode="auto">
              <a:xfrm>
                <a:off x="7586663" y="5665788"/>
                <a:ext cx="381000" cy="347663"/>
              </a:xfrm>
              <a:custGeom>
                <a:avLst/>
                <a:gdLst>
                  <a:gd name="T0" fmla="*/ 46 w 167"/>
                  <a:gd name="T1" fmla="*/ 143 h 152"/>
                  <a:gd name="T2" fmla="*/ 9 w 167"/>
                  <a:gd name="T3" fmla="*/ 140 h 152"/>
                  <a:gd name="T4" fmla="*/ 9 w 167"/>
                  <a:gd name="T5" fmla="*/ 140 h 152"/>
                  <a:gd name="T6" fmla="*/ 12 w 167"/>
                  <a:gd name="T7" fmla="*/ 104 h 152"/>
                  <a:gd name="T8" fmla="*/ 121 w 167"/>
                  <a:gd name="T9" fmla="*/ 9 h 152"/>
                  <a:gd name="T10" fmla="*/ 157 w 167"/>
                  <a:gd name="T11" fmla="*/ 12 h 152"/>
                  <a:gd name="T12" fmla="*/ 157 w 167"/>
                  <a:gd name="T13" fmla="*/ 12 h 152"/>
                  <a:gd name="T14" fmla="*/ 155 w 167"/>
                  <a:gd name="T15" fmla="*/ 48 h 152"/>
                  <a:gd name="T16" fmla="*/ 46 w 167"/>
                  <a:gd name="T1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152">
                    <a:moveTo>
                      <a:pt x="46" y="143"/>
                    </a:moveTo>
                    <a:cubicBezTo>
                      <a:pt x="35" y="152"/>
                      <a:pt x="19" y="151"/>
                      <a:pt x="9" y="140"/>
                    </a:cubicBezTo>
                    <a:cubicBezTo>
                      <a:pt x="9" y="140"/>
                      <a:pt x="9" y="140"/>
                      <a:pt x="9" y="140"/>
                    </a:cubicBezTo>
                    <a:cubicBezTo>
                      <a:pt x="0" y="130"/>
                      <a:pt x="1" y="113"/>
                      <a:pt x="12" y="104"/>
                    </a:cubicBezTo>
                    <a:cubicBezTo>
                      <a:pt x="121" y="9"/>
                      <a:pt x="121" y="9"/>
                      <a:pt x="121" y="9"/>
                    </a:cubicBezTo>
                    <a:cubicBezTo>
                      <a:pt x="131" y="0"/>
                      <a:pt x="148" y="1"/>
                      <a:pt x="157" y="12"/>
                    </a:cubicBezTo>
                    <a:cubicBezTo>
                      <a:pt x="157" y="12"/>
                      <a:pt x="157" y="12"/>
                      <a:pt x="157" y="12"/>
                    </a:cubicBezTo>
                    <a:cubicBezTo>
                      <a:pt x="167" y="23"/>
                      <a:pt x="165" y="39"/>
                      <a:pt x="155" y="48"/>
                    </a:cubicBezTo>
                    <a:lnTo>
                      <a:pt x="46" y="143"/>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7" name="Freeform 492"/>
              <p:cNvSpPr>
                <a:spLocks/>
              </p:cNvSpPr>
              <p:nvPr/>
            </p:nvSpPr>
            <p:spPr bwMode="auto">
              <a:xfrm>
                <a:off x="7362825" y="5732463"/>
                <a:ext cx="146050" cy="171450"/>
              </a:xfrm>
              <a:custGeom>
                <a:avLst/>
                <a:gdLst>
                  <a:gd name="T0" fmla="*/ 56 w 92"/>
                  <a:gd name="T1" fmla="*/ 108 h 108"/>
                  <a:gd name="T2" fmla="*/ 92 w 92"/>
                  <a:gd name="T3" fmla="*/ 44 h 108"/>
                  <a:gd name="T4" fmla="*/ 13 w 92"/>
                  <a:gd name="T5" fmla="*/ 0 h 108"/>
                  <a:gd name="T6" fmla="*/ 0 w 92"/>
                  <a:gd name="T7" fmla="*/ 82 h 108"/>
                  <a:gd name="T8" fmla="*/ 56 w 92"/>
                  <a:gd name="T9" fmla="*/ 108 h 108"/>
                </a:gdLst>
                <a:ahLst/>
                <a:cxnLst>
                  <a:cxn ang="0">
                    <a:pos x="T0" y="T1"/>
                  </a:cxn>
                  <a:cxn ang="0">
                    <a:pos x="T2" y="T3"/>
                  </a:cxn>
                  <a:cxn ang="0">
                    <a:pos x="T4" y="T5"/>
                  </a:cxn>
                  <a:cxn ang="0">
                    <a:pos x="T6" y="T7"/>
                  </a:cxn>
                  <a:cxn ang="0">
                    <a:pos x="T8" y="T9"/>
                  </a:cxn>
                </a:cxnLst>
                <a:rect l="0" t="0" r="r" b="b"/>
                <a:pathLst>
                  <a:path w="92" h="108">
                    <a:moveTo>
                      <a:pt x="56" y="108"/>
                    </a:moveTo>
                    <a:lnTo>
                      <a:pt x="92" y="44"/>
                    </a:lnTo>
                    <a:lnTo>
                      <a:pt x="13" y="0"/>
                    </a:lnTo>
                    <a:lnTo>
                      <a:pt x="0" y="82"/>
                    </a:lnTo>
                    <a:lnTo>
                      <a:pt x="56"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8" name="Freeform 493"/>
              <p:cNvSpPr>
                <a:spLocks/>
              </p:cNvSpPr>
              <p:nvPr/>
            </p:nvSpPr>
            <p:spPr bwMode="auto">
              <a:xfrm>
                <a:off x="7540625" y="6904038"/>
                <a:ext cx="130175" cy="246063"/>
              </a:xfrm>
              <a:custGeom>
                <a:avLst/>
                <a:gdLst>
                  <a:gd name="T0" fmla="*/ 11 w 57"/>
                  <a:gd name="T1" fmla="*/ 107 h 108"/>
                  <a:gd name="T2" fmla="*/ 21 w 57"/>
                  <a:gd name="T3" fmla="*/ 101 h 108"/>
                  <a:gd name="T4" fmla="*/ 55 w 57"/>
                  <a:gd name="T5" fmla="*/ 16 h 108"/>
                  <a:gd name="T6" fmla="*/ 49 w 57"/>
                  <a:gd name="T7" fmla="*/ 3 h 108"/>
                  <a:gd name="T8" fmla="*/ 36 w 57"/>
                  <a:gd name="T9" fmla="*/ 8 h 108"/>
                  <a:gd name="T10" fmla="*/ 2 w 57"/>
                  <a:gd name="T11" fmla="*/ 93 h 108"/>
                  <a:gd name="T12" fmla="*/ 8 w 57"/>
                  <a:gd name="T13" fmla="*/ 107 h 108"/>
                  <a:gd name="T14" fmla="*/ 11 w 57"/>
                  <a:gd name="T15" fmla="*/ 107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08">
                    <a:moveTo>
                      <a:pt x="11" y="107"/>
                    </a:moveTo>
                    <a:cubicBezTo>
                      <a:pt x="15" y="108"/>
                      <a:pt x="19" y="105"/>
                      <a:pt x="21" y="101"/>
                    </a:cubicBezTo>
                    <a:cubicBezTo>
                      <a:pt x="55" y="16"/>
                      <a:pt x="55" y="16"/>
                      <a:pt x="55" y="16"/>
                    </a:cubicBezTo>
                    <a:cubicBezTo>
                      <a:pt x="57" y="11"/>
                      <a:pt x="54" y="5"/>
                      <a:pt x="49" y="3"/>
                    </a:cubicBezTo>
                    <a:cubicBezTo>
                      <a:pt x="44" y="0"/>
                      <a:pt x="38" y="3"/>
                      <a:pt x="36" y="8"/>
                    </a:cubicBezTo>
                    <a:cubicBezTo>
                      <a:pt x="2" y="93"/>
                      <a:pt x="2" y="93"/>
                      <a:pt x="2" y="93"/>
                    </a:cubicBezTo>
                    <a:cubicBezTo>
                      <a:pt x="0" y="99"/>
                      <a:pt x="3" y="104"/>
                      <a:pt x="8" y="107"/>
                    </a:cubicBezTo>
                    <a:cubicBezTo>
                      <a:pt x="9" y="107"/>
                      <a:pt x="10" y="107"/>
                      <a:pt x="11" y="107"/>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09" name="Freeform 494"/>
              <p:cNvSpPr>
                <a:spLocks/>
              </p:cNvSpPr>
              <p:nvPr/>
            </p:nvSpPr>
            <p:spPr bwMode="auto">
              <a:xfrm>
                <a:off x="7559675" y="6899275"/>
                <a:ext cx="157162" cy="47625"/>
              </a:xfrm>
              <a:custGeom>
                <a:avLst/>
                <a:gdLst>
                  <a:gd name="T0" fmla="*/ 10 w 69"/>
                  <a:gd name="T1" fmla="*/ 21 h 21"/>
                  <a:gd name="T2" fmla="*/ 59 w 69"/>
                  <a:gd name="T3" fmla="*/ 21 h 21"/>
                  <a:gd name="T4" fmla="*/ 69 w 69"/>
                  <a:gd name="T5" fmla="*/ 10 h 21"/>
                  <a:gd name="T6" fmla="*/ 59 w 69"/>
                  <a:gd name="T7" fmla="*/ 0 h 21"/>
                  <a:gd name="T8" fmla="*/ 10 w 69"/>
                  <a:gd name="T9" fmla="*/ 0 h 21"/>
                  <a:gd name="T10" fmla="*/ 0 w 69"/>
                  <a:gd name="T11" fmla="*/ 10 h 21"/>
                  <a:gd name="T12" fmla="*/ 10 w 6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69" h="21">
                    <a:moveTo>
                      <a:pt x="10" y="21"/>
                    </a:moveTo>
                    <a:cubicBezTo>
                      <a:pt x="59" y="21"/>
                      <a:pt x="59" y="21"/>
                      <a:pt x="59" y="21"/>
                    </a:cubicBezTo>
                    <a:cubicBezTo>
                      <a:pt x="65" y="21"/>
                      <a:pt x="69" y="16"/>
                      <a:pt x="69" y="10"/>
                    </a:cubicBezTo>
                    <a:cubicBezTo>
                      <a:pt x="69" y="5"/>
                      <a:pt x="65" y="0"/>
                      <a:pt x="59" y="0"/>
                    </a:cubicBezTo>
                    <a:cubicBezTo>
                      <a:pt x="10" y="0"/>
                      <a:pt x="10" y="0"/>
                      <a:pt x="10" y="0"/>
                    </a:cubicBezTo>
                    <a:cubicBezTo>
                      <a:pt x="5" y="0"/>
                      <a:pt x="0" y="5"/>
                      <a:pt x="0" y="10"/>
                    </a:cubicBezTo>
                    <a:cubicBezTo>
                      <a:pt x="0" y="16"/>
                      <a:pt x="5" y="21"/>
                      <a:pt x="10" y="21"/>
                    </a:cubicBezTo>
                    <a:close/>
                  </a:path>
                </a:pathLst>
              </a:custGeom>
              <a:solidFill>
                <a:srgbClr val="6D6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0" name="Freeform 495"/>
              <p:cNvSpPr>
                <a:spLocks/>
              </p:cNvSpPr>
              <p:nvPr/>
            </p:nvSpPr>
            <p:spPr bwMode="auto">
              <a:xfrm>
                <a:off x="7237413" y="6223000"/>
                <a:ext cx="390525" cy="176213"/>
              </a:xfrm>
              <a:custGeom>
                <a:avLst/>
                <a:gdLst>
                  <a:gd name="T0" fmla="*/ 0 w 171"/>
                  <a:gd name="T1" fmla="*/ 0 h 77"/>
                  <a:gd name="T2" fmla="*/ 0 w 171"/>
                  <a:gd name="T3" fmla="*/ 38 h 77"/>
                  <a:gd name="T4" fmla="*/ 38 w 171"/>
                  <a:gd name="T5" fmla="*/ 77 h 77"/>
                  <a:gd name="T6" fmla="*/ 171 w 171"/>
                  <a:gd name="T7" fmla="*/ 77 h 77"/>
                  <a:gd name="T8" fmla="*/ 171 w 171"/>
                  <a:gd name="T9" fmla="*/ 0 h 77"/>
                  <a:gd name="T10" fmla="*/ 0 w 171"/>
                  <a:gd name="T11" fmla="*/ 0 h 77"/>
                </a:gdLst>
                <a:ahLst/>
                <a:cxnLst>
                  <a:cxn ang="0">
                    <a:pos x="T0" y="T1"/>
                  </a:cxn>
                  <a:cxn ang="0">
                    <a:pos x="T2" y="T3"/>
                  </a:cxn>
                  <a:cxn ang="0">
                    <a:pos x="T4" y="T5"/>
                  </a:cxn>
                  <a:cxn ang="0">
                    <a:pos x="T6" y="T7"/>
                  </a:cxn>
                  <a:cxn ang="0">
                    <a:pos x="T8" y="T9"/>
                  </a:cxn>
                  <a:cxn ang="0">
                    <a:pos x="T10" y="T11"/>
                  </a:cxn>
                </a:cxnLst>
                <a:rect l="0" t="0" r="r" b="b"/>
                <a:pathLst>
                  <a:path w="171" h="77">
                    <a:moveTo>
                      <a:pt x="0" y="0"/>
                    </a:moveTo>
                    <a:cubicBezTo>
                      <a:pt x="0" y="38"/>
                      <a:pt x="0" y="38"/>
                      <a:pt x="0" y="38"/>
                    </a:cubicBezTo>
                    <a:cubicBezTo>
                      <a:pt x="0" y="59"/>
                      <a:pt x="17" y="77"/>
                      <a:pt x="38" y="77"/>
                    </a:cubicBezTo>
                    <a:cubicBezTo>
                      <a:pt x="171" y="77"/>
                      <a:pt x="171" y="77"/>
                      <a:pt x="171" y="77"/>
                    </a:cubicBezTo>
                    <a:cubicBezTo>
                      <a:pt x="171" y="0"/>
                      <a:pt x="171" y="0"/>
                      <a:pt x="171" y="0"/>
                    </a:cubicBezTo>
                    <a:lnTo>
                      <a:pt x="0" y="0"/>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1" name="Freeform 496"/>
              <p:cNvSpPr>
                <a:spLocks/>
              </p:cNvSpPr>
              <p:nvPr/>
            </p:nvSpPr>
            <p:spPr bwMode="auto">
              <a:xfrm>
                <a:off x="7627938" y="6223000"/>
                <a:ext cx="233362" cy="176213"/>
              </a:xfrm>
              <a:custGeom>
                <a:avLst/>
                <a:gdLst>
                  <a:gd name="T0" fmla="*/ 102 w 102"/>
                  <a:gd name="T1" fmla="*/ 38 h 77"/>
                  <a:gd name="T2" fmla="*/ 64 w 102"/>
                  <a:gd name="T3" fmla="*/ 0 h 77"/>
                  <a:gd name="T4" fmla="*/ 0 w 102"/>
                  <a:gd name="T5" fmla="*/ 0 h 77"/>
                  <a:gd name="T6" fmla="*/ 0 w 102"/>
                  <a:gd name="T7" fmla="*/ 77 h 77"/>
                  <a:gd name="T8" fmla="*/ 64 w 102"/>
                  <a:gd name="T9" fmla="*/ 77 h 77"/>
                  <a:gd name="T10" fmla="*/ 102 w 102"/>
                  <a:gd name="T11" fmla="*/ 38 h 77"/>
                </a:gdLst>
                <a:ahLst/>
                <a:cxnLst>
                  <a:cxn ang="0">
                    <a:pos x="T0" y="T1"/>
                  </a:cxn>
                  <a:cxn ang="0">
                    <a:pos x="T2" y="T3"/>
                  </a:cxn>
                  <a:cxn ang="0">
                    <a:pos x="T4" y="T5"/>
                  </a:cxn>
                  <a:cxn ang="0">
                    <a:pos x="T6" y="T7"/>
                  </a:cxn>
                  <a:cxn ang="0">
                    <a:pos x="T8" y="T9"/>
                  </a:cxn>
                  <a:cxn ang="0">
                    <a:pos x="T10" y="T11"/>
                  </a:cxn>
                </a:cxnLst>
                <a:rect l="0" t="0" r="r" b="b"/>
                <a:pathLst>
                  <a:path w="102" h="77">
                    <a:moveTo>
                      <a:pt x="102" y="38"/>
                    </a:moveTo>
                    <a:cubicBezTo>
                      <a:pt x="102" y="17"/>
                      <a:pt x="85" y="0"/>
                      <a:pt x="64" y="0"/>
                    </a:cubicBezTo>
                    <a:cubicBezTo>
                      <a:pt x="0" y="0"/>
                      <a:pt x="0" y="0"/>
                      <a:pt x="0" y="0"/>
                    </a:cubicBezTo>
                    <a:cubicBezTo>
                      <a:pt x="0" y="77"/>
                      <a:pt x="0" y="77"/>
                      <a:pt x="0" y="77"/>
                    </a:cubicBezTo>
                    <a:cubicBezTo>
                      <a:pt x="64" y="77"/>
                      <a:pt x="64" y="77"/>
                      <a:pt x="64" y="77"/>
                    </a:cubicBezTo>
                    <a:cubicBezTo>
                      <a:pt x="85" y="77"/>
                      <a:pt x="102" y="59"/>
                      <a:pt x="102" y="38"/>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2" name="Freeform 497"/>
              <p:cNvSpPr>
                <a:spLocks/>
              </p:cNvSpPr>
              <p:nvPr/>
            </p:nvSpPr>
            <p:spPr bwMode="auto">
              <a:xfrm>
                <a:off x="7526338" y="6353175"/>
                <a:ext cx="322262" cy="425450"/>
              </a:xfrm>
              <a:custGeom>
                <a:avLst/>
                <a:gdLst>
                  <a:gd name="T0" fmla="*/ 203 w 203"/>
                  <a:gd name="T1" fmla="*/ 0 h 268"/>
                  <a:gd name="T2" fmla="*/ 88 w 203"/>
                  <a:gd name="T3" fmla="*/ 268 h 268"/>
                  <a:gd name="T4" fmla="*/ 0 w 203"/>
                  <a:gd name="T5" fmla="*/ 266 h 268"/>
                  <a:gd name="T6" fmla="*/ 38 w 203"/>
                  <a:gd name="T7" fmla="*/ 171 h 268"/>
                  <a:gd name="T8" fmla="*/ 82 w 203"/>
                  <a:gd name="T9" fmla="*/ 4 h 268"/>
                  <a:gd name="T10" fmla="*/ 203 w 203"/>
                  <a:gd name="T11" fmla="*/ 0 h 268"/>
                </a:gdLst>
                <a:ahLst/>
                <a:cxnLst>
                  <a:cxn ang="0">
                    <a:pos x="T0" y="T1"/>
                  </a:cxn>
                  <a:cxn ang="0">
                    <a:pos x="T2" y="T3"/>
                  </a:cxn>
                  <a:cxn ang="0">
                    <a:pos x="T4" y="T5"/>
                  </a:cxn>
                  <a:cxn ang="0">
                    <a:pos x="T6" y="T7"/>
                  </a:cxn>
                  <a:cxn ang="0">
                    <a:pos x="T8" y="T9"/>
                  </a:cxn>
                  <a:cxn ang="0">
                    <a:pos x="T10" y="T11"/>
                  </a:cxn>
                </a:cxnLst>
                <a:rect l="0" t="0" r="r" b="b"/>
                <a:pathLst>
                  <a:path w="203" h="268">
                    <a:moveTo>
                      <a:pt x="203" y="0"/>
                    </a:moveTo>
                    <a:lnTo>
                      <a:pt x="88" y="268"/>
                    </a:lnTo>
                    <a:lnTo>
                      <a:pt x="0" y="266"/>
                    </a:lnTo>
                    <a:lnTo>
                      <a:pt x="38" y="171"/>
                    </a:lnTo>
                    <a:lnTo>
                      <a:pt x="82" y="4"/>
                    </a:lnTo>
                    <a:lnTo>
                      <a:pt x="203" y="0"/>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3" name="Freeform 498"/>
              <p:cNvSpPr>
                <a:spLocks/>
              </p:cNvSpPr>
              <p:nvPr/>
            </p:nvSpPr>
            <p:spPr bwMode="auto">
              <a:xfrm>
                <a:off x="7526338" y="6624638"/>
                <a:ext cx="206375" cy="155575"/>
              </a:xfrm>
              <a:custGeom>
                <a:avLst/>
                <a:gdLst>
                  <a:gd name="T0" fmla="*/ 130 w 130"/>
                  <a:gd name="T1" fmla="*/ 2 h 98"/>
                  <a:gd name="T2" fmla="*/ 88 w 130"/>
                  <a:gd name="T3" fmla="*/ 98 h 98"/>
                  <a:gd name="T4" fmla="*/ 0 w 130"/>
                  <a:gd name="T5" fmla="*/ 97 h 98"/>
                  <a:gd name="T6" fmla="*/ 38 w 130"/>
                  <a:gd name="T7" fmla="*/ 0 h 98"/>
                  <a:gd name="T8" fmla="*/ 130 w 130"/>
                  <a:gd name="T9" fmla="*/ 2 h 98"/>
                </a:gdLst>
                <a:ahLst/>
                <a:cxnLst>
                  <a:cxn ang="0">
                    <a:pos x="T0" y="T1"/>
                  </a:cxn>
                  <a:cxn ang="0">
                    <a:pos x="T2" y="T3"/>
                  </a:cxn>
                  <a:cxn ang="0">
                    <a:pos x="T4" y="T5"/>
                  </a:cxn>
                  <a:cxn ang="0">
                    <a:pos x="T6" y="T7"/>
                  </a:cxn>
                  <a:cxn ang="0">
                    <a:pos x="T8" y="T9"/>
                  </a:cxn>
                </a:cxnLst>
                <a:rect l="0" t="0" r="r" b="b"/>
                <a:pathLst>
                  <a:path w="130" h="98">
                    <a:moveTo>
                      <a:pt x="130" y="2"/>
                    </a:moveTo>
                    <a:lnTo>
                      <a:pt x="88" y="98"/>
                    </a:lnTo>
                    <a:lnTo>
                      <a:pt x="0" y="97"/>
                    </a:lnTo>
                    <a:lnTo>
                      <a:pt x="38" y="0"/>
                    </a:lnTo>
                    <a:lnTo>
                      <a:pt x="130" y="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4" name="Freeform 499"/>
              <p:cNvSpPr>
                <a:spLocks/>
              </p:cNvSpPr>
              <p:nvPr/>
            </p:nvSpPr>
            <p:spPr bwMode="auto">
              <a:xfrm>
                <a:off x="7473950" y="6773863"/>
                <a:ext cx="317500" cy="130175"/>
              </a:xfrm>
              <a:custGeom>
                <a:avLst/>
                <a:gdLst>
                  <a:gd name="T0" fmla="*/ 89 w 139"/>
                  <a:gd name="T1" fmla="*/ 1 h 57"/>
                  <a:gd name="T2" fmla="*/ 130 w 139"/>
                  <a:gd name="T3" fmla="*/ 57 h 57"/>
                  <a:gd name="T4" fmla="*/ 66 w 139"/>
                  <a:gd name="T5" fmla="*/ 55 h 57"/>
                  <a:gd name="T6" fmla="*/ 0 w 139"/>
                  <a:gd name="T7" fmla="*/ 54 h 57"/>
                  <a:gd name="T8" fmla="*/ 23 w 139"/>
                  <a:gd name="T9" fmla="*/ 0 h 57"/>
                  <a:gd name="T10" fmla="*/ 89 w 139"/>
                  <a:gd name="T11" fmla="*/ 1 h 57"/>
                </a:gdLst>
                <a:ahLst/>
                <a:cxnLst>
                  <a:cxn ang="0">
                    <a:pos x="T0" y="T1"/>
                  </a:cxn>
                  <a:cxn ang="0">
                    <a:pos x="T2" y="T3"/>
                  </a:cxn>
                  <a:cxn ang="0">
                    <a:pos x="T4" y="T5"/>
                  </a:cxn>
                  <a:cxn ang="0">
                    <a:pos x="T6" y="T7"/>
                  </a:cxn>
                  <a:cxn ang="0">
                    <a:pos x="T8" y="T9"/>
                  </a:cxn>
                  <a:cxn ang="0">
                    <a:pos x="T10" y="T11"/>
                  </a:cxn>
                </a:cxnLst>
                <a:rect l="0" t="0" r="r" b="b"/>
                <a:pathLst>
                  <a:path w="139" h="57">
                    <a:moveTo>
                      <a:pt x="89" y="1"/>
                    </a:moveTo>
                    <a:cubicBezTo>
                      <a:pt x="122" y="2"/>
                      <a:pt x="139" y="26"/>
                      <a:pt x="130" y="57"/>
                    </a:cubicBezTo>
                    <a:cubicBezTo>
                      <a:pt x="66" y="55"/>
                      <a:pt x="66" y="55"/>
                      <a:pt x="66" y="55"/>
                    </a:cubicBezTo>
                    <a:cubicBezTo>
                      <a:pt x="0" y="54"/>
                      <a:pt x="0" y="54"/>
                      <a:pt x="0" y="54"/>
                    </a:cubicBezTo>
                    <a:cubicBezTo>
                      <a:pt x="23" y="0"/>
                      <a:pt x="23" y="0"/>
                      <a:pt x="23" y="0"/>
                    </a:cubicBezTo>
                    <a:lnTo>
                      <a:pt x="89"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5" name="Freeform 500"/>
              <p:cNvSpPr>
                <a:spLocks noEditPoints="1"/>
              </p:cNvSpPr>
              <p:nvPr/>
            </p:nvSpPr>
            <p:spPr bwMode="auto">
              <a:xfrm>
                <a:off x="7885113" y="6624638"/>
                <a:ext cx="804862" cy="804863"/>
              </a:xfrm>
              <a:custGeom>
                <a:avLst/>
                <a:gdLst>
                  <a:gd name="T0" fmla="*/ 0 w 352"/>
                  <a:gd name="T1" fmla="*/ 176 h 352"/>
                  <a:gd name="T2" fmla="*/ 176 w 352"/>
                  <a:gd name="T3" fmla="*/ 0 h 352"/>
                  <a:gd name="T4" fmla="*/ 352 w 352"/>
                  <a:gd name="T5" fmla="*/ 176 h 352"/>
                  <a:gd name="T6" fmla="*/ 176 w 352"/>
                  <a:gd name="T7" fmla="*/ 352 h 352"/>
                  <a:gd name="T8" fmla="*/ 0 w 352"/>
                  <a:gd name="T9" fmla="*/ 176 h 352"/>
                  <a:gd name="T10" fmla="*/ 27 w 352"/>
                  <a:gd name="T11" fmla="*/ 176 h 352"/>
                  <a:gd name="T12" fmla="*/ 176 w 352"/>
                  <a:gd name="T13" fmla="*/ 324 h 352"/>
                  <a:gd name="T14" fmla="*/ 324 w 352"/>
                  <a:gd name="T15" fmla="*/ 176 h 352"/>
                  <a:gd name="T16" fmla="*/ 176 w 352"/>
                  <a:gd name="T17" fmla="*/ 27 h 352"/>
                  <a:gd name="T18" fmla="*/ 27 w 352"/>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352">
                    <a:moveTo>
                      <a:pt x="0" y="176"/>
                    </a:moveTo>
                    <a:cubicBezTo>
                      <a:pt x="0" y="79"/>
                      <a:pt x="79" y="0"/>
                      <a:pt x="176" y="0"/>
                    </a:cubicBezTo>
                    <a:cubicBezTo>
                      <a:pt x="273" y="0"/>
                      <a:pt x="352" y="79"/>
                      <a:pt x="352" y="176"/>
                    </a:cubicBezTo>
                    <a:cubicBezTo>
                      <a:pt x="352" y="273"/>
                      <a:pt x="273" y="352"/>
                      <a:pt x="176" y="352"/>
                    </a:cubicBezTo>
                    <a:cubicBezTo>
                      <a:pt x="79" y="352"/>
                      <a:pt x="0" y="273"/>
                      <a:pt x="0" y="176"/>
                    </a:cubicBezTo>
                    <a:close/>
                    <a:moveTo>
                      <a:pt x="27" y="176"/>
                    </a:moveTo>
                    <a:cubicBezTo>
                      <a:pt x="27" y="258"/>
                      <a:pt x="94" y="324"/>
                      <a:pt x="176" y="324"/>
                    </a:cubicBezTo>
                    <a:cubicBezTo>
                      <a:pt x="258" y="324"/>
                      <a:pt x="324" y="258"/>
                      <a:pt x="324" y="176"/>
                    </a:cubicBezTo>
                    <a:cubicBezTo>
                      <a:pt x="324" y="94"/>
                      <a:pt x="258" y="27"/>
                      <a:pt x="176" y="27"/>
                    </a:cubicBezTo>
                    <a:cubicBezTo>
                      <a:pt x="94"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6" name="Freeform 501"/>
              <p:cNvSpPr>
                <a:spLocks noEditPoints="1"/>
              </p:cNvSpPr>
              <p:nvPr/>
            </p:nvSpPr>
            <p:spPr bwMode="auto">
              <a:xfrm>
                <a:off x="6597651" y="6624638"/>
                <a:ext cx="801687" cy="804863"/>
              </a:xfrm>
              <a:custGeom>
                <a:avLst/>
                <a:gdLst>
                  <a:gd name="T0" fmla="*/ 0 w 351"/>
                  <a:gd name="T1" fmla="*/ 176 h 352"/>
                  <a:gd name="T2" fmla="*/ 175 w 351"/>
                  <a:gd name="T3" fmla="*/ 0 h 352"/>
                  <a:gd name="T4" fmla="*/ 351 w 351"/>
                  <a:gd name="T5" fmla="*/ 176 h 352"/>
                  <a:gd name="T6" fmla="*/ 175 w 351"/>
                  <a:gd name="T7" fmla="*/ 352 h 352"/>
                  <a:gd name="T8" fmla="*/ 0 w 351"/>
                  <a:gd name="T9" fmla="*/ 176 h 352"/>
                  <a:gd name="T10" fmla="*/ 27 w 351"/>
                  <a:gd name="T11" fmla="*/ 176 h 352"/>
                  <a:gd name="T12" fmla="*/ 175 w 351"/>
                  <a:gd name="T13" fmla="*/ 324 h 352"/>
                  <a:gd name="T14" fmla="*/ 324 w 351"/>
                  <a:gd name="T15" fmla="*/ 176 h 352"/>
                  <a:gd name="T16" fmla="*/ 175 w 351"/>
                  <a:gd name="T17" fmla="*/ 27 h 352"/>
                  <a:gd name="T18" fmla="*/ 27 w 351"/>
                  <a:gd name="T19" fmla="*/ 176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52">
                    <a:moveTo>
                      <a:pt x="0" y="176"/>
                    </a:moveTo>
                    <a:cubicBezTo>
                      <a:pt x="0" y="79"/>
                      <a:pt x="78" y="0"/>
                      <a:pt x="175" y="0"/>
                    </a:cubicBezTo>
                    <a:cubicBezTo>
                      <a:pt x="272" y="0"/>
                      <a:pt x="351" y="79"/>
                      <a:pt x="351" y="176"/>
                    </a:cubicBezTo>
                    <a:cubicBezTo>
                      <a:pt x="351" y="273"/>
                      <a:pt x="272" y="352"/>
                      <a:pt x="175" y="352"/>
                    </a:cubicBezTo>
                    <a:cubicBezTo>
                      <a:pt x="78" y="352"/>
                      <a:pt x="0" y="273"/>
                      <a:pt x="0" y="176"/>
                    </a:cubicBezTo>
                    <a:close/>
                    <a:moveTo>
                      <a:pt x="27" y="176"/>
                    </a:moveTo>
                    <a:cubicBezTo>
                      <a:pt x="27" y="258"/>
                      <a:pt x="93" y="324"/>
                      <a:pt x="175" y="324"/>
                    </a:cubicBezTo>
                    <a:cubicBezTo>
                      <a:pt x="257" y="324"/>
                      <a:pt x="324" y="258"/>
                      <a:pt x="324" y="176"/>
                    </a:cubicBezTo>
                    <a:cubicBezTo>
                      <a:pt x="324" y="94"/>
                      <a:pt x="257" y="27"/>
                      <a:pt x="175" y="27"/>
                    </a:cubicBezTo>
                    <a:cubicBezTo>
                      <a:pt x="93" y="27"/>
                      <a:pt x="27" y="94"/>
                      <a:pt x="27" y="176"/>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7" name="Line 502"/>
              <p:cNvSpPr>
                <a:spLocks noChangeShapeType="1"/>
              </p:cNvSpPr>
              <p:nvPr/>
            </p:nvSpPr>
            <p:spPr bwMode="auto">
              <a:xfrm>
                <a:off x="7369175" y="6472238"/>
                <a:ext cx="0" cy="0"/>
              </a:xfrm>
              <a:prstGeom prst="line">
                <a:avLst/>
              </a:prstGeom>
              <a:noFill/>
              <a:ln w="44450" cap="rnd">
                <a:solidFill>
                  <a:srgbClr val="EA262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8" name="Freeform 503"/>
              <p:cNvSpPr>
                <a:spLocks noEditPoints="1"/>
              </p:cNvSpPr>
              <p:nvPr/>
            </p:nvSpPr>
            <p:spPr bwMode="auto">
              <a:xfrm>
                <a:off x="6956425" y="6223000"/>
                <a:ext cx="1373187" cy="935038"/>
              </a:xfrm>
              <a:custGeom>
                <a:avLst/>
                <a:gdLst>
                  <a:gd name="T0" fmla="*/ 583 w 601"/>
                  <a:gd name="T1" fmla="*/ 334 h 409"/>
                  <a:gd name="T2" fmla="*/ 578 w 601"/>
                  <a:gd name="T3" fmla="*/ 334 h 409"/>
                  <a:gd name="T4" fmla="*/ 523 w 601"/>
                  <a:gd name="T5" fmla="*/ 268 h 409"/>
                  <a:gd name="T6" fmla="*/ 484 w 601"/>
                  <a:gd name="T7" fmla="*/ 158 h 409"/>
                  <a:gd name="T8" fmla="*/ 473 w 601"/>
                  <a:gd name="T9" fmla="*/ 128 h 409"/>
                  <a:gd name="T10" fmla="*/ 451 w 601"/>
                  <a:gd name="T11" fmla="*/ 63 h 409"/>
                  <a:gd name="T12" fmla="*/ 463 w 601"/>
                  <a:gd name="T13" fmla="*/ 36 h 409"/>
                  <a:gd name="T14" fmla="*/ 461 w 601"/>
                  <a:gd name="T15" fmla="*/ 25 h 409"/>
                  <a:gd name="T16" fmla="*/ 439 w 601"/>
                  <a:gd name="T17" fmla="*/ 3 h 409"/>
                  <a:gd name="T18" fmla="*/ 432 w 601"/>
                  <a:gd name="T19" fmla="*/ 0 h 409"/>
                  <a:gd name="T20" fmla="*/ 366 w 601"/>
                  <a:gd name="T21" fmla="*/ 0 h 409"/>
                  <a:gd name="T22" fmla="*/ 356 w 601"/>
                  <a:gd name="T23" fmla="*/ 10 h 409"/>
                  <a:gd name="T24" fmla="*/ 366 w 601"/>
                  <a:gd name="T25" fmla="*/ 21 h 409"/>
                  <a:gd name="T26" fmla="*/ 428 w 601"/>
                  <a:gd name="T27" fmla="*/ 21 h 409"/>
                  <a:gd name="T28" fmla="*/ 441 w 601"/>
                  <a:gd name="T29" fmla="*/ 34 h 409"/>
                  <a:gd name="T30" fmla="*/ 431 w 601"/>
                  <a:gd name="T31" fmla="*/ 58 h 409"/>
                  <a:gd name="T32" fmla="*/ 430 w 601"/>
                  <a:gd name="T33" fmla="*/ 66 h 409"/>
                  <a:gd name="T34" fmla="*/ 450 w 601"/>
                  <a:gd name="T35" fmla="*/ 124 h 409"/>
                  <a:gd name="T36" fmla="*/ 195 w 601"/>
                  <a:gd name="T37" fmla="*/ 124 h 409"/>
                  <a:gd name="T38" fmla="*/ 190 w 601"/>
                  <a:gd name="T39" fmla="*/ 106 h 409"/>
                  <a:gd name="T40" fmla="*/ 178 w 601"/>
                  <a:gd name="T41" fmla="*/ 99 h 409"/>
                  <a:gd name="T42" fmla="*/ 171 w 601"/>
                  <a:gd name="T43" fmla="*/ 112 h 409"/>
                  <a:gd name="T44" fmla="*/ 177 w 601"/>
                  <a:gd name="T45" fmla="*/ 132 h 409"/>
                  <a:gd name="T46" fmla="*/ 20 w 601"/>
                  <a:gd name="T47" fmla="*/ 334 h 409"/>
                  <a:gd name="T48" fmla="*/ 18 w 601"/>
                  <a:gd name="T49" fmla="*/ 334 h 409"/>
                  <a:gd name="T50" fmla="*/ 0 w 601"/>
                  <a:gd name="T51" fmla="*/ 352 h 409"/>
                  <a:gd name="T52" fmla="*/ 1 w 601"/>
                  <a:gd name="T53" fmla="*/ 357 h 409"/>
                  <a:gd name="T54" fmla="*/ 2 w 601"/>
                  <a:gd name="T55" fmla="*/ 359 h 409"/>
                  <a:gd name="T56" fmla="*/ 18 w 601"/>
                  <a:gd name="T57" fmla="*/ 370 h 409"/>
                  <a:gd name="T58" fmla="*/ 31 w 601"/>
                  <a:gd name="T59" fmla="*/ 365 h 409"/>
                  <a:gd name="T60" fmla="*/ 269 w 601"/>
                  <a:gd name="T61" fmla="*/ 409 h 409"/>
                  <a:gd name="T62" fmla="*/ 471 w 601"/>
                  <a:gd name="T63" fmla="*/ 183 h 409"/>
                  <a:gd name="T64" fmla="*/ 505 w 601"/>
                  <a:gd name="T65" fmla="*/ 276 h 409"/>
                  <a:gd name="T66" fmla="*/ 565 w 601"/>
                  <a:gd name="T67" fmla="*/ 350 h 409"/>
                  <a:gd name="T68" fmla="*/ 565 w 601"/>
                  <a:gd name="T69" fmla="*/ 352 h 409"/>
                  <a:gd name="T70" fmla="*/ 583 w 601"/>
                  <a:gd name="T71" fmla="*/ 370 h 409"/>
                  <a:gd name="T72" fmla="*/ 601 w 601"/>
                  <a:gd name="T73" fmla="*/ 352 h 409"/>
                  <a:gd name="T74" fmla="*/ 583 w 601"/>
                  <a:gd name="T75" fmla="*/ 334 h 409"/>
                  <a:gd name="T76" fmla="*/ 37 w 601"/>
                  <a:gd name="T77" fmla="*/ 345 h 409"/>
                  <a:gd name="T78" fmla="*/ 184 w 601"/>
                  <a:gd name="T79" fmla="*/ 156 h 409"/>
                  <a:gd name="T80" fmla="*/ 251 w 601"/>
                  <a:gd name="T81" fmla="*/ 385 h 409"/>
                  <a:gd name="T82" fmla="*/ 37 w 601"/>
                  <a:gd name="T83" fmla="*/ 345 h 409"/>
                  <a:gd name="T84" fmla="*/ 270 w 601"/>
                  <a:gd name="T85" fmla="*/ 378 h 409"/>
                  <a:gd name="T86" fmla="*/ 201 w 601"/>
                  <a:gd name="T87" fmla="*/ 144 h 409"/>
                  <a:gd name="T88" fmla="*/ 457 w 601"/>
                  <a:gd name="T89" fmla="*/ 144 h 409"/>
                  <a:gd name="T90" fmla="*/ 463 w 601"/>
                  <a:gd name="T91" fmla="*/ 161 h 409"/>
                  <a:gd name="T92" fmla="*/ 270 w 601"/>
                  <a:gd name="T93" fmla="*/ 378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01" h="409">
                    <a:moveTo>
                      <a:pt x="583" y="334"/>
                    </a:moveTo>
                    <a:cubicBezTo>
                      <a:pt x="581" y="334"/>
                      <a:pt x="580" y="334"/>
                      <a:pt x="578" y="334"/>
                    </a:cubicBezTo>
                    <a:cubicBezTo>
                      <a:pt x="562" y="321"/>
                      <a:pt x="535" y="294"/>
                      <a:pt x="523" y="268"/>
                    </a:cubicBezTo>
                    <a:cubicBezTo>
                      <a:pt x="516" y="250"/>
                      <a:pt x="499" y="203"/>
                      <a:pt x="484" y="158"/>
                    </a:cubicBezTo>
                    <a:cubicBezTo>
                      <a:pt x="473" y="128"/>
                      <a:pt x="473" y="128"/>
                      <a:pt x="473" y="128"/>
                    </a:cubicBezTo>
                    <a:cubicBezTo>
                      <a:pt x="463" y="98"/>
                      <a:pt x="454" y="72"/>
                      <a:pt x="451" y="63"/>
                    </a:cubicBezTo>
                    <a:cubicBezTo>
                      <a:pt x="463" y="36"/>
                      <a:pt x="463" y="36"/>
                      <a:pt x="463" y="36"/>
                    </a:cubicBezTo>
                    <a:cubicBezTo>
                      <a:pt x="465" y="32"/>
                      <a:pt x="464" y="28"/>
                      <a:pt x="461" y="25"/>
                    </a:cubicBezTo>
                    <a:cubicBezTo>
                      <a:pt x="439" y="3"/>
                      <a:pt x="439" y="3"/>
                      <a:pt x="439" y="3"/>
                    </a:cubicBezTo>
                    <a:cubicBezTo>
                      <a:pt x="437" y="1"/>
                      <a:pt x="435" y="0"/>
                      <a:pt x="432" y="0"/>
                    </a:cubicBezTo>
                    <a:cubicBezTo>
                      <a:pt x="366" y="0"/>
                      <a:pt x="366" y="0"/>
                      <a:pt x="366" y="0"/>
                    </a:cubicBezTo>
                    <a:cubicBezTo>
                      <a:pt x="361" y="0"/>
                      <a:pt x="356" y="5"/>
                      <a:pt x="356" y="10"/>
                    </a:cubicBezTo>
                    <a:cubicBezTo>
                      <a:pt x="356" y="16"/>
                      <a:pt x="361" y="21"/>
                      <a:pt x="366" y="21"/>
                    </a:cubicBezTo>
                    <a:cubicBezTo>
                      <a:pt x="428" y="21"/>
                      <a:pt x="428" y="21"/>
                      <a:pt x="428" y="21"/>
                    </a:cubicBezTo>
                    <a:cubicBezTo>
                      <a:pt x="441" y="34"/>
                      <a:pt x="441" y="34"/>
                      <a:pt x="441" y="34"/>
                    </a:cubicBezTo>
                    <a:cubicBezTo>
                      <a:pt x="431" y="58"/>
                      <a:pt x="431" y="58"/>
                      <a:pt x="431" y="58"/>
                    </a:cubicBezTo>
                    <a:cubicBezTo>
                      <a:pt x="430" y="61"/>
                      <a:pt x="429" y="63"/>
                      <a:pt x="430" y="66"/>
                    </a:cubicBezTo>
                    <a:cubicBezTo>
                      <a:pt x="431" y="68"/>
                      <a:pt x="439" y="92"/>
                      <a:pt x="450" y="124"/>
                    </a:cubicBezTo>
                    <a:cubicBezTo>
                      <a:pt x="195" y="124"/>
                      <a:pt x="195" y="124"/>
                      <a:pt x="195" y="124"/>
                    </a:cubicBezTo>
                    <a:cubicBezTo>
                      <a:pt x="190" y="106"/>
                      <a:pt x="190" y="106"/>
                      <a:pt x="190" y="106"/>
                    </a:cubicBezTo>
                    <a:cubicBezTo>
                      <a:pt x="189" y="101"/>
                      <a:pt x="183" y="98"/>
                      <a:pt x="178" y="99"/>
                    </a:cubicBezTo>
                    <a:cubicBezTo>
                      <a:pt x="172" y="101"/>
                      <a:pt x="169" y="107"/>
                      <a:pt x="171" y="112"/>
                    </a:cubicBezTo>
                    <a:cubicBezTo>
                      <a:pt x="177" y="132"/>
                      <a:pt x="177" y="132"/>
                      <a:pt x="177" y="132"/>
                    </a:cubicBezTo>
                    <a:cubicBezTo>
                      <a:pt x="20" y="334"/>
                      <a:pt x="20" y="334"/>
                      <a:pt x="20" y="334"/>
                    </a:cubicBezTo>
                    <a:cubicBezTo>
                      <a:pt x="19" y="334"/>
                      <a:pt x="19" y="334"/>
                      <a:pt x="18" y="334"/>
                    </a:cubicBezTo>
                    <a:cubicBezTo>
                      <a:pt x="8" y="334"/>
                      <a:pt x="0" y="342"/>
                      <a:pt x="0" y="352"/>
                    </a:cubicBezTo>
                    <a:cubicBezTo>
                      <a:pt x="0" y="354"/>
                      <a:pt x="1" y="356"/>
                      <a:pt x="1" y="357"/>
                    </a:cubicBezTo>
                    <a:cubicBezTo>
                      <a:pt x="2" y="359"/>
                      <a:pt x="2" y="359"/>
                      <a:pt x="2" y="359"/>
                    </a:cubicBezTo>
                    <a:cubicBezTo>
                      <a:pt x="5" y="365"/>
                      <a:pt x="11" y="370"/>
                      <a:pt x="18" y="370"/>
                    </a:cubicBezTo>
                    <a:cubicBezTo>
                      <a:pt x="23" y="370"/>
                      <a:pt x="28" y="368"/>
                      <a:pt x="31" y="365"/>
                    </a:cubicBezTo>
                    <a:cubicBezTo>
                      <a:pt x="269" y="409"/>
                      <a:pt x="269" y="409"/>
                      <a:pt x="269" y="409"/>
                    </a:cubicBezTo>
                    <a:cubicBezTo>
                      <a:pt x="471" y="183"/>
                      <a:pt x="471" y="183"/>
                      <a:pt x="471" y="183"/>
                    </a:cubicBezTo>
                    <a:cubicBezTo>
                      <a:pt x="484" y="222"/>
                      <a:pt x="498" y="260"/>
                      <a:pt x="505" y="276"/>
                    </a:cubicBezTo>
                    <a:cubicBezTo>
                      <a:pt x="518" y="306"/>
                      <a:pt x="548" y="335"/>
                      <a:pt x="565" y="350"/>
                    </a:cubicBezTo>
                    <a:cubicBezTo>
                      <a:pt x="565" y="351"/>
                      <a:pt x="565" y="351"/>
                      <a:pt x="565" y="352"/>
                    </a:cubicBezTo>
                    <a:cubicBezTo>
                      <a:pt x="565" y="362"/>
                      <a:pt x="573" y="370"/>
                      <a:pt x="583" y="370"/>
                    </a:cubicBezTo>
                    <a:cubicBezTo>
                      <a:pt x="593" y="370"/>
                      <a:pt x="601" y="362"/>
                      <a:pt x="601" y="352"/>
                    </a:cubicBezTo>
                    <a:cubicBezTo>
                      <a:pt x="601" y="342"/>
                      <a:pt x="593" y="334"/>
                      <a:pt x="583" y="334"/>
                    </a:cubicBezTo>
                    <a:close/>
                    <a:moveTo>
                      <a:pt x="37" y="345"/>
                    </a:moveTo>
                    <a:cubicBezTo>
                      <a:pt x="184" y="156"/>
                      <a:pt x="184" y="156"/>
                      <a:pt x="184" y="156"/>
                    </a:cubicBezTo>
                    <a:cubicBezTo>
                      <a:pt x="251" y="385"/>
                      <a:pt x="251" y="385"/>
                      <a:pt x="251" y="385"/>
                    </a:cubicBezTo>
                    <a:lnTo>
                      <a:pt x="37" y="345"/>
                    </a:lnTo>
                    <a:close/>
                    <a:moveTo>
                      <a:pt x="270" y="378"/>
                    </a:moveTo>
                    <a:cubicBezTo>
                      <a:pt x="201" y="144"/>
                      <a:pt x="201" y="144"/>
                      <a:pt x="201" y="144"/>
                    </a:cubicBezTo>
                    <a:cubicBezTo>
                      <a:pt x="457" y="144"/>
                      <a:pt x="457" y="144"/>
                      <a:pt x="457" y="144"/>
                    </a:cubicBezTo>
                    <a:cubicBezTo>
                      <a:pt x="459" y="150"/>
                      <a:pt x="461" y="156"/>
                      <a:pt x="463" y="161"/>
                    </a:cubicBezTo>
                    <a:lnTo>
                      <a:pt x="270" y="378"/>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19" name="Freeform 504"/>
              <p:cNvSpPr>
                <a:spLocks/>
              </p:cNvSpPr>
              <p:nvPr/>
            </p:nvSpPr>
            <p:spPr bwMode="auto">
              <a:xfrm>
                <a:off x="7191375" y="6380163"/>
                <a:ext cx="354012" cy="101600"/>
              </a:xfrm>
              <a:custGeom>
                <a:avLst/>
                <a:gdLst>
                  <a:gd name="T0" fmla="*/ 155 w 155"/>
                  <a:gd name="T1" fmla="*/ 0 h 44"/>
                  <a:gd name="T2" fmla="*/ 57 w 155"/>
                  <a:gd name="T3" fmla="*/ 44 h 44"/>
                  <a:gd name="T4" fmla="*/ 0 w 155"/>
                  <a:gd name="T5" fmla="*/ 0 h 44"/>
                  <a:gd name="T6" fmla="*/ 155 w 155"/>
                  <a:gd name="T7" fmla="*/ 0 h 44"/>
                </a:gdLst>
                <a:ahLst/>
                <a:cxnLst>
                  <a:cxn ang="0">
                    <a:pos x="T0" y="T1"/>
                  </a:cxn>
                  <a:cxn ang="0">
                    <a:pos x="T2" y="T3"/>
                  </a:cxn>
                  <a:cxn ang="0">
                    <a:pos x="T4" y="T5"/>
                  </a:cxn>
                  <a:cxn ang="0">
                    <a:pos x="T6" y="T7"/>
                  </a:cxn>
                </a:cxnLst>
                <a:rect l="0" t="0" r="r" b="b"/>
                <a:pathLst>
                  <a:path w="155" h="44">
                    <a:moveTo>
                      <a:pt x="155" y="0"/>
                    </a:moveTo>
                    <a:cubicBezTo>
                      <a:pt x="139" y="26"/>
                      <a:pt x="90" y="44"/>
                      <a:pt x="57" y="44"/>
                    </a:cubicBezTo>
                    <a:cubicBezTo>
                      <a:pt x="24" y="44"/>
                      <a:pt x="0" y="22"/>
                      <a:pt x="0" y="0"/>
                    </a:cubicBezTo>
                    <a:lnTo>
                      <a:pt x="155" y="0"/>
                    </a:ln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0" name="Oval 505"/>
              <p:cNvSpPr>
                <a:spLocks noChangeArrowheads="1"/>
              </p:cNvSpPr>
              <p:nvPr/>
            </p:nvSpPr>
            <p:spPr bwMode="auto">
              <a:xfrm>
                <a:off x="7466013" y="7035800"/>
                <a:ext cx="193675" cy="19526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1" name="Freeform 506"/>
              <p:cNvSpPr>
                <a:spLocks/>
              </p:cNvSpPr>
              <p:nvPr/>
            </p:nvSpPr>
            <p:spPr bwMode="auto">
              <a:xfrm>
                <a:off x="7472363" y="7089775"/>
                <a:ext cx="120650" cy="227013"/>
              </a:xfrm>
              <a:custGeom>
                <a:avLst/>
                <a:gdLst>
                  <a:gd name="T0" fmla="*/ 11 w 53"/>
                  <a:gd name="T1" fmla="*/ 100 h 100"/>
                  <a:gd name="T2" fmla="*/ 21 w 53"/>
                  <a:gd name="T3" fmla="*/ 94 h 100"/>
                  <a:gd name="T4" fmla="*/ 50 w 53"/>
                  <a:gd name="T5" fmla="*/ 15 h 100"/>
                  <a:gd name="T6" fmla="*/ 45 w 53"/>
                  <a:gd name="T7" fmla="*/ 2 h 100"/>
                  <a:gd name="T8" fmla="*/ 32 w 53"/>
                  <a:gd name="T9" fmla="*/ 8 h 100"/>
                  <a:gd name="T10" fmla="*/ 2 w 53"/>
                  <a:gd name="T11" fmla="*/ 86 h 100"/>
                  <a:gd name="T12" fmla="*/ 8 w 53"/>
                  <a:gd name="T13" fmla="*/ 99 h 100"/>
                  <a:gd name="T14" fmla="*/ 11 w 53"/>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00">
                    <a:moveTo>
                      <a:pt x="11" y="100"/>
                    </a:moveTo>
                    <a:cubicBezTo>
                      <a:pt x="15" y="100"/>
                      <a:pt x="19" y="98"/>
                      <a:pt x="21" y="94"/>
                    </a:cubicBezTo>
                    <a:cubicBezTo>
                      <a:pt x="50" y="15"/>
                      <a:pt x="50" y="15"/>
                      <a:pt x="50" y="15"/>
                    </a:cubicBezTo>
                    <a:cubicBezTo>
                      <a:pt x="53" y="10"/>
                      <a:pt x="50" y="4"/>
                      <a:pt x="45" y="2"/>
                    </a:cubicBezTo>
                    <a:cubicBezTo>
                      <a:pt x="40" y="0"/>
                      <a:pt x="34" y="3"/>
                      <a:pt x="32" y="8"/>
                    </a:cubicBezTo>
                    <a:cubicBezTo>
                      <a:pt x="2" y="86"/>
                      <a:pt x="2" y="86"/>
                      <a:pt x="2" y="86"/>
                    </a:cubicBezTo>
                    <a:cubicBezTo>
                      <a:pt x="0" y="91"/>
                      <a:pt x="3" y="97"/>
                      <a:pt x="8" y="99"/>
                    </a:cubicBezTo>
                    <a:cubicBezTo>
                      <a:pt x="9" y="100"/>
                      <a:pt x="10" y="100"/>
                      <a:pt x="11" y="10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2" name="Freeform 507"/>
              <p:cNvSpPr>
                <a:spLocks/>
              </p:cNvSpPr>
              <p:nvPr/>
            </p:nvSpPr>
            <p:spPr bwMode="auto">
              <a:xfrm>
                <a:off x="7767638" y="6223000"/>
                <a:ext cx="138112" cy="47625"/>
              </a:xfrm>
              <a:custGeom>
                <a:avLst/>
                <a:gdLst>
                  <a:gd name="T0" fmla="*/ 61 w 61"/>
                  <a:gd name="T1" fmla="*/ 10 h 21"/>
                  <a:gd name="T2" fmla="*/ 51 w 61"/>
                  <a:gd name="T3" fmla="*/ 21 h 21"/>
                  <a:gd name="T4" fmla="*/ 10 w 61"/>
                  <a:gd name="T5" fmla="*/ 21 h 21"/>
                  <a:gd name="T6" fmla="*/ 0 w 61"/>
                  <a:gd name="T7" fmla="*/ 10 h 21"/>
                  <a:gd name="T8" fmla="*/ 0 w 61"/>
                  <a:gd name="T9" fmla="*/ 10 h 21"/>
                  <a:gd name="T10" fmla="*/ 10 w 61"/>
                  <a:gd name="T11" fmla="*/ 0 h 21"/>
                  <a:gd name="T12" fmla="*/ 51 w 61"/>
                  <a:gd name="T13" fmla="*/ 0 h 21"/>
                  <a:gd name="T14" fmla="*/ 61 w 61"/>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
                    <a:moveTo>
                      <a:pt x="61" y="10"/>
                    </a:moveTo>
                    <a:cubicBezTo>
                      <a:pt x="61" y="16"/>
                      <a:pt x="57" y="21"/>
                      <a:pt x="51" y="21"/>
                    </a:cubicBezTo>
                    <a:cubicBezTo>
                      <a:pt x="10" y="21"/>
                      <a:pt x="10" y="21"/>
                      <a:pt x="10" y="21"/>
                    </a:cubicBezTo>
                    <a:cubicBezTo>
                      <a:pt x="4" y="21"/>
                      <a:pt x="0" y="16"/>
                      <a:pt x="0" y="10"/>
                    </a:cubicBezTo>
                    <a:cubicBezTo>
                      <a:pt x="0" y="10"/>
                      <a:pt x="0" y="10"/>
                      <a:pt x="0" y="10"/>
                    </a:cubicBezTo>
                    <a:cubicBezTo>
                      <a:pt x="0" y="5"/>
                      <a:pt x="4" y="0"/>
                      <a:pt x="10" y="0"/>
                    </a:cubicBezTo>
                    <a:cubicBezTo>
                      <a:pt x="51" y="0"/>
                      <a:pt x="51" y="0"/>
                      <a:pt x="51" y="0"/>
                    </a:cubicBezTo>
                    <a:cubicBezTo>
                      <a:pt x="57" y="0"/>
                      <a:pt x="61" y="5"/>
                      <a:pt x="61" y="10"/>
                    </a:cubicBezTo>
                    <a:close/>
                  </a:path>
                </a:pathLst>
              </a:custGeom>
              <a:solidFill>
                <a:srgbClr val="2627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3" name="Freeform 508"/>
              <p:cNvSpPr>
                <a:spLocks/>
              </p:cNvSpPr>
              <p:nvPr/>
            </p:nvSpPr>
            <p:spPr bwMode="auto">
              <a:xfrm>
                <a:off x="8024813" y="6299200"/>
                <a:ext cx="71437" cy="136525"/>
              </a:xfrm>
              <a:custGeom>
                <a:avLst/>
                <a:gdLst>
                  <a:gd name="T0" fmla="*/ 31 w 31"/>
                  <a:gd name="T1" fmla="*/ 0 h 60"/>
                  <a:gd name="T2" fmla="*/ 0 w 31"/>
                  <a:gd name="T3" fmla="*/ 30 h 60"/>
                  <a:gd name="T4" fmla="*/ 31 w 31"/>
                  <a:gd name="T5" fmla="*/ 60 h 60"/>
                  <a:gd name="T6" fmla="*/ 31 w 31"/>
                  <a:gd name="T7" fmla="*/ 0 h 60"/>
                </a:gdLst>
                <a:ahLst/>
                <a:cxnLst>
                  <a:cxn ang="0">
                    <a:pos x="T0" y="T1"/>
                  </a:cxn>
                  <a:cxn ang="0">
                    <a:pos x="T2" y="T3"/>
                  </a:cxn>
                  <a:cxn ang="0">
                    <a:pos x="T4" y="T5"/>
                  </a:cxn>
                  <a:cxn ang="0">
                    <a:pos x="T6" y="T7"/>
                  </a:cxn>
                </a:cxnLst>
                <a:rect l="0" t="0" r="r" b="b"/>
                <a:pathLst>
                  <a:path w="31" h="60">
                    <a:moveTo>
                      <a:pt x="31" y="0"/>
                    </a:moveTo>
                    <a:cubicBezTo>
                      <a:pt x="14" y="0"/>
                      <a:pt x="0" y="13"/>
                      <a:pt x="0" y="30"/>
                    </a:cubicBezTo>
                    <a:cubicBezTo>
                      <a:pt x="0" y="47"/>
                      <a:pt x="14" y="60"/>
                      <a:pt x="31" y="60"/>
                    </a:cubicBezTo>
                    <a:lnTo>
                      <a:pt x="31"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4" name="Freeform 509"/>
              <p:cNvSpPr>
                <a:spLocks/>
              </p:cNvSpPr>
              <p:nvPr/>
            </p:nvSpPr>
            <p:spPr bwMode="auto">
              <a:xfrm>
                <a:off x="7312025" y="6380163"/>
                <a:ext cx="338137" cy="368300"/>
              </a:xfrm>
              <a:custGeom>
                <a:avLst/>
                <a:gdLst>
                  <a:gd name="T0" fmla="*/ 126 w 148"/>
                  <a:gd name="T1" fmla="*/ 148 h 161"/>
                  <a:gd name="T2" fmla="*/ 135 w 148"/>
                  <a:gd name="T3" fmla="*/ 90 h 161"/>
                  <a:gd name="T4" fmla="*/ 67 w 148"/>
                  <a:gd name="T5" fmla="*/ 0 h 161"/>
                  <a:gd name="T6" fmla="*/ 0 w 148"/>
                  <a:gd name="T7" fmla="*/ 51 h 161"/>
                  <a:gd name="T8" fmla="*/ 69 w 148"/>
                  <a:gd name="T9" fmla="*/ 143 h 161"/>
                  <a:gd name="T10" fmla="*/ 126 w 148"/>
                  <a:gd name="T11" fmla="*/ 148 h 161"/>
                </a:gdLst>
                <a:ahLst/>
                <a:cxnLst>
                  <a:cxn ang="0">
                    <a:pos x="T0" y="T1"/>
                  </a:cxn>
                  <a:cxn ang="0">
                    <a:pos x="T2" y="T3"/>
                  </a:cxn>
                  <a:cxn ang="0">
                    <a:pos x="T4" y="T5"/>
                  </a:cxn>
                  <a:cxn ang="0">
                    <a:pos x="T6" y="T7"/>
                  </a:cxn>
                  <a:cxn ang="0">
                    <a:pos x="T8" y="T9"/>
                  </a:cxn>
                  <a:cxn ang="0">
                    <a:pos x="T10" y="T11"/>
                  </a:cxn>
                </a:cxnLst>
                <a:rect l="0" t="0" r="r" b="b"/>
                <a:pathLst>
                  <a:path w="148" h="161">
                    <a:moveTo>
                      <a:pt x="126" y="148"/>
                    </a:moveTo>
                    <a:cubicBezTo>
                      <a:pt x="144" y="134"/>
                      <a:pt x="148" y="109"/>
                      <a:pt x="135" y="90"/>
                    </a:cubicBezTo>
                    <a:cubicBezTo>
                      <a:pt x="67" y="0"/>
                      <a:pt x="67" y="0"/>
                      <a:pt x="67" y="0"/>
                    </a:cubicBezTo>
                    <a:cubicBezTo>
                      <a:pt x="0" y="51"/>
                      <a:pt x="0" y="51"/>
                      <a:pt x="0" y="51"/>
                    </a:cubicBezTo>
                    <a:cubicBezTo>
                      <a:pt x="69" y="143"/>
                      <a:pt x="69" y="143"/>
                      <a:pt x="69" y="143"/>
                    </a:cubicBezTo>
                    <a:cubicBezTo>
                      <a:pt x="84" y="159"/>
                      <a:pt x="109" y="161"/>
                      <a:pt x="126" y="14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5" name="Freeform 510"/>
              <p:cNvSpPr>
                <a:spLocks/>
              </p:cNvSpPr>
              <p:nvPr/>
            </p:nvSpPr>
            <p:spPr bwMode="auto">
              <a:xfrm>
                <a:off x="7183438" y="6154738"/>
                <a:ext cx="387350" cy="482600"/>
              </a:xfrm>
              <a:custGeom>
                <a:avLst/>
                <a:gdLst>
                  <a:gd name="T0" fmla="*/ 169 w 169"/>
                  <a:gd name="T1" fmla="*/ 160 h 211"/>
                  <a:gd name="T2" fmla="*/ 48 w 169"/>
                  <a:gd name="T3" fmla="*/ 0 h 211"/>
                  <a:gd name="T4" fmla="*/ 0 w 169"/>
                  <a:gd name="T5" fmla="*/ 30 h 211"/>
                  <a:gd name="T6" fmla="*/ 18 w 169"/>
                  <a:gd name="T7" fmla="*/ 99 h 211"/>
                  <a:gd name="T8" fmla="*/ 102 w 169"/>
                  <a:gd name="T9" fmla="*/ 211 h 211"/>
                  <a:gd name="T10" fmla="*/ 169 w 169"/>
                  <a:gd name="T11" fmla="*/ 160 h 211"/>
                </a:gdLst>
                <a:ahLst/>
                <a:cxnLst>
                  <a:cxn ang="0">
                    <a:pos x="T0" y="T1"/>
                  </a:cxn>
                  <a:cxn ang="0">
                    <a:pos x="T2" y="T3"/>
                  </a:cxn>
                  <a:cxn ang="0">
                    <a:pos x="T4" y="T5"/>
                  </a:cxn>
                  <a:cxn ang="0">
                    <a:pos x="T6" y="T7"/>
                  </a:cxn>
                  <a:cxn ang="0">
                    <a:pos x="T8" y="T9"/>
                  </a:cxn>
                  <a:cxn ang="0">
                    <a:pos x="T10" y="T11"/>
                  </a:cxn>
                </a:cxnLst>
                <a:rect l="0" t="0" r="r" b="b"/>
                <a:pathLst>
                  <a:path w="169" h="211">
                    <a:moveTo>
                      <a:pt x="169" y="160"/>
                    </a:moveTo>
                    <a:cubicBezTo>
                      <a:pt x="48" y="0"/>
                      <a:pt x="48" y="0"/>
                      <a:pt x="48" y="0"/>
                    </a:cubicBezTo>
                    <a:cubicBezTo>
                      <a:pt x="0" y="30"/>
                      <a:pt x="0" y="30"/>
                      <a:pt x="0" y="30"/>
                    </a:cubicBezTo>
                    <a:cubicBezTo>
                      <a:pt x="0" y="55"/>
                      <a:pt x="4" y="81"/>
                      <a:pt x="18" y="99"/>
                    </a:cubicBezTo>
                    <a:cubicBezTo>
                      <a:pt x="102" y="211"/>
                      <a:pt x="102" y="211"/>
                      <a:pt x="102" y="211"/>
                    </a:cubicBezTo>
                    <a:lnTo>
                      <a:pt x="169" y="16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6" name="Rectangle 511"/>
              <p:cNvSpPr>
                <a:spLocks noChangeArrowheads="1"/>
              </p:cNvSpPr>
              <p:nvPr/>
            </p:nvSpPr>
            <p:spPr bwMode="auto">
              <a:xfrm>
                <a:off x="7183438" y="5537200"/>
                <a:ext cx="142875" cy="119063"/>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7" name="Freeform 512"/>
              <p:cNvSpPr>
                <a:spLocks/>
              </p:cNvSpPr>
              <p:nvPr/>
            </p:nvSpPr>
            <p:spPr bwMode="auto">
              <a:xfrm>
                <a:off x="7110413" y="5199063"/>
                <a:ext cx="466725" cy="427038"/>
              </a:xfrm>
              <a:custGeom>
                <a:avLst/>
                <a:gdLst>
                  <a:gd name="T0" fmla="*/ 8 w 204"/>
                  <a:gd name="T1" fmla="*/ 75 h 187"/>
                  <a:gd name="T2" fmla="*/ 103 w 204"/>
                  <a:gd name="T3" fmla="*/ 7 h 187"/>
                  <a:gd name="T4" fmla="*/ 179 w 204"/>
                  <a:gd name="T5" fmla="*/ 21 h 187"/>
                  <a:gd name="T6" fmla="*/ 189 w 204"/>
                  <a:gd name="T7" fmla="*/ 94 h 187"/>
                  <a:gd name="T8" fmla="*/ 204 w 204"/>
                  <a:gd name="T9" fmla="*/ 115 h 187"/>
                  <a:gd name="T10" fmla="*/ 201 w 204"/>
                  <a:gd name="T11" fmla="*/ 131 h 187"/>
                  <a:gd name="T12" fmla="*/ 182 w 204"/>
                  <a:gd name="T13" fmla="*/ 128 h 187"/>
                  <a:gd name="T14" fmla="*/ 171 w 204"/>
                  <a:gd name="T15" fmla="*/ 187 h 187"/>
                  <a:gd name="T16" fmla="*/ 75 w 204"/>
                  <a:gd name="T17" fmla="*/ 170 h 187"/>
                  <a:gd name="T18" fmla="*/ 75 w 204"/>
                  <a:gd name="T19" fmla="*/ 170 h 187"/>
                  <a:gd name="T20" fmla="*/ 74 w 204"/>
                  <a:gd name="T21" fmla="*/ 170 h 187"/>
                  <a:gd name="T22" fmla="*/ 74 w 204"/>
                  <a:gd name="T23" fmla="*/ 170 h 187"/>
                  <a:gd name="T24" fmla="*/ 74 w 204"/>
                  <a:gd name="T25" fmla="*/ 170 h 187"/>
                  <a:gd name="T26" fmla="*/ 8 w 204"/>
                  <a:gd name="T27"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187">
                    <a:moveTo>
                      <a:pt x="8" y="75"/>
                    </a:moveTo>
                    <a:cubicBezTo>
                      <a:pt x="15" y="30"/>
                      <a:pt x="58" y="0"/>
                      <a:pt x="103" y="7"/>
                    </a:cubicBezTo>
                    <a:cubicBezTo>
                      <a:pt x="179" y="21"/>
                      <a:pt x="179" y="21"/>
                      <a:pt x="179" y="21"/>
                    </a:cubicBezTo>
                    <a:cubicBezTo>
                      <a:pt x="179" y="21"/>
                      <a:pt x="189" y="91"/>
                      <a:pt x="189" y="94"/>
                    </a:cubicBezTo>
                    <a:cubicBezTo>
                      <a:pt x="190" y="103"/>
                      <a:pt x="196" y="110"/>
                      <a:pt x="204" y="115"/>
                    </a:cubicBezTo>
                    <a:cubicBezTo>
                      <a:pt x="201" y="131"/>
                      <a:pt x="201" y="131"/>
                      <a:pt x="201" y="131"/>
                    </a:cubicBezTo>
                    <a:cubicBezTo>
                      <a:pt x="182" y="128"/>
                      <a:pt x="182" y="128"/>
                      <a:pt x="182" y="128"/>
                    </a:cubicBezTo>
                    <a:cubicBezTo>
                      <a:pt x="171" y="187"/>
                      <a:pt x="171" y="187"/>
                      <a:pt x="171" y="187"/>
                    </a:cubicBezTo>
                    <a:cubicBezTo>
                      <a:pt x="75" y="170"/>
                      <a:pt x="75" y="170"/>
                      <a:pt x="75" y="170"/>
                    </a:cubicBezTo>
                    <a:cubicBezTo>
                      <a:pt x="75" y="170"/>
                      <a:pt x="75" y="170"/>
                      <a:pt x="75" y="170"/>
                    </a:cubicBezTo>
                    <a:cubicBezTo>
                      <a:pt x="75" y="170"/>
                      <a:pt x="74" y="170"/>
                      <a:pt x="74" y="170"/>
                    </a:cubicBezTo>
                    <a:cubicBezTo>
                      <a:pt x="74" y="170"/>
                      <a:pt x="74" y="170"/>
                      <a:pt x="74" y="170"/>
                    </a:cubicBezTo>
                    <a:cubicBezTo>
                      <a:pt x="74" y="170"/>
                      <a:pt x="74" y="170"/>
                      <a:pt x="74" y="170"/>
                    </a:cubicBezTo>
                    <a:cubicBezTo>
                      <a:pt x="29" y="162"/>
                      <a:pt x="0" y="119"/>
                      <a:pt x="8" y="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8" name="Freeform 513"/>
              <p:cNvSpPr>
                <a:spLocks/>
              </p:cNvSpPr>
              <p:nvPr/>
            </p:nvSpPr>
            <p:spPr bwMode="auto">
              <a:xfrm>
                <a:off x="7294563" y="5349875"/>
                <a:ext cx="68262" cy="114300"/>
              </a:xfrm>
              <a:custGeom>
                <a:avLst/>
                <a:gdLst>
                  <a:gd name="T0" fmla="*/ 30 w 30"/>
                  <a:gd name="T1" fmla="*/ 2 h 50"/>
                  <a:gd name="T2" fmla="*/ 22 w 30"/>
                  <a:gd name="T3" fmla="*/ 50 h 50"/>
                  <a:gd name="T4" fmla="*/ 2 w 30"/>
                  <a:gd name="T5" fmla="*/ 22 h 50"/>
                  <a:gd name="T6" fmla="*/ 30 w 30"/>
                  <a:gd name="T7" fmla="*/ 2 h 50"/>
                </a:gdLst>
                <a:ahLst/>
                <a:cxnLst>
                  <a:cxn ang="0">
                    <a:pos x="T0" y="T1"/>
                  </a:cxn>
                  <a:cxn ang="0">
                    <a:pos x="T2" y="T3"/>
                  </a:cxn>
                  <a:cxn ang="0">
                    <a:pos x="T4" y="T5"/>
                  </a:cxn>
                  <a:cxn ang="0">
                    <a:pos x="T6" y="T7"/>
                  </a:cxn>
                </a:cxnLst>
                <a:rect l="0" t="0" r="r" b="b"/>
                <a:pathLst>
                  <a:path w="30" h="50">
                    <a:moveTo>
                      <a:pt x="30" y="2"/>
                    </a:moveTo>
                    <a:cubicBezTo>
                      <a:pt x="22" y="50"/>
                      <a:pt x="22" y="50"/>
                      <a:pt x="22" y="50"/>
                    </a:cubicBezTo>
                    <a:cubicBezTo>
                      <a:pt x="9" y="47"/>
                      <a:pt x="0" y="35"/>
                      <a:pt x="2" y="22"/>
                    </a:cubicBezTo>
                    <a:cubicBezTo>
                      <a:pt x="5" y="9"/>
                      <a:pt x="17" y="0"/>
                      <a:pt x="30" y="2"/>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29" name="Freeform 514"/>
              <p:cNvSpPr>
                <a:spLocks/>
              </p:cNvSpPr>
              <p:nvPr/>
            </p:nvSpPr>
            <p:spPr bwMode="auto">
              <a:xfrm>
                <a:off x="7183438" y="5640388"/>
                <a:ext cx="242887" cy="582613"/>
              </a:xfrm>
              <a:custGeom>
                <a:avLst/>
                <a:gdLst>
                  <a:gd name="T0" fmla="*/ 31 w 106"/>
                  <a:gd name="T1" fmla="*/ 0 h 255"/>
                  <a:gd name="T2" fmla="*/ 106 w 106"/>
                  <a:gd name="T3" fmla="*/ 124 h 255"/>
                  <a:gd name="T4" fmla="*/ 106 w 106"/>
                  <a:gd name="T5" fmla="*/ 255 h 255"/>
                  <a:gd name="T6" fmla="*/ 0 w 106"/>
                  <a:gd name="T7" fmla="*/ 255 h 255"/>
                  <a:gd name="T8" fmla="*/ 0 w 106"/>
                  <a:gd name="T9" fmla="*/ 0 h 255"/>
                  <a:gd name="T10" fmla="*/ 31 w 106"/>
                  <a:gd name="T11" fmla="*/ 0 h 255"/>
                </a:gdLst>
                <a:ahLst/>
                <a:cxnLst>
                  <a:cxn ang="0">
                    <a:pos x="T0" y="T1"/>
                  </a:cxn>
                  <a:cxn ang="0">
                    <a:pos x="T2" y="T3"/>
                  </a:cxn>
                  <a:cxn ang="0">
                    <a:pos x="T4" y="T5"/>
                  </a:cxn>
                  <a:cxn ang="0">
                    <a:pos x="T6" y="T7"/>
                  </a:cxn>
                  <a:cxn ang="0">
                    <a:pos x="T8" y="T9"/>
                  </a:cxn>
                  <a:cxn ang="0">
                    <a:pos x="T10" y="T11"/>
                  </a:cxn>
                </a:cxnLst>
                <a:rect l="0" t="0" r="r" b="b"/>
                <a:pathLst>
                  <a:path w="106" h="255">
                    <a:moveTo>
                      <a:pt x="31" y="0"/>
                    </a:moveTo>
                    <a:cubicBezTo>
                      <a:pt x="97" y="0"/>
                      <a:pt x="106" y="76"/>
                      <a:pt x="106" y="124"/>
                    </a:cubicBezTo>
                    <a:cubicBezTo>
                      <a:pt x="106" y="255"/>
                      <a:pt x="106" y="255"/>
                      <a:pt x="106" y="255"/>
                    </a:cubicBezTo>
                    <a:cubicBezTo>
                      <a:pt x="0" y="255"/>
                      <a:pt x="0" y="255"/>
                      <a:pt x="0" y="255"/>
                    </a:cubicBezTo>
                    <a:cubicBezTo>
                      <a:pt x="0" y="0"/>
                      <a:pt x="0" y="0"/>
                      <a:pt x="0" y="0"/>
                    </a:cubicBezTo>
                    <a:cubicBezTo>
                      <a:pt x="0" y="0"/>
                      <a:pt x="28" y="0"/>
                      <a:pt x="31" y="0"/>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0" name="Freeform 515"/>
              <p:cNvSpPr>
                <a:spLocks/>
              </p:cNvSpPr>
              <p:nvPr/>
            </p:nvSpPr>
            <p:spPr bwMode="auto">
              <a:xfrm>
                <a:off x="7200900" y="5708650"/>
                <a:ext cx="282575" cy="496888"/>
              </a:xfrm>
              <a:custGeom>
                <a:avLst/>
                <a:gdLst>
                  <a:gd name="T0" fmla="*/ 81 w 124"/>
                  <a:gd name="T1" fmla="*/ 204 h 217"/>
                  <a:gd name="T2" fmla="*/ 105 w 124"/>
                  <a:gd name="T3" fmla="*/ 202 h 217"/>
                  <a:gd name="T4" fmla="*/ 105 w 124"/>
                  <a:gd name="T5" fmla="*/ 202 h 217"/>
                  <a:gd name="T6" fmla="*/ 118 w 124"/>
                  <a:gd name="T7" fmla="*/ 168 h 217"/>
                  <a:gd name="T8" fmla="*/ 53 w 124"/>
                  <a:gd name="T9" fmla="*/ 19 h 217"/>
                  <a:gd name="T10" fmla="*/ 19 w 124"/>
                  <a:gd name="T11" fmla="*/ 6 h 217"/>
                  <a:gd name="T12" fmla="*/ 19 w 124"/>
                  <a:gd name="T13" fmla="*/ 6 h 217"/>
                  <a:gd name="T14" fmla="*/ 6 w 124"/>
                  <a:gd name="T15" fmla="*/ 40 h 217"/>
                  <a:gd name="T16" fmla="*/ 81 w 124"/>
                  <a:gd name="T17" fmla="*/ 20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217">
                    <a:moveTo>
                      <a:pt x="81" y="204"/>
                    </a:moveTo>
                    <a:cubicBezTo>
                      <a:pt x="86" y="217"/>
                      <a:pt x="92" y="208"/>
                      <a:pt x="105" y="202"/>
                    </a:cubicBezTo>
                    <a:cubicBezTo>
                      <a:pt x="105" y="202"/>
                      <a:pt x="105" y="202"/>
                      <a:pt x="105" y="202"/>
                    </a:cubicBezTo>
                    <a:cubicBezTo>
                      <a:pt x="118" y="196"/>
                      <a:pt x="124" y="181"/>
                      <a:pt x="118" y="168"/>
                    </a:cubicBezTo>
                    <a:cubicBezTo>
                      <a:pt x="53" y="19"/>
                      <a:pt x="53" y="19"/>
                      <a:pt x="53" y="19"/>
                    </a:cubicBezTo>
                    <a:cubicBezTo>
                      <a:pt x="48" y="6"/>
                      <a:pt x="32" y="0"/>
                      <a:pt x="19" y="6"/>
                    </a:cubicBezTo>
                    <a:cubicBezTo>
                      <a:pt x="19" y="6"/>
                      <a:pt x="19" y="6"/>
                      <a:pt x="19" y="6"/>
                    </a:cubicBezTo>
                    <a:cubicBezTo>
                      <a:pt x="6" y="12"/>
                      <a:pt x="0" y="27"/>
                      <a:pt x="6" y="40"/>
                    </a:cubicBezTo>
                    <a:lnTo>
                      <a:pt x="81" y="204"/>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1" name="Freeform 516"/>
              <p:cNvSpPr>
                <a:spLocks/>
              </p:cNvSpPr>
              <p:nvPr/>
            </p:nvSpPr>
            <p:spPr bwMode="auto">
              <a:xfrm>
                <a:off x="7378700" y="6091238"/>
                <a:ext cx="447675" cy="115888"/>
              </a:xfrm>
              <a:custGeom>
                <a:avLst/>
                <a:gdLst>
                  <a:gd name="T0" fmla="*/ 26 w 196"/>
                  <a:gd name="T1" fmla="*/ 0 h 51"/>
                  <a:gd name="T2" fmla="*/ 0 w 196"/>
                  <a:gd name="T3" fmla="*/ 26 h 51"/>
                  <a:gd name="T4" fmla="*/ 0 w 196"/>
                  <a:gd name="T5" fmla="*/ 26 h 51"/>
                  <a:gd name="T6" fmla="*/ 26 w 196"/>
                  <a:gd name="T7" fmla="*/ 51 h 51"/>
                  <a:gd name="T8" fmla="*/ 170 w 196"/>
                  <a:gd name="T9" fmla="*/ 51 h 51"/>
                  <a:gd name="T10" fmla="*/ 196 w 196"/>
                  <a:gd name="T11" fmla="*/ 26 h 51"/>
                  <a:gd name="T12" fmla="*/ 196 w 196"/>
                  <a:gd name="T13" fmla="*/ 26 h 51"/>
                  <a:gd name="T14" fmla="*/ 170 w 196"/>
                  <a:gd name="T15" fmla="*/ 0 h 51"/>
                  <a:gd name="T16" fmla="*/ 26 w 196"/>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51">
                    <a:moveTo>
                      <a:pt x="26" y="0"/>
                    </a:moveTo>
                    <a:cubicBezTo>
                      <a:pt x="11" y="0"/>
                      <a:pt x="0" y="11"/>
                      <a:pt x="0" y="26"/>
                    </a:cubicBezTo>
                    <a:cubicBezTo>
                      <a:pt x="0" y="26"/>
                      <a:pt x="0" y="26"/>
                      <a:pt x="0" y="26"/>
                    </a:cubicBezTo>
                    <a:cubicBezTo>
                      <a:pt x="0" y="40"/>
                      <a:pt x="11" y="51"/>
                      <a:pt x="26" y="51"/>
                    </a:cubicBezTo>
                    <a:cubicBezTo>
                      <a:pt x="170" y="51"/>
                      <a:pt x="170" y="51"/>
                      <a:pt x="170" y="51"/>
                    </a:cubicBezTo>
                    <a:cubicBezTo>
                      <a:pt x="184" y="51"/>
                      <a:pt x="196" y="40"/>
                      <a:pt x="196" y="26"/>
                    </a:cubicBezTo>
                    <a:cubicBezTo>
                      <a:pt x="196" y="26"/>
                      <a:pt x="196" y="26"/>
                      <a:pt x="196" y="26"/>
                    </a:cubicBezTo>
                    <a:cubicBezTo>
                      <a:pt x="196" y="11"/>
                      <a:pt x="184" y="0"/>
                      <a:pt x="170" y="0"/>
                    </a:cubicBezTo>
                    <a:lnTo>
                      <a:pt x="26"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2" name="Freeform 517"/>
              <p:cNvSpPr>
                <a:spLocks/>
              </p:cNvSpPr>
              <p:nvPr/>
            </p:nvSpPr>
            <p:spPr bwMode="auto">
              <a:xfrm>
                <a:off x="7183438" y="6223000"/>
                <a:ext cx="242887" cy="180975"/>
              </a:xfrm>
              <a:custGeom>
                <a:avLst/>
                <a:gdLst>
                  <a:gd name="T0" fmla="*/ 153 w 153"/>
                  <a:gd name="T1" fmla="*/ 0 h 114"/>
                  <a:gd name="T2" fmla="*/ 0 w 153"/>
                  <a:gd name="T3" fmla="*/ 0 h 114"/>
                  <a:gd name="T4" fmla="*/ 0 w 153"/>
                  <a:gd name="T5" fmla="*/ 0 h 114"/>
                  <a:gd name="T6" fmla="*/ 153 w 153"/>
                  <a:gd name="T7" fmla="*/ 114 h 114"/>
                  <a:gd name="T8" fmla="*/ 153 w 153"/>
                  <a:gd name="T9" fmla="*/ 0 h 114"/>
                </a:gdLst>
                <a:ahLst/>
                <a:cxnLst>
                  <a:cxn ang="0">
                    <a:pos x="T0" y="T1"/>
                  </a:cxn>
                  <a:cxn ang="0">
                    <a:pos x="T2" y="T3"/>
                  </a:cxn>
                  <a:cxn ang="0">
                    <a:pos x="T4" y="T5"/>
                  </a:cxn>
                  <a:cxn ang="0">
                    <a:pos x="T6" y="T7"/>
                  </a:cxn>
                  <a:cxn ang="0">
                    <a:pos x="T8" y="T9"/>
                  </a:cxn>
                </a:cxnLst>
                <a:rect l="0" t="0" r="r" b="b"/>
                <a:pathLst>
                  <a:path w="153" h="114">
                    <a:moveTo>
                      <a:pt x="153" y="0"/>
                    </a:moveTo>
                    <a:lnTo>
                      <a:pt x="0" y="0"/>
                    </a:lnTo>
                    <a:lnTo>
                      <a:pt x="0" y="0"/>
                    </a:lnTo>
                    <a:lnTo>
                      <a:pt x="153" y="114"/>
                    </a:lnTo>
                    <a:lnTo>
                      <a:pt x="153" y="0"/>
                    </a:lnTo>
                    <a:close/>
                  </a:path>
                </a:pathLst>
              </a:cu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3" name="Freeform 518"/>
              <p:cNvSpPr>
                <a:spLocks/>
              </p:cNvSpPr>
              <p:nvPr/>
            </p:nvSpPr>
            <p:spPr bwMode="auto">
              <a:xfrm>
                <a:off x="7648575" y="6091238"/>
                <a:ext cx="236537" cy="115888"/>
              </a:xfrm>
              <a:custGeom>
                <a:avLst/>
                <a:gdLst>
                  <a:gd name="T0" fmla="*/ 0 w 104"/>
                  <a:gd name="T1" fmla="*/ 51 h 51"/>
                  <a:gd name="T2" fmla="*/ 104 w 104"/>
                  <a:gd name="T3" fmla="*/ 51 h 51"/>
                  <a:gd name="T4" fmla="*/ 52 w 104"/>
                  <a:gd name="T5" fmla="*/ 0 h 51"/>
                  <a:gd name="T6" fmla="*/ 0 w 104"/>
                  <a:gd name="T7" fmla="*/ 51 h 51"/>
                </a:gdLst>
                <a:ahLst/>
                <a:cxnLst>
                  <a:cxn ang="0">
                    <a:pos x="T0" y="T1"/>
                  </a:cxn>
                  <a:cxn ang="0">
                    <a:pos x="T2" y="T3"/>
                  </a:cxn>
                  <a:cxn ang="0">
                    <a:pos x="T4" y="T5"/>
                  </a:cxn>
                  <a:cxn ang="0">
                    <a:pos x="T6" y="T7"/>
                  </a:cxn>
                </a:cxnLst>
                <a:rect l="0" t="0" r="r" b="b"/>
                <a:pathLst>
                  <a:path w="104" h="51">
                    <a:moveTo>
                      <a:pt x="0" y="51"/>
                    </a:moveTo>
                    <a:cubicBezTo>
                      <a:pt x="104" y="51"/>
                      <a:pt x="104" y="51"/>
                      <a:pt x="104" y="51"/>
                    </a:cubicBezTo>
                    <a:cubicBezTo>
                      <a:pt x="104" y="23"/>
                      <a:pt x="80" y="0"/>
                      <a:pt x="52" y="0"/>
                    </a:cubicBezTo>
                    <a:cubicBezTo>
                      <a:pt x="23" y="0"/>
                      <a:pt x="0" y="23"/>
                      <a:pt x="0" y="51"/>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4" name="Freeform 519"/>
              <p:cNvSpPr>
                <a:spLocks/>
              </p:cNvSpPr>
              <p:nvPr/>
            </p:nvSpPr>
            <p:spPr bwMode="auto">
              <a:xfrm>
                <a:off x="7183438" y="5568950"/>
                <a:ext cx="142875" cy="71438"/>
              </a:xfrm>
              <a:custGeom>
                <a:avLst/>
                <a:gdLst>
                  <a:gd name="T0" fmla="*/ 90 w 90"/>
                  <a:gd name="T1" fmla="*/ 18 h 45"/>
                  <a:gd name="T2" fmla="*/ 0 w 90"/>
                  <a:gd name="T3" fmla="*/ 0 h 45"/>
                  <a:gd name="T4" fmla="*/ 90 w 90"/>
                  <a:gd name="T5" fmla="*/ 45 h 45"/>
                  <a:gd name="T6" fmla="*/ 90 w 90"/>
                  <a:gd name="T7" fmla="*/ 18 h 45"/>
                </a:gdLst>
                <a:ahLst/>
                <a:cxnLst>
                  <a:cxn ang="0">
                    <a:pos x="T0" y="T1"/>
                  </a:cxn>
                  <a:cxn ang="0">
                    <a:pos x="T2" y="T3"/>
                  </a:cxn>
                  <a:cxn ang="0">
                    <a:pos x="T4" y="T5"/>
                  </a:cxn>
                  <a:cxn ang="0">
                    <a:pos x="T6" y="T7"/>
                  </a:cxn>
                </a:cxnLst>
                <a:rect l="0" t="0" r="r" b="b"/>
                <a:pathLst>
                  <a:path w="90" h="45">
                    <a:moveTo>
                      <a:pt x="90" y="18"/>
                    </a:moveTo>
                    <a:lnTo>
                      <a:pt x="0" y="0"/>
                    </a:lnTo>
                    <a:lnTo>
                      <a:pt x="90" y="45"/>
                    </a:lnTo>
                    <a:lnTo>
                      <a:pt x="90" y="1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5" name="Freeform 520"/>
              <p:cNvSpPr>
                <a:spLocks/>
              </p:cNvSpPr>
              <p:nvPr/>
            </p:nvSpPr>
            <p:spPr bwMode="auto">
              <a:xfrm>
                <a:off x="7191375" y="5692775"/>
                <a:ext cx="200025" cy="271463"/>
              </a:xfrm>
              <a:custGeom>
                <a:avLst/>
                <a:gdLst>
                  <a:gd name="T0" fmla="*/ 40 w 126"/>
                  <a:gd name="T1" fmla="*/ 171 h 171"/>
                  <a:gd name="T2" fmla="*/ 126 w 126"/>
                  <a:gd name="T3" fmla="*/ 134 h 171"/>
                  <a:gd name="T4" fmla="*/ 67 w 126"/>
                  <a:gd name="T5" fmla="*/ 0 h 171"/>
                  <a:gd name="T6" fmla="*/ 0 w 126"/>
                  <a:gd name="T7" fmla="*/ 12 h 171"/>
                  <a:gd name="T8" fmla="*/ 14 w 126"/>
                  <a:gd name="T9" fmla="*/ 110 h 171"/>
                  <a:gd name="T10" fmla="*/ 40 w 126"/>
                  <a:gd name="T11" fmla="*/ 171 h 171"/>
                </a:gdLst>
                <a:ahLst/>
                <a:cxnLst>
                  <a:cxn ang="0">
                    <a:pos x="T0" y="T1"/>
                  </a:cxn>
                  <a:cxn ang="0">
                    <a:pos x="T2" y="T3"/>
                  </a:cxn>
                  <a:cxn ang="0">
                    <a:pos x="T4" y="T5"/>
                  </a:cxn>
                  <a:cxn ang="0">
                    <a:pos x="T6" y="T7"/>
                  </a:cxn>
                  <a:cxn ang="0">
                    <a:pos x="T8" y="T9"/>
                  </a:cxn>
                  <a:cxn ang="0">
                    <a:pos x="T10" y="T11"/>
                  </a:cxn>
                </a:cxnLst>
                <a:rect l="0" t="0" r="r" b="b"/>
                <a:pathLst>
                  <a:path w="126" h="171">
                    <a:moveTo>
                      <a:pt x="40" y="171"/>
                    </a:moveTo>
                    <a:lnTo>
                      <a:pt x="126" y="134"/>
                    </a:lnTo>
                    <a:lnTo>
                      <a:pt x="67" y="0"/>
                    </a:lnTo>
                    <a:lnTo>
                      <a:pt x="0" y="12"/>
                    </a:lnTo>
                    <a:lnTo>
                      <a:pt x="14" y="110"/>
                    </a:lnTo>
                    <a:lnTo>
                      <a:pt x="40" y="17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6" name="Freeform 521"/>
              <p:cNvSpPr>
                <a:spLocks/>
              </p:cNvSpPr>
              <p:nvPr/>
            </p:nvSpPr>
            <p:spPr bwMode="auto">
              <a:xfrm>
                <a:off x="7378700" y="7123113"/>
                <a:ext cx="298450" cy="192088"/>
              </a:xfrm>
              <a:custGeom>
                <a:avLst/>
                <a:gdLst>
                  <a:gd name="T0" fmla="*/ 77 w 131"/>
                  <a:gd name="T1" fmla="*/ 14 h 84"/>
                  <a:gd name="T2" fmla="*/ 128 w 131"/>
                  <a:gd name="T3" fmla="*/ 84 h 84"/>
                  <a:gd name="T4" fmla="*/ 65 w 131"/>
                  <a:gd name="T5" fmla="*/ 71 h 84"/>
                  <a:gd name="T6" fmla="*/ 0 w 131"/>
                  <a:gd name="T7" fmla="*/ 58 h 84"/>
                  <a:gd name="T8" fmla="*/ 11 w 131"/>
                  <a:gd name="T9" fmla="*/ 0 h 84"/>
                  <a:gd name="T10" fmla="*/ 77 w 131"/>
                  <a:gd name="T11" fmla="*/ 14 h 84"/>
                </a:gdLst>
                <a:ahLst/>
                <a:cxnLst>
                  <a:cxn ang="0">
                    <a:pos x="T0" y="T1"/>
                  </a:cxn>
                  <a:cxn ang="0">
                    <a:pos x="T2" y="T3"/>
                  </a:cxn>
                  <a:cxn ang="0">
                    <a:pos x="T4" y="T5"/>
                  </a:cxn>
                  <a:cxn ang="0">
                    <a:pos x="T6" y="T7"/>
                  </a:cxn>
                  <a:cxn ang="0">
                    <a:pos x="T8" y="T9"/>
                  </a:cxn>
                  <a:cxn ang="0">
                    <a:pos x="T10" y="T11"/>
                  </a:cxn>
                </a:cxnLst>
                <a:rect l="0" t="0" r="r" b="b"/>
                <a:pathLst>
                  <a:path w="131" h="84">
                    <a:moveTo>
                      <a:pt x="77" y="14"/>
                    </a:moveTo>
                    <a:cubicBezTo>
                      <a:pt x="110" y="20"/>
                      <a:pt x="131" y="51"/>
                      <a:pt x="128" y="84"/>
                    </a:cubicBezTo>
                    <a:cubicBezTo>
                      <a:pt x="65" y="71"/>
                      <a:pt x="65" y="71"/>
                      <a:pt x="65" y="71"/>
                    </a:cubicBezTo>
                    <a:cubicBezTo>
                      <a:pt x="0" y="58"/>
                      <a:pt x="0" y="58"/>
                      <a:pt x="0" y="58"/>
                    </a:cubicBezTo>
                    <a:cubicBezTo>
                      <a:pt x="11" y="0"/>
                      <a:pt x="11" y="0"/>
                      <a:pt x="11" y="0"/>
                    </a:cubicBezTo>
                    <a:lnTo>
                      <a:pt x="77"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7" name="Freeform 522"/>
              <p:cNvSpPr>
                <a:spLocks/>
              </p:cNvSpPr>
              <p:nvPr/>
            </p:nvSpPr>
            <p:spPr bwMode="auto">
              <a:xfrm>
                <a:off x="7404100" y="6648450"/>
                <a:ext cx="234950" cy="504825"/>
              </a:xfrm>
              <a:custGeom>
                <a:avLst/>
                <a:gdLst>
                  <a:gd name="T0" fmla="*/ 148 w 148"/>
                  <a:gd name="T1" fmla="*/ 0 h 318"/>
                  <a:gd name="T2" fmla="*/ 87 w 148"/>
                  <a:gd name="T3" fmla="*/ 318 h 318"/>
                  <a:gd name="T4" fmla="*/ 0 w 148"/>
                  <a:gd name="T5" fmla="*/ 299 h 318"/>
                  <a:gd name="T6" fmla="*/ 18 w 148"/>
                  <a:gd name="T7" fmla="*/ 197 h 318"/>
                  <a:gd name="T8" fmla="*/ 30 w 148"/>
                  <a:gd name="T9" fmla="*/ 17 h 318"/>
                  <a:gd name="T10" fmla="*/ 148 w 148"/>
                  <a:gd name="T11" fmla="*/ 0 h 318"/>
                </a:gdLst>
                <a:ahLst/>
                <a:cxnLst>
                  <a:cxn ang="0">
                    <a:pos x="T0" y="T1"/>
                  </a:cxn>
                  <a:cxn ang="0">
                    <a:pos x="T2" y="T3"/>
                  </a:cxn>
                  <a:cxn ang="0">
                    <a:pos x="T4" y="T5"/>
                  </a:cxn>
                  <a:cxn ang="0">
                    <a:pos x="T6" y="T7"/>
                  </a:cxn>
                  <a:cxn ang="0">
                    <a:pos x="T8" y="T9"/>
                  </a:cxn>
                  <a:cxn ang="0">
                    <a:pos x="T10" y="T11"/>
                  </a:cxn>
                </a:cxnLst>
                <a:rect l="0" t="0" r="r" b="b"/>
                <a:pathLst>
                  <a:path w="148" h="318">
                    <a:moveTo>
                      <a:pt x="148" y="0"/>
                    </a:moveTo>
                    <a:lnTo>
                      <a:pt x="87" y="318"/>
                    </a:lnTo>
                    <a:lnTo>
                      <a:pt x="0" y="299"/>
                    </a:lnTo>
                    <a:lnTo>
                      <a:pt x="18" y="197"/>
                    </a:lnTo>
                    <a:lnTo>
                      <a:pt x="30" y="17"/>
                    </a:lnTo>
                    <a:lnTo>
                      <a:pt x="148"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8" name="Freeform 523"/>
              <p:cNvSpPr>
                <a:spLocks/>
              </p:cNvSpPr>
              <p:nvPr/>
            </p:nvSpPr>
            <p:spPr bwMode="auto">
              <a:xfrm>
                <a:off x="7404100" y="6961188"/>
                <a:ext cx="168275" cy="192088"/>
              </a:xfrm>
              <a:custGeom>
                <a:avLst/>
                <a:gdLst>
                  <a:gd name="T0" fmla="*/ 106 w 106"/>
                  <a:gd name="T1" fmla="*/ 19 h 121"/>
                  <a:gd name="T2" fmla="*/ 87 w 106"/>
                  <a:gd name="T3" fmla="*/ 121 h 121"/>
                  <a:gd name="T4" fmla="*/ 0 w 106"/>
                  <a:gd name="T5" fmla="*/ 102 h 121"/>
                  <a:gd name="T6" fmla="*/ 18 w 106"/>
                  <a:gd name="T7" fmla="*/ 0 h 121"/>
                  <a:gd name="T8" fmla="*/ 106 w 106"/>
                  <a:gd name="T9" fmla="*/ 19 h 121"/>
                </a:gdLst>
                <a:ahLst/>
                <a:cxnLst>
                  <a:cxn ang="0">
                    <a:pos x="T0" y="T1"/>
                  </a:cxn>
                  <a:cxn ang="0">
                    <a:pos x="T2" y="T3"/>
                  </a:cxn>
                  <a:cxn ang="0">
                    <a:pos x="T4" y="T5"/>
                  </a:cxn>
                  <a:cxn ang="0">
                    <a:pos x="T6" y="T7"/>
                  </a:cxn>
                  <a:cxn ang="0">
                    <a:pos x="T8" y="T9"/>
                  </a:cxn>
                </a:cxnLst>
                <a:rect l="0" t="0" r="r" b="b"/>
                <a:pathLst>
                  <a:path w="106" h="121">
                    <a:moveTo>
                      <a:pt x="106" y="19"/>
                    </a:moveTo>
                    <a:lnTo>
                      <a:pt x="87" y="121"/>
                    </a:lnTo>
                    <a:lnTo>
                      <a:pt x="0" y="102"/>
                    </a:lnTo>
                    <a:lnTo>
                      <a:pt x="18" y="0"/>
                    </a:lnTo>
                    <a:lnTo>
                      <a:pt x="106" y="19"/>
                    </a:lnTo>
                    <a:close/>
                  </a:path>
                </a:pathLst>
              </a:custGeom>
              <a:solidFill>
                <a:srgbClr val="00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39" name="Freeform 524"/>
              <p:cNvSpPr>
                <a:spLocks/>
              </p:cNvSpPr>
              <p:nvPr/>
            </p:nvSpPr>
            <p:spPr bwMode="auto">
              <a:xfrm>
                <a:off x="7410450" y="7264400"/>
                <a:ext cx="157162" cy="73025"/>
              </a:xfrm>
              <a:custGeom>
                <a:avLst/>
                <a:gdLst>
                  <a:gd name="T0" fmla="*/ 9 w 69"/>
                  <a:gd name="T1" fmla="*/ 21 h 32"/>
                  <a:gd name="T2" fmla="*/ 56 w 69"/>
                  <a:gd name="T3" fmla="*/ 31 h 32"/>
                  <a:gd name="T4" fmla="*/ 68 w 69"/>
                  <a:gd name="T5" fmla="*/ 23 h 32"/>
                  <a:gd name="T6" fmla="*/ 60 w 69"/>
                  <a:gd name="T7" fmla="*/ 11 h 32"/>
                  <a:gd name="T8" fmla="*/ 13 w 69"/>
                  <a:gd name="T9" fmla="*/ 1 h 32"/>
                  <a:gd name="T10" fmla="*/ 1 w 69"/>
                  <a:gd name="T11" fmla="*/ 9 h 32"/>
                  <a:gd name="T12" fmla="*/ 9 w 69"/>
                  <a:gd name="T13" fmla="*/ 21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9" y="21"/>
                    </a:moveTo>
                    <a:cubicBezTo>
                      <a:pt x="56" y="31"/>
                      <a:pt x="56" y="31"/>
                      <a:pt x="56" y="31"/>
                    </a:cubicBezTo>
                    <a:cubicBezTo>
                      <a:pt x="62" y="32"/>
                      <a:pt x="67" y="28"/>
                      <a:pt x="68" y="23"/>
                    </a:cubicBezTo>
                    <a:cubicBezTo>
                      <a:pt x="69" y="17"/>
                      <a:pt x="66" y="12"/>
                      <a:pt x="60" y="11"/>
                    </a:cubicBezTo>
                    <a:cubicBezTo>
                      <a:pt x="13" y="1"/>
                      <a:pt x="13" y="1"/>
                      <a:pt x="13" y="1"/>
                    </a:cubicBezTo>
                    <a:cubicBezTo>
                      <a:pt x="7" y="0"/>
                      <a:pt x="2" y="4"/>
                      <a:pt x="1" y="9"/>
                    </a:cubicBezTo>
                    <a:cubicBezTo>
                      <a:pt x="0" y="15"/>
                      <a:pt x="3" y="20"/>
                      <a:pt x="9" y="2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0" name="Freeform 525"/>
              <p:cNvSpPr>
                <a:spLocks/>
              </p:cNvSpPr>
              <p:nvPr/>
            </p:nvSpPr>
            <p:spPr bwMode="auto">
              <a:xfrm>
                <a:off x="7837488" y="5576888"/>
                <a:ext cx="141287" cy="234950"/>
              </a:xfrm>
              <a:custGeom>
                <a:avLst/>
                <a:gdLst>
                  <a:gd name="T0" fmla="*/ 62 w 62"/>
                  <a:gd name="T1" fmla="*/ 52 h 103"/>
                  <a:gd name="T2" fmla="*/ 10 w 62"/>
                  <a:gd name="T3" fmla="*/ 0 h 103"/>
                  <a:gd name="T4" fmla="*/ 10 w 62"/>
                  <a:gd name="T5" fmla="*/ 41 h 103"/>
                  <a:gd name="T6" fmla="*/ 0 w 62"/>
                  <a:gd name="T7" fmla="*/ 51 h 103"/>
                  <a:gd name="T8" fmla="*/ 0 w 62"/>
                  <a:gd name="T9" fmla="*/ 93 h 103"/>
                  <a:gd name="T10" fmla="*/ 10 w 62"/>
                  <a:gd name="T11" fmla="*/ 103 h 103"/>
                  <a:gd name="T12" fmla="*/ 10 w 62"/>
                  <a:gd name="T13" fmla="*/ 103 h 103"/>
                  <a:gd name="T14" fmla="*/ 10 w 62"/>
                  <a:gd name="T15" fmla="*/ 103 h 103"/>
                  <a:gd name="T16" fmla="*/ 10 w 62"/>
                  <a:gd name="T17" fmla="*/ 103 h 103"/>
                  <a:gd name="T18" fmla="*/ 10 w 62"/>
                  <a:gd name="T19" fmla="*/ 103 h 103"/>
                  <a:gd name="T20" fmla="*/ 62 w 62"/>
                  <a:gd name="T21" fmla="*/ 5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103">
                    <a:moveTo>
                      <a:pt x="62" y="52"/>
                    </a:moveTo>
                    <a:cubicBezTo>
                      <a:pt x="62" y="23"/>
                      <a:pt x="39" y="0"/>
                      <a:pt x="10" y="0"/>
                    </a:cubicBezTo>
                    <a:cubicBezTo>
                      <a:pt x="10" y="41"/>
                      <a:pt x="10" y="41"/>
                      <a:pt x="10" y="41"/>
                    </a:cubicBezTo>
                    <a:cubicBezTo>
                      <a:pt x="5" y="41"/>
                      <a:pt x="0" y="46"/>
                      <a:pt x="0" y="51"/>
                    </a:cubicBezTo>
                    <a:cubicBezTo>
                      <a:pt x="0" y="93"/>
                      <a:pt x="0" y="93"/>
                      <a:pt x="0" y="93"/>
                    </a:cubicBezTo>
                    <a:cubicBezTo>
                      <a:pt x="0" y="99"/>
                      <a:pt x="5" y="103"/>
                      <a:pt x="10" y="103"/>
                    </a:cubicBezTo>
                    <a:cubicBezTo>
                      <a:pt x="10" y="103"/>
                      <a:pt x="10" y="103"/>
                      <a:pt x="10" y="103"/>
                    </a:cubicBezTo>
                    <a:cubicBezTo>
                      <a:pt x="10" y="103"/>
                      <a:pt x="10" y="103"/>
                      <a:pt x="10" y="103"/>
                    </a:cubicBezTo>
                    <a:cubicBezTo>
                      <a:pt x="10" y="103"/>
                      <a:pt x="10" y="103"/>
                      <a:pt x="10" y="103"/>
                    </a:cubicBezTo>
                    <a:cubicBezTo>
                      <a:pt x="10" y="103"/>
                      <a:pt x="10" y="103"/>
                      <a:pt x="10" y="103"/>
                    </a:cubicBezTo>
                    <a:cubicBezTo>
                      <a:pt x="39" y="103"/>
                      <a:pt x="62" y="80"/>
                      <a:pt x="62" y="52"/>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1" name="Freeform 526"/>
              <p:cNvSpPr>
                <a:spLocks/>
              </p:cNvSpPr>
              <p:nvPr/>
            </p:nvSpPr>
            <p:spPr bwMode="auto">
              <a:xfrm>
                <a:off x="7837488" y="5508625"/>
                <a:ext cx="46037" cy="231775"/>
              </a:xfrm>
              <a:custGeom>
                <a:avLst/>
                <a:gdLst>
                  <a:gd name="T0" fmla="*/ 20 w 20"/>
                  <a:gd name="T1" fmla="*/ 92 h 102"/>
                  <a:gd name="T2" fmla="*/ 10 w 20"/>
                  <a:gd name="T3" fmla="*/ 102 h 102"/>
                  <a:gd name="T4" fmla="*/ 10 w 20"/>
                  <a:gd name="T5" fmla="*/ 102 h 102"/>
                  <a:gd name="T6" fmla="*/ 0 w 20"/>
                  <a:gd name="T7" fmla="*/ 92 h 102"/>
                  <a:gd name="T8" fmla="*/ 0 w 20"/>
                  <a:gd name="T9" fmla="*/ 10 h 102"/>
                  <a:gd name="T10" fmla="*/ 10 w 20"/>
                  <a:gd name="T11" fmla="*/ 0 h 102"/>
                  <a:gd name="T12" fmla="*/ 10 w 20"/>
                  <a:gd name="T13" fmla="*/ 0 h 102"/>
                  <a:gd name="T14" fmla="*/ 20 w 20"/>
                  <a:gd name="T15" fmla="*/ 10 h 102"/>
                  <a:gd name="T16" fmla="*/ 20 w 20"/>
                  <a:gd name="T17" fmla="*/ 9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02">
                    <a:moveTo>
                      <a:pt x="20" y="92"/>
                    </a:moveTo>
                    <a:cubicBezTo>
                      <a:pt x="20" y="98"/>
                      <a:pt x="16" y="102"/>
                      <a:pt x="10" y="102"/>
                    </a:cubicBezTo>
                    <a:cubicBezTo>
                      <a:pt x="10" y="102"/>
                      <a:pt x="10" y="102"/>
                      <a:pt x="10" y="102"/>
                    </a:cubicBezTo>
                    <a:cubicBezTo>
                      <a:pt x="5" y="102"/>
                      <a:pt x="0" y="98"/>
                      <a:pt x="0" y="92"/>
                    </a:cubicBezTo>
                    <a:cubicBezTo>
                      <a:pt x="0" y="10"/>
                      <a:pt x="0" y="10"/>
                      <a:pt x="0" y="10"/>
                    </a:cubicBezTo>
                    <a:cubicBezTo>
                      <a:pt x="0" y="4"/>
                      <a:pt x="5" y="0"/>
                      <a:pt x="10" y="0"/>
                    </a:cubicBezTo>
                    <a:cubicBezTo>
                      <a:pt x="10" y="0"/>
                      <a:pt x="10" y="0"/>
                      <a:pt x="10" y="0"/>
                    </a:cubicBezTo>
                    <a:cubicBezTo>
                      <a:pt x="16" y="0"/>
                      <a:pt x="20" y="4"/>
                      <a:pt x="20" y="10"/>
                    </a:cubicBezTo>
                    <a:lnTo>
                      <a:pt x="20" y="9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2" name="Rectangle 527"/>
              <p:cNvSpPr>
                <a:spLocks noChangeArrowheads="1"/>
              </p:cNvSpPr>
              <p:nvPr/>
            </p:nvSpPr>
            <p:spPr bwMode="auto">
              <a:xfrm>
                <a:off x="7124700" y="5243513"/>
                <a:ext cx="422275" cy="8890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3" name="Rectangle 528"/>
              <p:cNvSpPr>
                <a:spLocks noChangeArrowheads="1"/>
              </p:cNvSpPr>
              <p:nvPr/>
            </p:nvSpPr>
            <p:spPr bwMode="auto">
              <a:xfrm>
                <a:off x="7124700" y="5276850"/>
                <a:ext cx="422275" cy="20638"/>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4" name="Freeform 529"/>
              <p:cNvSpPr>
                <a:spLocks/>
              </p:cNvSpPr>
              <p:nvPr/>
            </p:nvSpPr>
            <p:spPr bwMode="auto">
              <a:xfrm>
                <a:off x="6951663" y="4965700"/>
                <a:ext cx="574675" cy="277813"/>
              </a:xfrm>
              <a:custGeom>
                <a:avLst/>
                <a:gdLst>
                  <a:gd name="T0" fmla="*/ 252 w 252"/>
                  <a:gd name="T1" fmla="*/ 110 h 121"/>
                  <a:gd name="T2" fmla="*/ 197 w 252"/>
                  <a:gd name="T3" fmla="*/ 55 h 121"/>
                  <a:gd name="T4" fmla="*/ 55 w 252"/>
                  <a:gd name="T5" fmla="*/ 55 h 121"/>
                  <a:gd name="T6" fmla="*/ 0 w 252"/>
                  <a:gd name="T7" fmla="*/ 0 h 121"/>
                  <a:gd name="T8" fmla="*/ 0 w 252"/>
                  <a:gd name="T9" fmla="*/ 45 h 121"/>
                  <a:gd name="T10" fmla="*/ 77 w 252"/>
                  <a:gd name="T11" fmla="*/ 121 h 121"/>
                  <a:gd name="T12" fmla="*/ 252 w 252"/>
                  <a:gd name="T13" fmla="*/ 121 h 121"/>
                  <a:gd name="T14" fmla="*/ 252 w 252"/>
                  <a:gd name="T15" fmla="*/ 11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121">
                    <a:moveTo>
                      <a:pt x="252" y="110"/>
                    </a:moveTo>
                    <a:cubicBezTo>
                      <a:pt x="252" y="80"/>
                      <a:pt x="227" y="55"/>
                      <a:pt x="197" y="55"/>
                    </a:cubicBezTo>
                    <a:cubicBezTo>
                      <a:pt x="55" y="55"/>
                      <a:pt x="55" y="55"/>
                      <a:pt x="55" y="55"/>
                    </a:cubicBezTo>
                    <a:cubicBezTo>
                      <a:pt x="25" y="55"/>
                      <a:pt x="0" y="31"/>
                      <a:pt x="0" y="0"/>
                    </a:cubicBezTo>
                    <a:cubicBezTo>
                      <a:pt x="0" y="45"/>
                      <a:pt x="0" y="45"/>
                      <a:pt x="0" y="45"/>
                    </a:cubicBezTo>
                    <a:cubicBezTo>
                      <a:pt x="0" y="87"/>
                      <a:pt x="35" y="121"/>
                      <a:pt x="77" y="121"/>
                    </a:cubicBezTo>
                    <a:cubicBezTo>
                      <a:pt x="252" y="121"/>
                      <a:pt x="252" y="121"/>
                      <a:pt x="252" y="121"/>
                    </a:cubicBezTo>
                    <a:lnTo>
                      <a:pt x="252" y="110"/>
                    </a:ln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5" name="Freeform 530"/>
              <p:cNvSpPr>
                <a:spLocks/>
              </p:cNvSpPr>
              <p:nvPr/>
            </p:nvSpPr>
            <p:spPr bwMode="auto">
              <a:xfrm>
                <a:off x="6999288" y="5332413"/>
                <a:ext cx="409575" cy="171450"/>
              </a:xfrm>
              <a:custGeom>
                <a:avLst/>
                <a:gdLst>
                  <a:gd name="T0" fmla="*/ 55 w 179"/>
                  <a:gd name="T1" fmla="*/ 19 h 75"/>
                  <a:gd name="T2" fmla="*/ 55 w 179"/>
                  <a:gd name="T3" fmla="*/ 0 h 75"/>
                  <a:gd name="T4" fmla="*/ 179 w 179"/>
                  <a:gd name="T5" fmla="*/ 0 h 75"/>
                  <a:gd name="T6" fmla="*/ 107 w 179"/>
                  <a:gd name="T7" fmla="*/ 75 h 75"/>
                  <a:gd name="T8" fmla="*/ 0 w 179"/>
                  <a:gd name="T9" fmla="*/ 74 h 75"/>
                  <a:gd name="T10" fmla="*/ 55 w 179"/>
                  <a:gd name="T11" fmla="*/ 19 h 75"/>
                </a:gdLst>
                <a:ahLst/>
                <a:cxnLst>
                  <a:cxn ang="0">
                    <a:pos x="T0" y="T1"/>
                  </a:cxn>
                  <a:cxn ang="0">
                    <a:pos x="T2" y="T3"/>
                  </a:cxn>
                  <a:cxn ang="0">
                    <a:pos x="T4" y="T5"/>
                  </a:cxn>
                  <a:cxn ang="0">
                    <a:pos x="T6" y="T7"/>
                  </a:cxn>
                  <a:cxn ang="0">
                    <a:pos x="T8" y="T9"/>
                  </a:cxn>
                  <a:cxn ang="0">
                    <a:pos x="T10" y="T11"/>
                  </a:cxn>
                </a:cxnLst>
                <a:rect l="0" t="0" r="r" b="b"/>
                <a:pathLst>
                  <a:path w="179" h="75">
                    <a:moveTo>
                      <a:pt x="55" y="19"/>
                    </a:moveTo>
                    <a:cubicBezTo>
                      <a:pt x="55" y="0"/>
                      <a:pt x="55" y="0"/>
                      <a:pt x="55" y="0"/>
                    </a:cubicBezTo>
                    <a:cubicBezTo>
                      <a:pt x="179" y="0"/>
                      <a:pt x="179" y="0"/>
                      <a:pt x="179" y="0"/>
                    </a:cubicBezTo>
                    <a:cubicBezTo>
                      <a:pt x="179" y="0"/>
                      <a:pt x="179" y="75"/>
                      <a:pt x="107" y="75"/>
                    </a:cubicBezTo>
                    <a:cubicBezTo>
                      <a:pt x="35" y="75"/>
                      <a:pt x="0" y="74"/>
                      <a:pt x="0" y="74"/>
                    </a:cubicBezTo>
                    <a:cubicBezTo>
                      <a:pt x="31" y="74"/>
                      <a:pt x="55" y="50"/>
                      <a:pt x="55" y="19"/>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6" name="Freeform 531"/>
              <p:cNvSpPr>
                <a:spLocks/>
              </p:cNvSpPr>
              <p:nvPr/>
            </p:nvSpPr>
            <p:spPr bwMode="auto">
              <a:xfrm>
                <a:off x="6999288" y="5332413"/>
                <a:ext cx="409575" cy="225425"/>
              </a:xfrm>
              <a:custGeom>
                <a:avLst/>
                <a:gdLst>
                  <a:gd name="T0" fmla="*/ 55 w 179"/>
                  <a:gd name="T1" fmla="*/ 43 h 99"/>
                  <a:gd name="T2" fmla="*/ 55 w 179"/>
                  <a:gd name="T3" fmla="*/ 24 h 99"/>
                  <a:gd name="T4" fmla="*/ 179 w 179"/>
                  <a:gd name="T5" fmla="*/ 0 h 99"/>
                  <a:gd name="T6" fmla="*/ 107 w 179"/>
                  <a:gd name="T7" fmla="*/ 99 h 99"/>
                  <a:gd name="T8" fmla="*/ 0 w 179"/>
                  <a:gd name="T9" fmla="*/ 98 h 99"/>
                  <a:gd name="T10" fmla="*/ 55 w 179"/>
                  <a:gd name="T11" fmla="*/ 43 h 99"/>
                </a:gdLst>
                <a:ahLst/>
                <a:cxnLst>
                  <a:cxn ang="0">
                    <a:pos x="T0" y="T1"/>
                  </a:cxn>
                  <a:cxn ang="0">
                    <a:pos x="T2" y="T3"/>
                  </a:cxn>
                  <a:cxn ang="0">
                    <a:pos x="T4" y="T5"/>
                  </a:cxn>
                  <a:cxn ang="0">
                    <a:pos x="T6" y="T7"/>
                  </a:cxn>
                  <a:cxn ang="0">
                    <a:pos x="T8" y="T9"/>
                  </a:cxn>
                  <a:cxn ang="0">
                    <a:pos x="T10" y="T11"/>
                  </a:cxn>
                </a:cxnLst>
                <a:rect l="0" t="0" r="r" b="b"/>
                <a:pathLst>
                  <a:path w="179" h="99">
                    <a:moveTo>
                      <a:pt x="55" y="43"/>
                    </a:moveTo>
                    <a:cubicBezTo>
                      <a:pt x="55" y="24"/>
                      <a:pt x="55" y="24"/>
                      <a:pt x="55" y="24"/>
                    </a:cubicBezTo>
                    <a:cubicBezTo>
                      <a:pt x="179" y="0"/>
                      <a:pt x="179" y="0"/>
                      <a:pt x="179" y="0"/>
                    </a:cubicBezTo>
                    <a:cubicBezTo>
                      <a:pt x="179" y="0"/>
                      <a:pt x="179" y="99"/>
                      <a:pt x="107" y="99"/>
                    </a:cubicBezTo>
                    <a:cubicBezTo>
                      <a:pt x="35" y="99"/>
                      <a:pt x="0" y="98"/>
                      <a:pt x="0" y="98"/>
                    </a:cubicBezTo>
                    <a:cubicBezTo>
                      <a:pt x="31" y="98"/>
                      <a:pt x="55" y="74"/>
                      <a:pt x="55" y="43"/>
                    </a:cubicBezTo>
                    <a:close/>
                  </a:path>
                </a:pathLst>
              </a:custGeom>
              <a:solidFill>
                <a:srgbClr val="6D49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7" name="Oval 532"/>
              <p:cNvSpPr>
                <a:spLocks noChangeArrowheads="1"/>
              </p:cNvSpPr>
              <p:nvPr/>
            </p:nvSpPr>
            <p:spPr bwMode="auto">
              <a:xfrm>
                <a:off x="7478713" y="5410200"/>
                <a:ext cx="23812" cy="206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1848" name="Line 533"/>
              <p:cNvSpPr>
                <a:spLocks noChangeShapeType="1"/>
              </p:cNvSpPr>
              <p:nvPr/>
            </p:nvSpPr>
            <p:spPr bwMode="auto">
              <a:xfrm flipH="1" flipV="1">
                <a:off x="7451725" y="5526088"/>
                <a:ext cx="66675" cy="11113"/>
              </a:xfrm>
              <a:prstGeom prst="line">
                <a:avLst/>
              </a:prstGeom>
              <a:noFill/>
              <a:ln w="12700" cap="flat">
                <a:solidFill>
                  <a:srgbClr val="C3986F"/>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grpSp>
      </p:grpSp>
    </p:spTree>
    <p:extLst>
      <p:ext uri="{BB962C8B-B14F-4D97-AF65-F5344CB8AC3E}">
        <p14:creationId xmlns:p14="http://schemas.microsoft.com/office/powerpoint/2010/main" val="96549823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Slide-Plain">
    <p:bg>
      <p:bgPr>
        <a:solidFill>
          <a:srgbClr val="5558A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6114" y="2062174"/>
            <a:ext cx="9846085" cy="1566862"/>
          </a:xfrm>
          <a:prstGeom prst="rect">
            <a:avLst/>
          </a:prstGeom>
        </p:spPr>
        <p:txBody>
          <a:bodyPr anchor="b">
            <a:noAutofit/>
          </a:bodyPr>
          <a:lstStyle>
            <a:lvl1pPr algn="l">
              <a:defRPr sz="6000" b="0" i="0">
                <a:solidFill>
                  <a:schemeClr val="bg1"/>
                </a:solidFill>
                <a:latin typeface="Segoe UI Light" charset="0"/>
                <a:ea typeface="Segoe UI Light" charset="0"/>
                <a:cs typeface="Segoe UI Light" charset="0"/>
              </a:defRPr>
            </a:lvl1pPr>
          </a:lstStyle>
          <a:p>
            <a:r>
              <a:rPr lang="en-US"/>
              <a:t>Click to edit Master title style</a:t>
            </a:r>
          </a:p>
        </p:txBody>
      </p:sp>
      <p:sp>
        <p:nvSpPr>
          <p:cNvPr id="8" name="Subtitle 2"/>
          <p:cNvSpPr>
            <a:spLocks noGrp="1"/>
          </p:cNvSpPr>
          <p:nvPr>
            <p:ph type="subTitle" idx="1"/>
          </p:nvPr>
        </p:nvSpPr>
        <p:spPr>
          <a:xfrm>
            <a:off x="136114" y="3656852"/>
            <a:ext cx="9846085" cy="1655762"/>
          </a:xfrm>
          <a:prstGeom prst="rect">
            <a:avLst/>
          </a:prstGeom>
        </p:spPr>
        <p:txBody>
          <a:bodyPr>
            <a:normAutofit/>
          </a:bodyPr>
          <a:lstStyle>
            <a:lvl1pPr marL="0" indent="0" algn="l">
              <a:lnSpc>
                <a:spcPct val="70000"/>
              </a:lnSpc>
              <a:buNone/>
              <a:defRPr sz="1400">
                <a:solidFill>
                  <a:schemeClr val="bg1">
                    <a:alpha val="86000"/>
                  </a:scheme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779" y="152400"/>
            <a:ext cx="1573647" cy="458410"/>
          </a:xfrm>
          <a:prstGeom prst="rect">
            <a:avLst/>
          </a:prstGeom>
        </p:spPr>
      </p:pic>
    </p:spTree>
    <p:extLst>
      <p:ext uri="{BB962C8B-B14F-4D97-AF65-F5344CB8AC3E}">
        <p14:creationId xmlns:p14="http://schemas.microsoft.com/office/powerpoint/2010/main" val="660776649"/>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MajorSectionDivider">
    <p:bg>
      <p:bgPr>
        <a:solidFill>
          <a:srgbClr val="16233A"/>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36114" y="2062174"/>
            <a:ext cx="9846085" cy="1566862"/>
          </a:xfrm>
          <a:prstGeom prst="rect">
            <a:avLst/>
          </a:prstGeom>
        </p:spPr>
        <p:txBody>
          <a:bodyPr anchor="b">
            <a:noAutofit/>
          </a:bodyPr>
          <a:lstStyle>
            <a:lvl1pPr algn="l">
              <a:defRPr sz="6000" b="0" i="0">
                <a:solidFill>
                  <a:schemeClr val="bg1"/>
                </a:solidFill>
                <a:latin typeface="Segoe UI Light" charset="0"/>
                <a:ea typeface="Segoe UI Light" charset="0"/>
                <a:cs typeface="Segoe UI Light" charset="0"/>
              </a:defRPr>
            </a:lvl1pPr>
          </a:lstStyle>
          <a:p>
            <a:r>
              <a:rPr lang="en-US"/>
              <a:t>Click to edit Master title style</a:t>
            </a:r>
          </a:p>
        </p:txBody>
      </p:sp>
      <p:sp>
        <p:nvSpPr>
          <p:cNvPr id="5" name="Subtitle 2"/>
          <p:cNvSpPr>
            <a:spLocks noGrp="1"/>
          </p:cNvSpPr>
          <p:nvPr>
            <p:ph type="subTitle" idx="1"/>
          </p:nvPr>
        </p:nvSpPr>
        <p:spPr>
          <a:xfrm>
            <a:off x="136114" y="3656852"/>
            <a:ext cx="9846085" cy="1655762"/>
          </a:xfrm>
          <a:prstGeom prst="rect">
            <a:avLst/>
          </a:prstGeom>
        </p:spPr>
        <p:txBody>
          <a:bodyPr>
            <a:normAutofit/>
          </a:bodyPr>
          <a:lstStyle>
            <a:lvl1pPr marL="0" indent="0" algn="l">
              <a:lnSpc>
                <a:spcPct val="70000"/>
              </a:lnSpc>
              <a:buNone/>
              <a:defRPr sz="1400">
                <a:solidFill>
                  <a:schemeClr val="bg1">
                    <a:alpha val="74000"/>
                  </a:schemeClr>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7779" y="152400"/>
            <a:ext cx="1573647" cy="458410"/>
          </a:xfrm>
          <a:prstGeom prst="rect">
            <a:avLst/>
          </a:prstGeom>
        </p:spPr>
      </p:pic>
    </p:spTree>
    <p:extLst>
      <p:ext uri="{BB962C8B-B14F-4D97-AF65-F5344CB8AC3E}">
        <p14:creationId xmlns:p14="http://schemas.microsoft.com/office/powerpoint/2010/main" val="407037294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Type1">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39700" y="2178050"/>
            <a:ext cx="7861300" cy="2501900"/>
          </a:xfrm>
          <a:prstGeom prst="rect">
            <a:avLst/>
          </a:prstGeom>
        </p:spPr>
        <p:txBody>
          <a:bodyPr anchor="ctr"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Subtitle 2"/>
          <p:cNvSpPr>
            <a:spLocks noGrp="1"/>
          </p:cNvSpPr>
          <p:nvPr>
            <p:ph type="subTitle" idx="1"/>
          </p:nvPr>
        </p:nvSpPr>
        <p:spPr>
          <a:xfrm>
            <a:off x="136115" y="573989"/>
            <a:ext cx="3902485" cy="254000"/>
          </a:xfrm>
          <a:prstGeom prst="rect">
            <a:avLst/>
          </a:prstGeom>
        </p:spPr>
        <p:txBody>
          <a:bodyPr tIns="0" bIns="0">
            <a:noAutofit/>
          </a:bodyPr>
          <a:lstStyle>
            <a:lvl1pPr marL="0" indent="0" algn="l">
              <a:lnSpc>
                <a:spcPct val="100000"/>
              </a:lnSpc>
              <a:buNone/>
              <a:defRPr sz="11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9224" y="152978"/>
            <a:ext cx="1567505" cy="456621"/>
          </a:xfrm>
          <a:prstGeom prst="rect">
            <a:avLst/>
          </a:prstGeom>
        </p:spPr>
      </p:pic>
    </p:spTree>
    <p:extLst>
      <p:ext uri="{BB962C8B-B14F-4D97-AF65-F5344CB8AC3E}">
        <p14:creationId xmlns:p14="http://schemas.microsoft.com/office/powerpoint/2010/main" val="8989569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Type1">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745066" y="2178050"/>
            <a:ext cx="7975601" cy="2501900"/>
          </a:xfrm>
          <a:prstGeom prst="rect">
            <a:avLst/>
          </a:prstGeom>
        </p:spPr>
        <p:txBody>
          <a:bodyPr anchor="ctr"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24754471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ColText">
    <p:bg>
      <p:bgPr>
        <a:solidFill>
          <a:schemeClr val="bg1"/>
        </a:solidFill>
        <a:effectLst/>
      </p:bgPr>
    </p:bg>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39700" y="2178050"/>
            <a:ext cx="5880100" cy="2501900"/>
          </a:xfrm>
          <a:prstGeom prst="rect">
            <a:avLst/>
          </a:prstGeom>
        </p:spPr>
        <p:txBody>
          <a:bodyPr anchor="t"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Text Placeholder 13"/>
          <p:cNvSpPr>
            <a:spLocks noGrp="1"/>
          </p:cNvSpPr>
          <p:nvPr>
            <p:ph type="body" sz="quarter" idx="13"/>
          </p:nvPr>
        </p:nvSpPr>
        <p:spPr>
          <a:xfrm>
            <a:off x="6096000" y="2185714"/>
            <a:ext cx="5880100" cy="2501900"/>
          </a:xfrm>
          <a:prstGeom prst="rect">
            <a:avLst/>
          </a:prstGeom>
        </p:spPr>
        <p:txBody>
          <a:bodyPr anchor="t" anchorCtr="0"/>
          <a:lstStyle>
            <a:lvl1pPr marL="0" indent="0">
              <a:buFont typeface="Arial" charset="0"/>
              <a:buNone/>
              <a:tabLst/>
              <a:defRPr sz="20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23729995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Type2">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2118732" y="281432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209800" y="1688642"/>
            <a:ext cx="910590" cy="91059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2118732" y="323342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4103649" y="282702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4191000" y="1684020"/>
            <a:ext cx="914400" cy="9144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4103649" y="324612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6096000" y="2827020"/>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6175892" y="1684020"/>
            <a:ext cx="914400" cy="9144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6096000" y="3246120"/>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8066049" y="282702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8153400" y="1684020"/>
            <a:ext cx="914400" cy="9144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8066049" y="324612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Font typeface="Arial" panose="020B0604020202020204" pitchFamily="34" charset="0"/>
              <a:buNone/>
              <a:defRPr sz="1800" b="0" i="0" baseline="0">
                <a:solidFill>
                  <a:schemeClr val="accent1"/>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40400840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tentType2-6Grid">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2118732" y="364490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209800" y="160101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2118732" y="429260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4103649" y="365760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4191000"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4103649" y="430530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6096000" y="3657600"/>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6175892"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6096000" y="4305300"/>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8066049" y="3657600"/>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8153400" y="1600200"/>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8066049" y="4305300"/>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137532" y="3645510"/>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228600" y="1601622"/>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137532" y="4293210"/>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3"/>
          <p:cNvSpPr>
            <a:spLocks noGrp="1"/>
          </p:cNvSpPr>
          <p:nvPr>
            <p:ph type="body" sz="quarter" idx="28"/>
          </p:nvPr>
        </p:nvSpPr>
        <p:spPr>
          <a:xfrm>
            <a:off x="10047249" y="3666836"/>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Picture Placeholder 8"/>
          <p:cNvSpPr>
            <a:spLocks noGrp="1"/>
          </p:cNvSpPr>
          <p:nvPr>
            <p:ph type="pic" sz="quarter" idx="29"/>
          </p:nvPr>
        </p:nvSpPr>
        <p:spPr>
          <a:xfrm>
            <a:off x="10134600" y="1609436"/>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6" name="Text Placeholder 13"/>
          <p:cNvSpPr>
            <a:spLocks noGrp="1"/>
          </p:cNvSpPr>
          <p:nvPr>
            <p:ph type="body" sz="quarter" idx="30"/>
          </p:nvPr>
        </p:nvSpPr>
        <p:spPr>
          <a:xfrm>
            <a:off x="10047249" y="4314536"/>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0"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31" name="Picture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3192587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623A8-EB6A-4C4A-8F3C-4686DEA11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EBDF30D-1226-4F66-8AD5-B346DD11E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830BF56-7AA6-4E76-B0C3-680ECA648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335BA7-147C-4A69-BF21-58770A8B026D}"/>
              </a:ext>
            </a:extLst>
          </p:cNvPr>
          <p:cNvSpPr>
            <a:spLocks noGrp="1"/>
          </p:cNvSpPr>
          <p:nvPr>
            <p:ph type="dt" sz="half" idx="10"/>
          </p:nvPr>
        </p:nvSpPr>
        <p:spPr/>
        <p:txBody>
          <a:bodyPr/>
          <a:lstStyle/>
          <a:p>
            <a:fld id="{C1463FF3-2FA5-4DCA-A18C-795FC08000F9}" type="datetimeFigureOut">
              <a:rPr lang="en-GB" smtClean="0"/>
              <a:t>13/01/2021</a:t>
            </a:fld>
            <a:endParaRPr lang="en-GB"/>
          </a:p>
        </p:txBody>
      </p:sp>
      <p:sp>
        <p:nvSpPr>
          <p:cNvPr id="6" name="Footer Placeholder 5">
            <a:extLst>
              <a:ext uri="{FF2B5EF4-FFF2-40B4-BE49-F238E27FC236}">
                <a16:creationId xmlns:a16="http://schemas.microsoft.com/office/drawing/2014/main" id="{E402E65E-1EC8-4B50-AC7B-ED9F204A712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A45FAD2-511C-4844-81D9-1CCB4834FA85}"/>
              </a:ext>
            </a:extLst>
          </p:cNvPr>
          <p:cNvSpPr>
            <a:spLocks noGrp="1"/>
          </p:cNvSpPr>
          <p:nvPr>
            <p:ph type="sldNum" sz="quarter" idx="12"/>
          </p:nvPr>
        </p:nvSpPr>
        <p:spPr/>
        <p:txBody>
          <a:bodyPr/>
          <a:lstStyle/>
          <a:p>
            <a:fld id="{F87F6284-7409-4E58-B78A-F1B9B3F30E73}" type="slidenum">
              <a:rPr lang="en-GB" smtClean="0"/>
              <a:t>‹#›</a:t>
            </a:fld>
            <a:endParaRPr lang="en-GB"/>
          </a:p>
        </p:txBody>
      </p:sp>
    </p:spTree>
    <p:extLst>
      <p:ext uri="{BB962C8B-B14F-4D97-AF65-F5344CB8AC3E}">
        <p14:creationId xmlns:p14="http://schemas.microsoft.com/office/powerpoint/2010/main" val="33365731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entLayout-5Grid">
    <p:bg>
      <p:bgPr>
        <a:solidFill>
          <a:schemeClr val="bg1"/>
        </a:solidFill>
        <a:effectLst/>
      </p:bgPr>
    </p:bg>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2532718" y="4118183"/>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623785" y="1873866"/>
            <a:ext cx="2168129" cy="2168129"/>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5"/>
          </p:nvPr>
        </p:nvSpPr>
        <p:spPr>
          <a:xfrm>
            <a:off x="2532718" y="4765883"/>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6"/>
          </p:nvPr>
        </p:nvSpPr>
        <p:spPr>
          <a:xfrm>
            <a:off x="4935933" y="4111633"/>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8"/>
          <p:cNvSpPr>
            <a:spLocks noGrp="1"/>
          </p:cNvSpPr>
          <p:nvPr>
            <p:ph type="pic" sz="quarter" idx="17"/>
          </p:nvPr>
        </p:nvSpPr>
        <p:spPr>
          <a:xfrm>
            <a:off x="5023283" y="1869798"/>
            <a:ext cx="2171386" cy="2171386"/>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4" name="Text Placeholder 13"/>
          <p:cNvSpPr>
            <a:spLocks noGrp="1"/>
          </p:cNvSpPr>
          <p:nvPr>
            <p:ph type="body" sz="quarter" idx="18"/>
          </p:nvPr>
        </p:nvSpPr>
        <p:spPr>
          <a:xfrm>
            <a:off x="4935933" y="4759333"/>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Text Placeholder 13"/>
          <p:cNvSpPr>
            <a:spLocks noGrp="1"/>
          </p:cNvSpPr>
          <p:nvPr>
            <p:ph type="body" sz="quarter" idx="19"/>
          </p:nvPr>
        </p:nvSpPr>
        <p:spPr>
          <a:xfrm>
            <a:off x="7320789" y="4111633"/>
            <a:ext cx="19177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Picture Placeholder 8"/>
          <p:cNvSpPr>
            <a:spLocks noGrp="1"/>
          </p:cNvSpPr>
          <p:nvPr>
            <p:ph type="pic" sz="quarter" idx="20"/>
          </p:nvPr>
        </p:nvSpPr>
        <p:spPr>
          <a:xfrm>
            <a:off x="7400680" y="1871660"/>
            <a:ext cx="2169523" cy="2169523"/>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7" name="Text Placeholder 13"/>
          <p:cNvSpPr>
            <a:spLocks noGrp="1"/>
          </p:cNvSpPr>
          <p:nvPr>
            <p:ph type="body" sz="quarter" idx="21"/>
          </p:nvPr>
        </p:nvSpPr>
        <p:spPr>
          <a:xfrm>
            <a:off x="7320789" y="4759333"/>
            <a:ext cx="1917700"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3"/>
          <p:cNvSpPr>
            <a:spLocks noGrp="1"/>
          </p:cNvSpPr>
          <p:nvPr>
            <p:ph type="body" sz="quarter" idx="22"/>
          </p:nvPr>
        </p:nvSpPr>
        <p:spPr>
          <a:xfrm>
            <a:off x="9709067" y="4111633"/>
            <a:ext cx="1916151"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Picture Placeholder 8"/>
          <p:cNvSpPr>
            <a:spLocks noGrp="1"/>
          </p:cNvSpPr>
          <p:nvPr>
            <p:ph type="pic" sz="quarter" idx="23"/>
          </p:nvPr>
        </p:nvSpPr>
        <p:spPr>
          <a:xfrm>
            <a:off x="9796417" y="1873866"/>
            <a:ext cx="2167318" cy="2167318"/>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0" name="Text Placeholder 13"/>
          <p:cNvSpPr>
            <a:spLocks noGrp="1"/>
          </p:cNvSpPr>
          <p:nvPr>
            <p:ph type="body" sz="quarter" idx="24"/>
          </p:nvPr>
        </p:nvSpPr>
        <p:spPr>
          <a:xfrm>
            <a:off x="9709067" y="4759333"/>
            <a:ext cx="1916151"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3"/>
          <p:cNvSpPr>
            <a:spLocks noGrp="1"/>
          </p:cNvSpPr>
          <p:nvPr>
            <p:ph type="body" sz="quarter" idx="25"/>
          </p:nvPr>
        </p:nvSpPr>
        <p:spPr>
          <a:xfrm>
            <a:off x="143085" y="4118793"/>
            <a:ext cx="1919868"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26"/>
          </p:nvPr>
        </p:nvSpPr>
        <p:spPr>
          <a:xfrm>
            <a:off x="234152" y="1873866"/>
            <a:ext cx="2168739" cy="2168739"/>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27"/>
          </p:nvPr>
        </p:nvSpPr>
        <p:spPr>
          <a:xfrm>
            <a:off x="143085" y="4766493"/>
            <a:ext cx="1919868" cy="647700"/>
          </a:xfrm>
          <a:prstGeom prst="rect">
            <a:avLst/>
          </a:prstGeom>
        </p:spPr>
        <p:txBody>
          <a:bodyPr/>
          <a:lstStyle>
            <a:lvl1pPr marL="0" indent="0" algn="l">
              <a:lnSpc>
                <a:spcPct val="100000"/>
              </a:lnSpc>
              <a:buFont typeface="Arial" charset="0"/>
              <a:buNone/>
              <a:tabLst/>
              <a:defRPr sz="11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7"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28" name="Picture 2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77422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anim calcmode="lin" valueType="num">
                                      <p:cBhvr>
                                        <p:cTn id="8"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fade">
                                      <p:cBhvr>
                                        <p:cTn id="12" dur="500"/>
                                        <p:tgtEl>
                                          <p:spTgt spid="23">
                                            <p:txEl>
                                              <p:pRg st="0" end="0"/>
                                            </p:txEl>
                                          </p:spTgt>
                                        </p:tgtEl>
                                      </p:cBhvr>
                                    </p:animEffect>
                                    <p:anim calcmode="lin" valueType="num">
                                      <p:cBhvr>
                                        <p:cTn id="13"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2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anim calcmode="lin" valueType="num">
                                      <p:cBhvr>
                                        <p:cTn id="18" dur="500" fill="hold"/>
                                        <p:tgtEl>
                                          <p:spTgt spid="22"/>
                                        </p:tgtEl>
                                        <p:attrNameLst>
                                          <p:attrName>ppt_x</p:attrName>
                                        </p:attrNameLst>
                                      </p:cBhvr>
                                      <p:tavLst>
                                        <p:tav tm="0">
                                          <p:val>
                                            <p:strVal val="#ppt_x"/>
                                          </p:val>
                                        </p:tav>
                                        <p:tav tm="100000">
                                          <p:val>
                                            <p:strVal val="#ppt_x"/>
                                          </p:val>
                                        </p:tav>
                                      </p:tavLst>
                                    </p:anim>
                                    <p:anim calcmode="lin" valueType="num">
                                      <p:cBhvr>
                                        <p:cTn id="19" dur="500" fill="hold"/>
                                        <p:tgtEl>
                                          <p:spTgt spid="22"/>
                                        </p:tgtEl>
                                        <p:attrNameLst>
                                          <p:attrName>ppt_y</p:attrName>
                                        </p:attrNameLst>
                                      </p:cBhvr>
                                      <p:tavLst>
                                        <p:tav tm="0">
                                          <p:val>
                                            <p:strVal val="#ppt_y+.1"/>
                                          </p:val>
                                        </p:tav>
                                        <p:tav tm="100000">
                                          <p:val>
                                            <p:strVal val="#ppt_y"/>
                                          </p:val>
                                        </p:tav>
                                      </p:tavLst>
                                    </p:anim>
                                  </p:childTnLst>
                                </p:cTn>
                              </p:par>
                            </p:childTnLst>
                          </p:cTn>
                        </p:par>
                        <p:par>
                          <p:cTn id="20" fill="hold">
                            <p:stCondLst>
                              <p:cond delay="500"/>
                            </p:stCondLst>
                            <p:childTnLst>
                              <p:par>
                                <p:cTn id="21" presetID="42" presetClass="entr" presetSubtype="0" fill="hold" grpId="0" nodeType="afterEffect" nodePh="1">
                                  <p:stCondLst>
                                    <p:cond delay="0"/>
                                  </p:stCondLst>
                                  <p:endCondLst>
                                    <p:cond evt="begin" delay="0">
                                      <p:tn val="21"/>
                                    </p:cond>
                                  </p:end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anim calcmode="lin" valueType="num">
                                      <p:cBhvr>
                                        <p:cTn id="24" dur="500" fill="hold"/>
                                        <p:tgtEl>
                                          <p:spTgt spid="9"/>
                                        </p:tgtEl>
                                        <p:attrNameLst>
                                          <p:attrName>ppt_x</p:attrName>
                                        </p:attrNameLst>
                                      </p:cBhvr>
                                      <p:tavLst>
                                        <p:tav tm="0">
                                          <p:val>
                                            <p:strVal val="#ppt_x"/>
                                          </p:val>
                                        </p:tav>
                                        <p:tav tm="100000">
                                          <p:val>
                                            <p:strVal val="#ppt_x"/>
                                          </p:val>
                                        </p:tav>
                                      </p:tavLst>
                                    </p:anim>
                                    <p:anim calcmode="lin" valueType="num">
                                      <p:cBhvr>
                                        <p:cTn id="25" dur="500" fill="hold"/>
                                        <p:tgtEl>
                                          <p:spTgt spid="9"/>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anim calcmode="lin" valueType="num">
                                      <p:cBhvr>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fade">
                                      <p:cBhvr>
                                        <p:cTn id="33" dur="500"/>
                                        <p:tgtEl>
                                          <p:spTgt spid="11">
                                            <p:txEl>
                                              <p:pRg st="0" end="0"/>
                                            </p:txEl>
                                          </p:spTgt>
                                        </p:tgtEl>
                                      </p:cBhvr>
                                    </p:animEffect>
                                    <p:anim calcmode="lin" valueType="num">
                                      <p:cBhvr>
                                        <p:cTn id="3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nodePh="1">
                                  <p:stCondLst>
                                    <p:cond delay="0"/>
                                  </p:stCondLst>
                                  <p:endCondLst>
                                    <p:cond evt="begin" delay="0">
                                      <p:tn val="37"/>
                                    </p:cond>
                                  </p:end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anim calcmode="lin" valueType="num">
                                      <p:cBhvr>
                                        <p:cTn id="40" dur="500" fill="hold"/>
                                        <p:tgtEl>
                                          <p:spTgt spid="13"/>
                                        </p:tgtEl>
                                        <p:attrNameLst>
                                          <p:attrName>ppt_x</p:attrName>
                                        </p:attrNameLst>
                                      </p:cBhvr>
                                      <p:tavLst>
                                        <p:tav tm="0">
                                          <p:val>
                                            <p:strVal val="#ppt_x"/>
                                          </p:val>
                                        </p:tav>
                                        <p:tav tm="100000">
                                          <p:val>
                                            <p:strVal val="#ppt_x"/>
                                          </p:val>
                                        </p:tav>
                                      </p:tavLst>
                                    </p:anim>
                                    <p:anim calcmode="lin" valueType="num">
                                      <p:cBhvr>
                                        <p:cTn id="41" dur="5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txEl>
                                              <p:pRg st="0" end="0"/>
                                            </p:txEl>
                                          </p:spTgt>
                                        </p:tgtEl>
                                        <p:attrNameLst>
                                          <p:attrName>style.visibility</p:attrName>
                                        </p:attrNameLst>
                                      </p:cBhvr>
                                      <p:to>
                                        <p:strVal val="visible"/>
                                      </p:to>
                                    </p:set>
                                    <p:animEffect transition="in" filter="fade">
                                      <p:cBhvr>
                                        <p:cTn id="44" dur="500"/>
                                        <p:tgtEl>
                                          <p:spTgt spid="12">
                                            <p:txEl>
                                              <p:pRg st="0" end="0"/>
                                            </p:txEl>
                                          </p:spTgt>
                                        </p:tgtEl>
                                      </p:cBhvr>
                                    </p:animEffect>
                                    <p:anim calcmode="lin" valueType="num">
                                      <p:cBhvr>
                                        <p:cTn id="45"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2">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4">
                                            <p:txEl>
                                              <p:pRg st="0" end="0"/>
                                            </p:txEl>
                                          </p:spTgt>
                                        </p:tgtEl>
                                        <p:attrNameLst>
                                          <p:attrName>style.visibility</p:attrName>
                                        </p:attrNameLst>
                                      </p:cBhvr>
                                      <p:to>
                                        <p:strVal val="visible"/>
                                      </p:to>
                                    </p:set>
                                    <p:animEffect transition="in" filter="fade">
                                      <p:cBhvr>
                                        <p:cTn id="49" dur="500"/>
                                        <p:tgtEl>
                                          <p:spTgt spid="14">
                                            <p:txEl>
                                              <p:pRg st="0" end="0"/>
                                            </p:txEl>
                                          </p:spTgt>
                                        </p:tgtEl>
                                      </p:cBhvr>
                                    </p:animEffect>
                                    <p:anim calcmode="lin" valueType="num">
                                      <p:cBhvr>
                                        <p:cTn id="5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1500"/>
                            </p:stCondLst>
                            <p:childTnLst>
                              <p:par>
                                <p:cTn id="53" presetID="42" presetClass="entr" presetSubtype="0" fill="hold" grpId="0" nodeType="afterEffect" nodePh="1">
                                  <p:stCondLst>
                                    <p:cond delay="0"/>
                                  </p:stCondLst>
                                  <p:endCondLst>
                                    <p:cond evt="begin" delay="0">
                                      <p:tn val="53"/>
                                    </p:cond>
                                  </p:end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anim calcmode="lin" valueType="num">
                                      <p:cBhvr>
                                        <p:cTn id="56" dur="500" fill="hold"/>
                                        <p:tgtEl>
                                          <p:spTgt spid="16"/>
                                        </p:tgtEl>
                                        <p:attrNameLst>
                                          <p:attrName>ppt_x</p:attrName>
                                        </p:attrNameLst>
                                      </p:cBhvr>
                                      <p:tavLst>
                                        <p:tav tm="0">
                                          <p:val>
                                            <p:strVal val="#ppt_x"/>
                                          </p:val>
                                        </p:tav>
                                        <p:tav tm="100000">
                                          <p:val>
                                            <p:strVal val="#ppt_x"/>
                                          </p:val>
                                        </p:tav>
                                      </p:tavLst>
                                    </p:anim>
                                    <p:anim calcmode="lin" valueType="num">
                                      <p:cBhvr>
                                        <p:cTn id="57" dur="500" fill="hold"/>
                                        <p:tgtEl>
                                          <p:spTgt spid="16"/>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5">
                                            <p:txEl>
                                              <p:pRg st="0" end="0"/>
                                            </p:txEl>
                                          </p:spTgt>
                                        </p:tgtEl>
                                        <p:attrNameLst>
                                          <p:attrName>style.visibility</p:attrName>
                                        </p:attrNameLst>
                                      </p:cBhvr>
                                      <p:to>
                                        <p:strVal val="visible"/>
                                      </p:to>
                                    </p:set>
                                    <p:animEffect transition="in" filter="fade">
                                      <p:cBhvr>
                                        <p:cTn id="60" dur="500"/>
                                        <p:tgtEl>
                                          <p:spTgt spid="15">
                                            <p:txEl>
                                              <p:pRg st="0" end="0"/>
                                            </p:txEl>
                                          </p:spTgt>
                                        </p:tgtEl>
                                      </p:cBhvr>
                                    </p:animEffect>
                                    <p:anim calcmode="lin" valueType="num">
                                      <p:cBhvr>
                                        <p:cTn id="6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15">
                                            <p:txEl>
                                              <p:pRg st="0" end="0"/>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Effect transition="in" filter="fade">
                                      <p:cBhvr>
                                        <p:cTn id="65" dur="500"/>
                                        <p:tgtEl>
                                          <p:spTgt spid="17">
                                            <p:txEl>
                                              <p:pRg st="0" end="0"/>
                                            </p:txEl>
                                          </p:spTgt>
                                        </p:tgtEl>
                                      </p:cBhvr>
                                    </p:animEffect>
                                    <p:anim calcmode="lin" valueType="num">
                                      <p:cBhvr>
                                        <p:cTn id="6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7"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2000"/>
                            </p:stCondLst>
                            <p:childTnLst>
                              <p:par>
                                <p:cTn id="69" presetID="42" presetClass="entr" presetSubtype="0" fill="hold" grpId="0" nodeType="afterEffect" nodePh="1">
                                  <p:stCondLst>
                                    <p:cond delay="0"/>
                                  </p:stCondLst>
                                  <p:endCondLst>
                                    <p:cond evt="begin" delay="0">
                                      <p:tn val="69"/>
                                    </p:cond>
                                  </p:end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anim calcmode="lin" valueType="num">
                                      <p:cBhvr>
                                        <p:cTn id="72" dur="500" fill="hold"/>
                                        <p:tgtEl>
                                          <p:spTgt spid="19"/>
                                        </p:tgtEl>
                                        <p:attrNameLst>
                                          <p:attrName>ppt_x</p:attrName>
                                        </p:attrNameLst>
                                      </p:cBhvr>
                                      <p:tavLst>
                                        <p:tav tm="0">
                                          <p:val>
                                            <p:strVal val="#ppt_x"/>
                                          </p:val>
                                        </p:tav>
                                        <p:tav tm="100000">
                                          <p:val>
                                            <p:strVal val="#ppt_x"/>
                                          </p:val>
                                        </p:tav>
                                      </p:tavLst>
                                    </p:anim>
                                    <p:anim calcmode="lin" valueType="num">
                                      <p:cBhvr>
                                        <p:cTn id="73" dur="500" fill="hold"/>
                                        <p:tgtEl>
                                          <p:spTgt spid="19"/>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xEl>
                                              <p:pRg st="0" end="0"/>
                                            </p:txEl>
                                          </p:spTgt>
                                        </p:tgtEl>
                                        <p:attrNameLst>
                                          <p:attrName>style.visibility</p:attrName>
                                        </p:attrNameLst>
                                      </p:cBhvr>
                                      <p:to>
                                        <p:strVal val="visible"/>
                                      </p:to>
                                    </p:set>
                                    <p:animEffect transition="in" filter="fade">
                                      <p:cBhvr>
                                        <p:cTn id="76" dur="500"/>
                                        <p:tgtEl>
                                          <p:spTgt spid="18">
                                            <p:txEl>
                                              <p:pRg st="0" end="0"/>
                                            </p:txEl>
                                          </p:spTgt>
                                        </p:tgtEl>
                                      </p:cBhvr>
                                    </p:animEffect>
                                    <p:anim calcmode="lin" valueType="num">
                                      <p:cBhvr>
                                        <p:cTn id="7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78" dur="500" fill="hold"/>
                                        <p:tgtEl>
                                          <p:spTgt spid="18">
                                            <p:txEl>
                                              <p:pRg st="0" end="0"/>
                                            </p:tx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0">
                                            <p:txEl>
                                              <p:pRg st="0" end="0"/>
                                            </p:txEl>
                                          </p:spTgt>
                                        </p:tgtEl>
                                        <p:attrNameLst>
                                          <p:attrName>style.visibility</p:attrName>
                                        </p:attrNameLst>
                                      </p:cBhvr>
                                      <p:to>
                                        <p:strVal val="visible"/>
                                      </p:to>
                                    </p:set>
                                    <p:animEffect transition="in" filter="fade">
                                      <p:cBhvr>
                                        <p:cTn id="81" dur="500"/>
                                        <p:tgtEl>
                                          <p:spTgt spid="20">
                                            <p:txEl>
                                              <p:pRg st="0" end="0"/>
                                            </p:txEl>
                                          </p:spTgt>
                                        </p:tgtEl>
                                      </p:cBhvr>
                                    </p:animEffect>
                                    <p:anim calcmode="lin" valueType="num">
                                      <p:cBhvr>
                                        <p:cTn id="8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83" dur="5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p:bldP spid="11" grpId="0" build="p">
        <p:tmplLst>
          <p:tmpl lvl="1">
            <p:tnLst>
              <p:par>
                <p:cTn presetID="42"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3" grpId="0"/>
      <p:bldP spid="14" grpId="0" build="p">
        <p:tmplLst>
          <p:tmpl lvl="1">
            <p:tnLst>
              <p:par>
                <p:cTn presetID="42"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42"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p:bldP spid="17" grpId="0" build="p">
        <p:tmplLst>
          <p:tmpl lvl="1">
            <p:tnLst>
              <p:par>
                <p:cTn presetID="42"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42"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P spid="19" grpId="0"/>
      <p:bldP spid="20" grpId="0" build="p">
        <p:tmplLst>
          <p:tmpl lvl="1">
            <p:tnLst>
              <p:par>
                <p:cTn presetID="42"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ontentType2-4Grid">
    <p:spTree>
      <p:nvGrpSpPr>
        <p:cNvPr id="1" name=""/>
        <p:cNvGrpSpPr/>
        <p:nvPr/>
      </p:nvGrpSpPr>
      <p:grpSpPr>
        <a:xfrm>
          <a:off x="0" y="0"/>
          <a:ext cx="0" cy="0"/>
          <a:chOff x="0" y="0"/>
          <a:chExt cx="0" cy="0"/>
        </a:xfrm>
      </p:grpSpPr>
      <p:sp>
        <p:nvSpPr>
          <p:cNvPr id="6" name="Text Placeholder 13"/>
          <p:cNvSpPr>
            <a:spLocks noGrp="1"/>
          </p:cNvSpPr>
          <p:nvPr>
            <p:ph type="body" sz="quarter" idx="12"/>
          </p:nvPr>
        </p:nvSpPr>
        <p:spPr>
          <a:xfrm>
            <a:off x="162023" y="4359666"/>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Picture Placeholder 8"/>
          <p:cNvSpPr>
            <a:spLocks noGrp="1"/>
          </p:cNvSpPr>
          <p:nvPr>
            <p:ph type="pic" sz="quarter" idx="14"/>
          </p:nvPr>
        </p:nvSpPr>
        <p:spPr>
          <a:xfrm>
            <a:off x="243947" y="1545268"/>
            <a:ext cx="2741032" cy="2741032"/>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1" name="Text Placeholder 13"/>
          <p:cNvSpPr>
            <a:spLocks noGrp="1"/>
          </p:cNvSpPr>
          <p:nvPr>
            <p:ph type="body" sz="quarter" idx="15"/>
          </p:nvPr>
        </p:nvSpPr>
        <p:spPr>
          <a:xfrm>
            <a:off x="3147432" y="4362092"/>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Picture Placeholder 8"/>
          <p:cNvSpPr>
            <a:spLocks noGrp="1"/>
          </p:cNvSpPr>
          <p:nvPr>
            <p:ph type="pic" sz="quarter" idx="16"/>
          </p:nvPr>
        </p:nvSpPr>
        <p:spPr>
          <a:xfrm>
            <a:off x="3238500" y="1546656"/>
            <a:ext cx="2743200" cy="2743200"/>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3" name="Text Placeholder 13"/>
          <p:cNvSpPr>
            <a:spLocks noGrp="1"/>
          </p:cNvSpPr>
          <p:nvPr>
            <p:ph type="body" sz="quarter" idx="17"/>
          </p:nvPr>
        </p:nvSpPr>
        <p:spPr>
          <a:xfrm>
            <a:off x="9205332" y="4366944"/>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Picture Placeholder 8"/>
          <p:cNvSpPr>
            <a:spLocks noGrp="1"/>
          </p:cNvSpPr>
          <p:nvPr>
            <p:ph type="pic" sz="quarter" idx="18"/>
          </p:nvPr>
        </p:nvSpPr>
        <p:spPr>
          <a:xfrm>
            <a:off x="9220200" y="1553768"/>
            <a:ext cx="2743200" cy="2743200"/>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25" name="Text Placeholder 13"/>
          <p:cNvSpPr>
            <a:spLocks noGrp="1"/>
          </p:cNvSpPr>
          <p:nvPr>
            <p:ph type="body" sz="quarter" idx="19"/>
          </p:nvPr>
        </p:nvSpPr>
        <p:spPr>
          <a:xfrm>
            <a:off x="6131932" y="4364518"/>
            <a:ext cx="2755900" cy="647700"/>
          </a:xfrm>
          <a:prstGeom prst="rect">
            <a:avLst/>
          </a:prstGeom>
        </p:spPr>
        <p:txBody>
          <a:bodyPr/>
          <a:lstStyle>
            <a:lvl1pPr marL="0" indent="0" algn="l">
              <a:lnSpc>
                <a:spcPct val="100000"/>
              </a:lnSpc>
              <a:buFont typeface="Arial" charset="0"/>
              <a:buNone/>
              <a:tabLst/>
              <a:defRPr sz="1600" b="1" i="0">
                <a:solidFill>
                  <a:srgbClr val="16233A">
                    <a:alpha val="76000"/>
                  </a:srgbClr>
                </a:solidFill>
                <a:latin typeface="Segoe UI Semibold" charset="0"/>
                <a:ea typeface="Segoe UI Semibold" charset="0"/>
                <a:cs typeface="Segoe UI Semibold"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6" name="Picture Placeholder 8"/>
          <p:cNvSpPr>
            <a:spLocks noGrp="1"/>
          </p:cNvSpPr>
          <p:nvPr>
            <p:ph type="pic" sz="quarter" idx="20"/>
          </p:nvPr>
        </p:nvSpPr>
        <p:spPr>
          <a:xfrm>
            <a:off x="6223000" y="1549400"/>
            <a:ext cx="2744012" cy="2744012"/>
          </a:xfrm>
          <a:prstGeom prst="rect">
            <a:avLst/>
          </a:prstGeom>
          <a:solidFill>
            <a:srgbClr val="EEF1F5"/>
          </a:solidFill>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5"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29788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anim calcmode="lin" valueType="num">
                                      <p:cBhvr>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anim calcmode="lin" valueType="num">
                                      <p:cBhvr>
                                        <p:cTn id="19" dur="500" fill="hold"/>
                                        <p:tgtEl>
                                          <p:spTgt spid="22"/>
                                        </p:tgtEl>
                                        <p:attrNameLst>
                                          <p:attrName>ppt_x</p:attrName>
                                        </p:attrNameLst>
                                      </p:cBhvr>
                                      <p:tavLst>
                                        <p:tav tm="0">
                                          <p:val>
                                            <p:strVal val="#ppt_x"/>
                                          </p:val>
                                        </p:tav>
                                        <p:tav tm="100000">
                                          <p:val>
                                            <p:strVal val="#ppt_x"/>
                                          </p:val>
                                        </p:tav>
                                      </p:tavLst>
                                    </p:anim>
                                    <p:anim calcmode="lin" valueType="num">
                                      <p:cBhvr>
                                        <p:cTn id="20" dur="500" fill="hold"/>
                                        <p:tgtEl>
                                          <p:spTgt spid="2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1">
                                            <p:txEl>
                                              <p:pRg st="0" end="0"/>
                                            </p:txEl>
                                          </p:spTgt>
                                        </p:tgtEl>
                                        <p:attrNameLst>
                                          <p:attrName>style.visibility</p:attrName>
                                        </p:attrNameLst>
                                      </p:cBhvr>
                                      <p:to>
                                        <p:strVal val="visible"/>
                                      </p:to>
                                    </p:set>
                                    <p:animEffect transition="in" filter="fade">
                                      <p:cBhvr>
                                        <p:cTn id="23" dur="500"/>
                                        <p:tgtEl>
                                          <p:spTgt spid="21">
                                            <p:txEl>
                                              <p:pRg st="0" end="0"/>
                                            </p:txEl>
                                          </p:spTgt>
                                        </p:tgtEl>
                                      </p:cBhvr>
                                    </p:animEffect>
                                    <p:anim calcmode="lin" valueType="num">
                                      <p:cBhvr>
                                        <p:cTn id="24"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ppt_x</p:attrName>
                                        </p:attrNameLst>
                                      </p:cBhvr>
                                      <p:tavLst>
                                        <p:tav tm="0">
                                          <p:val>
                                            <p:strVal val="#ppt_x"/>
                                          </p:val>
                                        </p:tav>
                                        <p:tav tm="100000">
                                          <p:val>
                                            <p:strVal val="#ppt_x"/>
                                          </p:val>
                                        </p:tav>
                                      </p:tavLst>
                                    </p:anim>
                                    <p:anim calcmode="lin" valueType="num">
                                      <p:cBhvr>
                                        <p:cTn id="31" dur="500" fill="hold"/>
                                        <p:tgtEl>
                                          <p:spTgt spid="2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fade">
                                      <p:cBhvr>
                                        <p:cTn id="34" dur="500"/>
                                        <p:tgtEl>
                                          <p:spTgt spid="25">
                                            <p:txEl>
                                              <p:pRg st="0" end="0"/>
                                            </p:txEl>
                                          </p:spTgt>
                                        </p:tgtEl>
                                      </p:cBhvr>
                                    </p:animEffect>
                                    <p:anim calcmode="lin" valueType="num">
                                      <p:cBhvr>
                                        <p:cTn id="35"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42"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anim calcmode="lin" valueType="num">
                                      <p:cBhvr>
                                        <p:cTn id="41" dur="500" fill="hold"/>
                                        <p:tgtEl>
                                          <p:spTgt spid="24"/>
                                        </p:tgtEl>
                                        <p:attrNameLst>
                                          <p:attrName>ppt_x</p:attrName>
                                        </p:attrNameLst>
                                      </p:cBhvr>
                                      <p:tavLst>
                                        <p:tav tm="0">
                                          <p:val>
                                            <p:strVal val="#ppt_x"/>
                                          </p:val>
                                        </p:tav>
                                        <p:tav tm="100000">
                                          <p:val>
                                            <p:strVal val="#ppt_x"/>
                                          </p:val>
                                        </p:tav>
                                      </p:tavLst>
                                    </p:anim>
                                    <p:anim calcmode="lin" valueType="num">
                                      <p:cBhvr>
                                        <p:cTn id="42" dur="5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3">
                                            <p:txEl>
                                              <p:pRg st="0" end="0"/>
                                            </p:txEl>
                                          </p:spTgt>
                                        </p:tgtEl>
                                        <p:attrNameLst>
                                          <p:attrName>style.visibility</p:attrName>
                                        </p:attrNameLst>
                                      </p:cBhvr>
                                      <p:to>
                                        <p:strVal val="visible"/>
                                      </p:to>
                                    </p:set>
                                    <p:animEffect transition="in" filter="fade">
                                      <p:cBhvr>
                                        <p:cTn id="45" dur="500"/>
                                        <p:tgtEl>
                                          <p:spTgt spid="23">
                                            <p:txEl>
                                              <p:pRg st="0" end="0"/>
                                            </p:txEl>
                                          </p:spTgt>
                                        </p:tgtEl>
                                      </p:cBhvr>
                                    </p:animEffect>
                                    <p:anim calcmode="lin" valueType="num">
                                      <p:cBhvr>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47" dur="5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9" grpId="0" animBg="1"/>
      <p:bldP spid="21" grpId="0" build="p">
        <p:tmplLst>
          <p:tmpl lvl="1">
            <p:tnLst>
              <p:par>
                <p:cTn presetID="42" presetClass="entr" presetSubtype="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animBg="1"/>
      <p:bldP spid="23" grpId="0" build="p">
        <p:tmplLst>
          <p:tmpl lvl="1">
            <p:tnLst>
              <p:par>
                <p:cTn presetID="42"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animBg="1"/>
      <p:bldP spid="25" grpId="0" build="p">
        <p:tmplLst>
          <p:tmpl lvl="1">
            <p:tnLst>
              <p:par>
                <p:cTn presetID="42"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anim calcmode="lin" valueType="num">
                      <p:cBhvr>
                        <p:cTn dur="500" fill="hold"/>
                        <p:tgtEl>
                          <p:spTgt spid="25"/>
                        </p:tgtEl>
                        <p:attrNameLst>
                          <p:attrName>ppt_x</p:attrName>
                        </p:attrNameLst>
                      </p:cBhvr>
                      <p:tavLst>
                        <p:tav tm="0">
                          <p:val>
                            <p:strVal val="#ppt_x"/>
                          </p:val>
                        </p:tav>
                        <p:tav tm="100000">
                          <p:val>
                            <p:strVal val="#ppt_x"/>
                          </p:val>
                        </p:tav>
                      </p:tavLst>
                    </p:anim>
                    <p:anim calcmode="lin" valueType="num">
                      <p:cBhvr>
                        <p:cTn dur="500" fill="hold"/>
                        <p:tgtEl>
                          <p:spTgt spid="25"/>
                        </p:tgtEl>
                        <p:attrNameLst>
                          <p:attrName>ppt_y</p:attrName>
                        </p:attrNameLst>
                      </p:cBhvr>
                      <p:tavLst>
                        <p:tav tm="0">
                          <p:val>
                            <p:strVal val="#ppt_y+.1"/>
                          </p:val>
                        </p:tav>
                        <p:tav tm="100000">
                          <p:val>
                            <p:strVal val="#ppt_y"/>
                          </p:val>
                        </p:tav>
                      </p:tavLst>
                    </p:anim>
                  </p:childTnLst>
                </p:cTn>
              </p:par>
            </p:tnLst>
          </p:tmpl>
        </p:tmplLst>
      </p:bldP>
      <p:bldP spid="26" grpId="0" animBg="1"/>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Type4">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a:xfrm>
            <a:off x="127000" y="2568575"/>
            <a:ext cx="5880100" cy="1720850"/>
          </a:xfrm>
          <a:prstGeom prst="rect">
            <a:avLst/>
          </a:prstGeom>
        </p:spPr>
        <p:txBody>
          <a:bodyPr anchor="ctr" anchorCtr="0"/>
          <a:lstStyle>
            <a:lvl1pPr marL="0" indent="0">
              <a:buFont typeface="Arial" charset="0"/>
              <a:buNone/>
              <a:tabLst/>
              <a:defRPr sz="6000" b="0" i="0">
                <a:solidFill>
                  <a:srgbClr val="5558AF"/>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ext Placeholder 13"/>
          <p:cNvSpPr>
            <a:spLocks noGrp="1"/>
          </p:cNvSpPr>
          <p:nvPr>
            <p:ph type="body" sz="quarter" idx="13"/>
          </p:nvPr>
        </p:nvSpPr>
        <p:spPr>
          <a:xfrm>
            <a:off x="6172200" y="4152900"/>
            <a:ext cx="1828800" cy="647700"/>
          </a:xfrm>
          <a:prstGeom prst="rect">
            <a:avLst/>
          </a:prstGeom>
        </p:spPr>
        <p:txBody>
          <a:bodyPr lIns="0" tIns="0" rIns="182880" bIns="0"/>
          <a:lstStyle>
            <a:lvl1pPr marL="0" indent="0" algn="l">
              <a:lnSpc>
                <a:spcPct val="100000"/>
              </a:lnSpc>
              <a:buFont typeface="Arial" charset="0"/>
              <a:buNone/>
              <a:tabLst/>
              <a:defRPr sz="16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Picture Placeholder 8"/>
          <p:cNvSpPr>
            <a:spLocks noGrp="1"/>
          </p:cNvSpPr>
          <p:nvPr>
            <p:ph type="pic" sz="quarter" idx="14"/>
          </p:nvPr>
        </p:nvSpPr>
        <p:spPr>
          <a:xfrm>
            <a:off x="6172200" y="2123068"/>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9" name="Text Placeholder 13"/>
          <p:cNvSpPr>
            <a:spLocks noGrp="1"/>
          </p:cNvSpPr>
          <p:nvPr>
            <p:ph type="body" sz="quarter" idx="16"/>
          </p:nvPr>
        </p:nvSpPr>
        <p:spPr>
          <a:xfrm>
            <a:off x="8153400" y="4165600"/>
            <a:ext cx="1828800" cy="647700"/>
          </a:xfrm>
          <a:prstGeom prst="rect">
            <a:avLst/>
          </a:prstGeom>
        </p:spPr>
        <p:txBody>
          <a:bodyPr lIns="0" tIns="0" rIns="182880" bIns="0"/>
          <a:lstStyle>
            <a:lvl1pPr marL="0" indent="0" algn="l">
              <a:lnSpc>
                <a:spcPct val="100000"/>
              </a:lnSpc>
              <a:buFont typeface="Arial" charset="0"/>
              <a:buNone/>
              <a:tabLst/>
              <a:defRPr sz="16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Picture Placeholder 8"/>
          <p:cNvSpPr>
            <a:spLocks noGrp="1"/>
          </p:cNvSpPr>
          <p:nvPr>
            <p:ph type="pic" sz="quarter" idx="17"/>
          </p:nvPr>
        </p:nvSpPr>
        <p:spPr>
          <a:xfrm>
            <a:off x="8153400" y="2123068"/>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1" name="Text Placeholder 13"/>
          <p:cNvSpPr>
            <a:spLocks noGrp="1"/>
          </p:cNvSpPr>
          <p:nvPr>
            <p:ph type="body" sz="quarter" idx="19"/>
          </p:nvPr>
        </p:nvSpPr>
        <p:spPr>
          <a:xfrm>
            <a:off x="10138292" y="4165600"/>
            <a:ext cx="1828800" cy="647700"/>
          </a:xfrm>
          <a:prstGeom prst="rect">
            <a:avLst/>
          </a:prstGeom>
        </p:spPr>
        <p:txBody>
          <a:bodyPr lIns="0" tIns="0" rIns="182880" bIns="0"/>
          <a:lstStyle>
            <a:lvl1pPr marL="0" indent="0" algn="l">
              <a:lnSpc>
                <a:spcPct val="100000"/>
              </a:lnSpc>
              <a:buFont typeface="Arial" charset="0"/>
              <a:buNone/>
              <a:tabLst/>
              <a:defRPr sz="1600" b="0" i="0">
                <a:solidFill>
                  <a:srgbClr val="16233A">
                    <a:alpha val="76000"/>
                  </a:srgbClr>
                </a:solidFill>
                <a:latin typeface="Segoe UI" charset="0"/>
                <a:ea typeface="Segoe UI" charset="0"/>
                <a:cs typeface="Segoe UI"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Picture Placeholder 8"/>
          <p:cNvSpPr>
            <a:spLocks noGrp="1"/>
          </p:cNvSpPr>
          <p:nvPr>
            <p:ph type="pic" sz="quarter" idx="20"/>
          </p:nvPr>
        </p:nvSpPr>
        <p:spPr>
          <a:xfrm>
            <a:off x="10138292" y="2123068"/>
            <a:ext cx="1828800" cy="1828800"/>
          </a:xfrm>
          <a:prstGeom prst="rect">
            <a:avLst/>
          </a:prstGeom>
        </p:spPr>
        <p:txBody>
          <a:bodyPr/>
          <a:lstStyle>
            <a:lvl1pPr marL="0" indent="0">
              <a:buNone/>
              <a:defRPr sz="1400">
                <a:solidFill>
                  <a:srgbClr val="16233A">
                    <a:alpha val="76000"/>
                  </a:srgbClr>
                </a:solidFill>
                <a:latin typeface="Segoe UI" charset="0"/>
                <a:ea typeface="Segoe UI" charset="0"/>
                <a:cs typeface="Segoe UI" charset="0"/>
              </a:defRPr>
            </a:lvl1pPr>
          </a:lstStyle>
          <a:p>
            <a:endParaRPr lang="en-US"/>
          </a:p>
        </p:txBody>
      </p:sp>
      <p:sp>
        <p:nvSpPr>
          <p:cNvPr id="13" name="Subtitle 2"/>
          <p:cNvSpPr>
            <a:spLocks noGrp="1"/>
          </p:cNvSpPr>
          <p:nvPr>
            <p:ph type="subTitle" idx="1"/>
          </p:nvPr>
        </p:nvSpPr>
        <p:spPr>
          <a:xfrm>
            <a:off x="136115" y="573989"/>
            <a:ext cx="3902485" cy="254000"/>
          </a:xfrm>
          <a:prstGeom prst="rect">
            <a:avLst/>
          </a:prstGeom>
        </p:spPr>
        <p:txBody>
          <a:bodyPr tIns="0" bIns="0">
            <a:noAutofit/>
          </a:bodyPr>
          <a:lstStyle>
            <a:lvl1pPr marL="0" indent="0" algn="l">
              <a:lnSpc>
                <a:spcPct val="100000"/>
              </a:lnSpc>
              <a:buNone/>
              <a:defRPr sz="11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39487565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tentType5">
    <p:spTree>
      <p:nvGrpSpPr>
        <p:cNvPr id="1" name=""/>
        <p:cNvGrpSpPr/>
        <p:nvPr/>
      </p:nvGrpSpPr>
      <p:grpSpPr>
        <a:xfrm>
          <a:off x="0" y="0"/>
          <a:ext cx="0" cy="0"/>
          <a:chOff x="0" y="0"/>
          <a:chExt cx="0" cy="0"/>
        </a:xfrm>
      </p:grpSpPr>
      <p:sp>
        <p:nvSpPr>
          <p:cNvPr id="4" name="Media Placeholder 3"/>
          <p:cNvSpPr>
            <a:spLocks noGrp="1"/>
          </p:cNvSpPr>
          <p:nvPr>
            <p:ph type="media" sz="quarter" idx="10"/>
          </p:nvPr>
        </p:nvSpPr>
        <p:spPr>
          <a:xfrm>
            <a:off x="0" y="0"/>
            <a:ext cx="12192000" cy="6858000"/>
          </a:xfrm>
          <a:prstGeom prst="rect">
            <a:avLst/>
          </a:prstGeom>
        </p:spPr>
        <p:txBody>
          <a:bodyPr/>
          <a:lstStyle>
            <a:lvl1pPr marL="0" indent="0">
              <a:buNone/>
              <a:defRPr sz="2000">
                <a:solidFill>
                  <a:srgbClr val="16233A">
                    <a:alpha val="76000"/>
                  </a:srgbClr>
                </a:solidFill>
                <a:latin typeface="Segoe UI" charset="0"/>
                <a:ea typeface="Segoe UI" charset="0"/>
                <a:cs typeface="Segoe UI" charset="0"/>
              </a:defRPr>
            </a:lvl1pPr>
          </a:lstStyle>
          <a:p>
            <a:endParaRPr lang="en-US"/>
          </a:p>
        </p:txBody>
      </p:sp>
    </p:spTree>
    <p:extLst>
      <p:ext uri="{BB962C8B-B14F-4D97-AF65-F5344CB8AC3E}">
        <p14:creationId xmlns:p14="http://schemas.microsoft.com/office/powerpoint/2010/main" val="252625755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Type6">
    <p:spTree>
      <p:nvGrpSpPr>
        <p:cNvPr id="1" name=""/>
        <p:cNvGrpSpPr/>
        <p:nvPr/>
      </p:nvGrpSpPr>
      <p:grpSpPr>
        <a:xfrm>
          <a:off x="0" y="0"/>
          <a:ext cx="0" cy="0"/>
          <a:chOff x="0" y="0"/>
          <a:chExt cx="0" cy="0"/>
        </a:xfrm>
      </p:grpSpPr>
      <p:sp>
        <p:nvSpPr>
          <p:cNvPr id="4" name="Text Placeholder 13"/>
          <p:cNvSpPr>
            <a:spLocks noGrp="1"/>
          </p:cNvSpPr>
          <p:nvPr>
            <p:ph type="body" sz="quarter" idx="12"/>
          </p:nvPr>
        </p:nvSpPr>
        <p:spPr>
          <a:xfrm>
            <a:off x="127000" y="2568575"/>
            <a:ext cx="9855200" cy="1720850"/>
          </a:xfrm>
          <a:prstGeom prst="rect">
            <a:avLst/>
          </a:prstGeom>
        </p:spPr>
        <p:txBody>
          <a:bodyPr anchor="ctr" anchorCtr="0"/>
          <a:lstStyle>
            <a:lvl1pPr marL="0" indent="0">
              <a:buFont typeface="Arial" charset="0"/>
              <a:buNone/>
              <a:tabLst/>
              <a:defRPr sz="4400" b="0" i="0">
                <a:solidFill>
                  <a:srgbClr val="5558AF"/>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Subtitle 2"/>
          <p:cNvSpPr>
            <a:spLocks noGrp="1"/>
          </p:cNvSpPr>
          <p:nvPr>
            <p:ph type="subTitle" idx="1"/>
          </p:nvPr>
        </p:nvSpPr>
        <p:spPr>
          <a:xfrm>
            <a:off x="136115" y="573989"/>
            <a:ext cx="3902485" cy="254000"/>
          </a:xfrm>
          <a:prstGeom prst="rect">
            <a:avLst/>
          </a:prstGeom>
        </p:spPr>
        <p:txBody>
          <a:bodyPr tIns="0" bIns="0">
            <a:noAutofit/>
          </a:bodyPr>
          <a:lstStyle>
            <a:lvl1pPr marL="0" indent="0" algn="l">
              <a:lnSpc>
                <a:spcPct val="100000"/>
              </a:lnSpc>
              <a:buNone/>
              <a:defRPr sz="11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50011850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ock on Mobil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3446" y="1079781"/>
            <a:ext cx="2285482" cy="4723152"/>
          </a:xfrm>
          <a:prstGeom prst="rect">
            <a:avLst/>
          </a:prstGeom>
        </p:spPr>
      </p:pic>
      <p:sp>
        <p:nvSpPr>
          <p:cNvPr id="10" name="Picture Placeholder 9"/>
          <p:cNvSpPr>
            <a:spLocks noGrp="1"/>
          </p:cNvSpPr>
          <p:nvPr>
            <p:ph type="pic" sz="quarter" idx="10"/>
          </p:nvPr>
        </p:nvSpPr>
        <p:spPr>
          <a:xfrm>
            <a:off x="3698360" y="1675241"/>
            <a:ext cx="1975104" cy="3502152"/>
          </a:xfrm>
          <a:prstGeom prst="rect">
            <a:avLst/>
          </a:prstGeom>
          <a:solidFill>
            <a:srgbClr val="EEF1F5"/>
          </a:solidFill>
        </p:spPr>
        <p:txBody>
          <a:bodyPr/>
          <a:lstStyle>
            <a:lvl1pPr marL="0" indent="0">
              <a:buNone/>
              <a:defRPr sz="2400">
                <a:latin typeface="Segoe UI" charset="0"/>
                <a:ea typeface="Segoe UI" charset="0"/>
                <a:cs typeface="Segoe UI" charset="0"/>
              </a:defRPr>
            </a:lvl1pPr>
          </a:lstStyle>
          <a:p>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09919" y="1081743"/>
            <a:ext cx="2285482" cy="4723152"/>
          </a:xfrm>
          <a:prstGeom prst="rect">
            <a:avLst/>
          </a:prstGeom>
        </p:spPr>
      </p:pic>
      <p:sp>
        <p:nvSpPr>
          <p:cNvPr id="14" name="Picture Placeholder 9"/>
          <p:cNvSpPr>
            <a:spLocks noGrp="1"/>
          </p:cNvSpPr>
          <p:nvPr>
            <p:ph type="pic" sz="quarter" idx="11"/>
          </p:nvPr>
        </p:nvSpPr>
        <p:spPr>
          <a:xfrm>
            <a:off x="6468933" y="1677203"/>
            <a:ext cx="1972274" cy="3500256"/>
          </a:xfrm>
          <a:prstGeom prst="rect">
            <a:avLst/>
          </a:prstGeom>
          <a:solidFill>
            <a:srgbClr val="EEF1F5"/>
          </a:solidFill>
        </p:spPr>
        <p:txBody>
          <a:bodyPr/>
          <a:lstStyle>
            <a:lvl1pPr marL="0" indent="0">
              <a:buNone/>
              <a:defRPr sz="2400">
                <a:latin typeface="Segoe UI" charset="0"/>
                <a:ea typeface="Segoe UI" charset="0"/>
                <a:cs typeface="Segoe UI" charset="0"/>
              </a:defRPr>
            </a:lvl1pPr>
          </a:lstStyle>
          <a:p>
            <a:endParaRPr lang="en-US"/>
          </a:p>
        </p:txBody>
      </p:sp>
      <p:sp>
        <p:nvSpPr>
          <p:cNvPr id="12"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973" y="1079781"/>
            <a:ext cx="2285482" cy="4723152"/>
          </a:xfrm>
          <a:prstGeom prst="rect">
            <a:avLst/>
          </a:prstGeom>
        </p:spPr>
      </p:pic>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76392" y="1081743"/>
            <a:ext cx="2285482" cy="4723152"/>
          </a:xfrm>
          <a:prstGeom prst="rect">
            <a:avLst/>
          </a:prstGeom>
        </p:spPr>
      </p:pic>
      <p:sp>
        <p:nvSpPr>
          <p:cNvPr id="3" name="Picture Placeholder 2"/>
          <p:cNvSpPr>
            <a:spLocks noGrp="1"/>
          </p:cNvSpPr>
          <p:nvPr>
            <p:ph type="pic" sz="quarter" idx="14"/>
          </p:nvPr>
        </p:nvSpPr>
        <p:spPr>
          <a:xfrm>
            <a:off x="936266" y="1675241"/>
            <a:ext cx="1975104" cy="3500437"/>
          </a:xfrm>
          <a:prstGeom prst="rect">
            <a:avLst/>
          </a:prstGeom>
          <a:solidFill>
            <a:srgbClr val="EEF1F5"/>
          </a:solidFill>
        </p:spPr>
        <p:txBody>
          <a:bodyPr/>
          <a:lstStyle/>
          <a:p>
            <a:endParaRPr lang="en-US"/>
          </a:p>
        </p:txBody>
      </p:sp>
      <p:sp>
        <p:nvSpPr>
          <p:cNvPr id="6" name="Picture Placeholder 5"/>
          <p:cNvSpPr>
            <a:spLocks noGrp="1"/>
          </p:cNvSpPr>
          <p:nvPr>
            <p:ph type="pic" sz="quarter" idx="15"/>
          </p:nvPr>
        </p:nvSpPr>
        <p:spPr>
          <a:xfrm>
            <a:off x="9234488" y="1674813"/>
            <a:ext cx="1975104" cy="3500437"/>
          </a:xfrm>
          <a:prstGeom prst="rect">
            <a:avLst/>
          </a:prstGeom>
          <a:solidFill>
            <a:srgbClr val="EEF1F5"/>
          </a:solidFill>
        </p:spPr>
        <p:txBody>
          <a:bodyPr/>
          <a:lstStyle/>
          <a:p>
            <a:endParaRPr lang="en-US"/>
          </a:p>
        </p:txBody>
      </p:sp>
    </p:spTree>
    <p:extLst>
      <p:ext uri="{BB962C8B-B14F-4D97-AF65-F5344CB8AC3E}">
        <p14:creationId xmlns:p14="http://schemas.microsoft.com/office/powerpoint/2010/main" val="249302431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a:prstGeom prst="rect">
            <a:avLst/>
          </a:prstGeom>
        </p:spPr>
        <p:txBody>
          <a:bodyPr/>
          <a:lstStyle>
            <a:lvl1pPr marL="0" indent="0">
              <a:buNone/>
              <a:defRPr/>
            </a:lvl1pPr>
          </a:lstStyle>
          <a:p>
            <a:endParaRPr lang="en-US"/>
          </a:p>
        </p:txBody>
      </p:sp>
      <p:sp>
        <p:nvSpPr>
          <p:cNvPr id="6" name="Text Placeholder 6"/>
          <p:cNvSpPr>
            <a:spLocks noGrp="1"/>
          </p:cNvSpPr>
          <p:nvPr>
            <p:ph type="body" sz="quarter" idx="10"/>
          </p:nvPr>
        </p:nvSpPr>
        <p:spPr>
          <a:xfrm>
            <a:off x="0" y="5575642"/>
            <a:ext cx="2512194" cy="427809"/>
          </a:xfrm>
          <a:prstGeom prst="rect">
            <a:avLst/>
          </a:prstGeom>
          <a:solidFill>
            <a:srgbClr val="5558AF"/>
          </a:solidFill>
          <a:ln>
            <a:noFill/>
          </a:ln>
        </p:spPr>
        <p:txBody>
          <a:bodyPr wrap="square" tIns="118872" rIns="182880" bIns="137160" anchor="ctr" anchorCtr="0">
            <a:spAutoFit/>
          </a:bodyPr>
          <a:lstStyle>
            <a:lvl1pPr marL="137160" indent="0">
              <a:lnSpc>
                <a:spcPct val="100000"/>
              </a:lnSpc>
              <a:buNone/>
              <a:defRPr sz="1100" b="1" i="0">
                <a:solidFill>
                  <a:schemeClr val="bg1"/>
                </a:solidFill>
                <a:latin typeface="Segoe UI Semibold" charset="0"/>
                <a:ea typeface="Segoe UI Semibold" charset="0"/>
                <a:cs typeface="Segoe UI Semibold" charset="0"/>
              </a:defRPr>
            </a:lvl1pPr>
          </a:lstStyle>
          <a:p>
            <a:pPr lvl="0"/>
            <a:r>
              <a:rPr lang="en-US"/>
              <a:t>Click to edit Master text styles</a:t>
            </a:r>
          </a:p>
        </p:txBody>
      </p:sp>
    </p:spTree>
    <p:extLst>
      <p:ext uri="{BB962C8B-B14F-4D97-AF65-F5344CB8AC3E}">
        <p14:creationId xmlns:p14="http://schemas.microsoft.com/office/powerpoint/2010/main" val="4635875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ock On Deskto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Picture Placeholder 15"/>
          <p:cNvSpPr>
            <a:spLocks noGrp="1"/>
          </p:cNvSpPr>
          <p:nvPr>
            <p:ph type="pic" sz="quarter" idx="11"/>
          </p:nvPr>
        </p:nvSpPr>
        <p:spPr>
          <a:xfrm>
            <a:off x="1058863" y="594518"/>
            <a:ext cx="10082187" cy="5668963"/>
          </a:xfrm>
          <a:prstGeom prst="rect">
            <a:avLst/>
          </a:prstGeom>
          <a:solidFill>
            <a:schemeClr val="bg2"/>
          </a:solidFill>
          <a:effectLst>
            <a:outerShdw blurRad="127000" algn="ctr" rotWithShape="0">
              <a:srgbClr val="16233A">
                <a:alpha val="27000"/>
              </a:srgbClr>
            </a:outerShdw>
          </a:effectLst>
        </p:spPr>
        <p:txBody>
          <a:bodyPr/>
          <a:lstStyle>
            <a:lvl1pPr marL="0" indent="0">
              <a:buNone/>
              <a:defRPr sz="2400">
                <a:latin typeface="Segoe UI" charset="0"/>
                <a:ea typeface="Segoe UI" charset="0"/>
                <a:cs typeface="Segoe UI" charset="0"/>
              </a:defRPr>
            </a:lvl1pPr>
          </a:lstStyle>
          <a:p>
            <a:endParaRPr lang="en-US"/>
          </a:p>
        </p:txBody>
      </p:sp>
      <p:sp>
        <p:nvSpPr>
          <p:cNvPr id="14" name="Text Placeholder 6"/>
          <p:cNvSpPr>
            <a:spLocks noGrp="1"/>
          </p:cNvSpPr>
          <p:nvPr>
            <p:ph type="body" sz="quarter" idx="10"/>
          </p:nvPr>
        </p:nvSpPr>
        <p:spPr>
          <a:xfrm>
            <a:off x="0" y="5575642"/>
            <a:ext cx="2512194" cy="427809"/>
          </a:xfrm>
          <a:prstGeom prst="rect">
            <a:avLst/>
          </a:prstGeom>
          <a:solidFill>
            <a:srgbClr val="5558AF"/>
          </a:solidFill>
          <a:ln>
            <a:noFill/>
          </a:ln>
        </p:spPr>
        <p:txBody>
          <a:bodyPr wrap="square" tIns="118872" rIns="182880" bIns="137160" anchor="ctr" anchorCtr="0">
            <a:spAutoFit/>
          </a:bodyPr>
          <a:lstStyle>
            <a:lvl1pPr marL="137160" indent="0">
              <a:lnSpc>
                <a:spcPct val="100000"/>
              </a:lnSpc>
              <a:buNone/>
              <a:defRPr sz="1100" b="1" i="0">
                <a:solidFill>
                  <a:schemeClr val="bg1"/>
                </a:solidFill>
                <a:latin typeface="Segoe UI Semibold" charset="0"/>
                <a:ea typeface="Segoe UI Semibold" charset="0"/>
                <a:cs typeface="Segoe UI Semibold" charset="0"/>
              </a:defRPr>
            </a:lvl1pPr>
          </a:lstStyle>
          <a:p>
            <a:pPr lvl="0"/>
            <a:r>
              <a:rPr lang="en-US"/>
              <a:t>Click to edit Master text styles</a:t>
            </a:r>
          </a:p>
        </p:txBody>
      </p:sp>
    </p:spTree>
    <p:extLst>
      <p:ext uri="{BB962C8B-B14F-4D97-AF65-F5344CB8AC3E}">
        <p14:creationId xmlns:p14="http://schemas.microsoft.com/office/powerpoint/2010/main" val="1607643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Layout-SidebySid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38225" y="1549400"/>
            <a:ext cx="5791200" cy="3276600"/>
          </a:xfrm>
          <a:prstGeom prst="rect">
            <a:avLst/>
          </a:prstGeom>
          <a:solidFill>
            <a:srgbClr val="EEF1F5"/>
          </a:solidFill>
        </p:spPr>
        <p:txBody>
          <a:bodyPr/>
          <a:lstStyle>
            <a:lvl1pPr marL="0" indent="0">
              <a:buNone/>
              <a:defRPr sz="2000">
                <a:solidFill>
                  <a:srgbClr val="16233A"/>
                </a:solidFill>
                <a:latin typeface="Segoe UI" charset="0"/>
                <a:ea typeface="Segoe UI" charset="0"/>
                <a:cs typeface="Segoe UI" charset="0"/>
              </a:defRPr>
            </a:lvl1pPr>
          </a:lstStyle>
          <a:p>
            <a:endParaRPr lang="en-US"/>
          </a:p>
        </p:txBody>
      </p:sp>
      <p:sp>
        <p:nvSpPr>
          <p:cNvPr id="9" name="TextBox 8"/>
          <p:cNvSpPr txBox="1"/>
          <p:nvPr userDrawn="1"/>
        </p:nvSpPr>
        <p:spPr>
          <a:xfrm>
            <a:off x="158261" y="6497475"/>
            <a:ext cx="1899139" cy="2154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6233A">
                    <a:alpha val="86000"/>
                  </a:srgbClr>
                </a:solidFill>
                <a:effectLst/>
                <a:uLnTx/>
                <a:uFillTx/>
                <a:latin typeface="Segoe UI Light" panose="020B0502040204020203" pitchFamily="34" charset="0"/>
                <a:cs typeface="Segoe UI Light" panose="020B0502040204020203" pitchFamily="34" charset="0"/>
              </a:rPr>
              <a:t>Microsoft Confidential</a:t>
            </a:r>
          </a:p>
        </p:txBody>
      </p:sp>
      <p:sp>
        <p:nvSpPr>
          <p:cNvPr id="11" name="Text Placeholder 13"/>
          <p:cNvSpPr>
            <a:spLocks noGrp="1"/>
          </p:cNvSpPr>
          <p:nvPr>
            <p:ph type="body" sz="quarter" idx="12"/>
          </p:nvPr>
        </p:nvSpPr>
        <p:spPr>
          <a:xfrm>
            <a:off x="139700" y="4957787"/>
            <a:ext cx="5880100" cy="278298"/>
          </a:xfrm>
          <a:prstGeom prst="rect">
            <a:avLst/>
          </a:prstGeom>
        </p:spPr>
        <p:txBody>
          <a:bodyPr anchor="t" anchorCtr="0"/>
          <a:lstStyle>
            <a:lvl1pPr marL="0" indent="0">
              <a:buFont typeface="Arial" charset="0"/>
              <a:buNone/>
              <a:tabLst/>
              <a:defRPr sz="16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Text Placeholder 13"/>
          <p:cNvSpPr>
            <a:spLocks noGrp="1"/>
          </p:cNvSpPr>
          <p:nvPr>
            <p:ph type="body" sz="quarter" idx="13"/>
          </p:nvPr>
        </p:nvSpPr>
        <p:spPr>
          <a:xfrm>
            <a:off x="6084518" y="4958150"/>
            <a:ext cx="5880100" cy="278298"/>
          </a:xfrm>
          <a:prstGeom prst="rect">
            <a:avLst/>
          </a:prstGeom>
        </p:spPr>
        <p:txBody>
          <a:bodyPr anchor="t" anchorCtr="0"/>
          <a:lstStyle>
            <a:lvl1pPr marL="0" indent="0">
              <a:buFont typeface="Arial" charset="0"/>
              <a:buNone/>
              <a:tabLst/>
              <a:defRPr sz="1600" b="0" i="0">
                <a:solidFill>
                  <a:srgbClr val="16233A">
                    <a:alpha val="76000"/>
                  </a:srgbClr>
                </a:solidFill>
                <a:latin typeface="Segoe UI Semilight" charset="0"/>
                <a:ea typeface="Segoe UI Semilight" charset="0"/>
                <a:cs typeface="Segoe UI Semilight"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Picture Placeholder 5"/>
          <p:cNvSpPr>
            <a:spLocks noGrp="1"/>
          </p:cNvSpPr>
          <p:nvPr>
            <p:ph type="pic" sz="quarter" idx="14"/>
          </p:nvPr>
        </p:nvSpPr>
        <p:spPr>
          <a:xfrm>
            <a:off x="6172200" y="1549399"/>
            <a:ext cx="5791200" cy="3276601"/>
          </a:xfrm>
          <a:prstGeom prst="rect">
            <a:avLst/>
          </a:prstGeom>
          <a:solidFill>
            <a:srgbClr val="EEF1F5"/>
          </a:solidFill>
        </p:spPr>
        <p:txBody>
          <a:bodyPr/>
          <a:lstStyle>
            <a:lvl1pPr marL="0" indent="0">
              <a:buNone/>
              <a:defRPr sz="2000">
                <a:solidFill>
                  <a:srgbClr val="16233A"/>
                </a:solidFill>
                <a:latin typeface="Segoe UI" charset="0"/>
                <a:ea typeface="Segoe UI" charset="0"/>
                <a:cs typeface="Segoe UI" charset="0"/>
              </a:defRPr>
            </a:lvl1pPr>
          </a:lstStyle>
          <a:p>
            <a:endParaRPr lang="en-US"/>
          </a:p>
        </p:txBody>
      </p:sp>
      <p:sp>
        <p:nvSpPr>
          <p:cNvPr id="16"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7258064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4191000" y="1113873"/>
            <a:ext cx="7772400" cy="4873041"/>
          </a:xfrm>
          <a:prstGeom prst="rect">
            <a:avLst/>
          </a:prstGeom>
          <a:solidFill>
            <a:srgbClr val="EEF1F5"/>
          </a:solidFill>
        </p:spPr>
        <p:txBody>
          <a:bodyPr/>
          <a:lstStyle>
            <a:lvl1pPr marL="0" indent="0">
              <a:buNone/>
              <a:defRPr sz="2000">
                <a:solidFill>
                  <a:srgbClr val="16233A"/>
                </a:solidFill>
                <a:latin typeface="Segoe UI" charset="0"/>
                <a:ea typeface="Segoe UI" charset="0"/>
                <a:cs typeface="Segoe UI" charset="0"/>
              </a:defRPr>
            </a:lvl1pPr>
          </a:lstStyle>
          <a:p>
            <a:endParaRPr lang="en-US"/>
          </a:p>
        </p:txBody>
      </p:sp>
      <p:sp>
        <p:nvSpPr>
          <p:cNvPr id="8" name="TextBox 7"/>
          <p:cNvSpPr txBox="1"/>
          <p:nvPr userDrawn="1"/>
        </p:nvSpPr>
        <p:spPr>
          <a:xfrm>
            <a:off x="158261" y="6497475"/>
            <a:ext cx="1899139" cy="215444"/>
          </a:xfrm>
          <a:prstGeom prst="rect">
            <a:avLst/>
          </a:prstGeom>
          <a:noFill/>
        </p:spPr>
        <p:txBody>
          <a:bodyPr wrap="square" rtlCol="0">
            <a:sp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6233A">
                    <a:alpha val="86000"/>
                  </a:srgbClr>
                </a:solidFill>
                <a:effectLst/>
                <a:uLnTx/>
                <a:uFillTx/>
                <a:latin typeface="Segoe UI Light" panose="020B0502040204020203" pitchFamily="34" charset="0"/>
                <a:cs typeface="Segoe UI Light" panose="020B0502040204020203" pitchFamily="34" charset="0"/>
              </a:rPr>
              <a:t>Microsoft Confidential</a:t>
            </a:r>
          </a:p>
        </p:txBody>
      </p:sp>
      <p:sp>
        <p:nvSpPr>
          <p:cNvPr id="9" name="Text Placeholder 13"/>
          <p:cNvSpPr>
            <a:spLocks noGrp="1"/>
          </p:cNvSpPr>
          <p:nvPr>
            <p:ph type="body" sz="quarter" idx="12" hasCustomPrompt="1"/>
          </p:nvPr>
        </p:nvSpPr>
        <p:spPr>
          <a:xfrm>
            <a:off x="139700" y="2178050"/>
            <a:ext cx="3898900" cy="2501900"/>
          </a:xfrm>
          <a:prstGeom prst="rect">
            <a:avLst/>
          </a:prstGeom>
        </p:spPr>
        <p:txBody>
          <a:bodyPr anchor="ctr" anchorCtr="0"/>
          <a:lstStyle>
            <a:lvl1pPr marL="9525" indent="0">
              <a:lnSpc>
                <a:spcPct val="100000"/>
              </a:lnSpc>
              <a:buFont typeface="Arial" charset="0"/>
              <a:buNone/>
              <a:tabLst/>
              <a:defRPr sz="1600" b="0" i="0">
                <a:solidFill>
                  <a:srgbClr val="16233A">
                    <a:alpha val="76000"/>
                  </a:srgbClr>
                </a:solidFill>
                <a:latin typeface="Segoe UI Semilight" charset="0"/>
                <a:ea typeface="Segoe UI Semilight" charset="0"/>
                <a:cs typeface="Segoe UI Semilight" charset="0"/>
              </a:defRPr>
            </a:lvl1pPr>
            <a:lvl2pPr marL="400050" indent="-171450">
              <a:buFont typeface="Arial" charset="0"/>
              <a:buChar char="•"/>
              <a:tabLst/>
              <a:defRPr sz="1100">
                <a:solidFill>
                  <a:srgbClr val="16233A">
                    <a:alpha val="74000"/>
                  </a:srgbClr>
                </a:solidFill>
                <a:latin typeface="Segoe UI" charset="0"/>
                <a:ea typeface="Segoe UI" charset="0"/>
                <a:cs typeface="Segoe UI" charset="0"/>
              </a:defRPr>
            </a:lvl2pPr>
            <a:lvl3pPr marL="744538" indent="-173038">
              <a:buFont typeface="Arial" charset="0"/>
              <a:buChar char="•"/>
              <a:tabLst/>
              <a:defRPr sz="1100">
                <a:solidFill>
                  <a:srgbClr val="16233A">
                    <a:alpha val="74000"/>
                  </a:srgbClr>
                </a:solidFill>
                <a:latin typeface="Segoe UI" charset="0"/>
                <a:ea typeface="Segoe UI" charset="0"/>
                <a:cs typeface="Segoe UI" charset="0"/>
              </a:defRPr>
            </a:lvl3pPr>
            <a:lvl4pPr marL="1371600" indent="0">
              <a:buNone/>
              <a:defRPr/>
            </a:lvl4pPr>
            <a:lvl5pPr marL="1828800" indent="0">
              <a:buNone/>
              <a:defRPr/>
            </a:lvl5pPr>
          </a:lstStyle>
          <a:p>
            <a:pPr lvl="0"/>
            <a:r>
              <a:rPr lang="en-US"/>
              <a:t>Click to edit Master text styles		</a:t>
            </a:r>
          </a:p>
          <a:p>
            <a:pPr lvl="0"/>
            <a:endParaRPr lang="en-US"/>
          </a:p>
        </p:txBody>
      </p:sp>
      <p:sp>
        <p:nvSpPr>
          <p:cNvPr id="12"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5424" y="6316711"/>
            <a:ext cx="1567505" cy="456621"/>
          </a:xfrm>
          <a:prstGeom prst="rect">
            <a:avLst/>
          </a:prstGeom>
        </p:spPr>
      </p:pic>
    </p:spTree>
    <p:extLst>
      <p:ext uri="{BB962C8B-B14F-4D97-AF65-F5344CB8AC3E}">
        <p14:creationId xmlns:p14="http://schemas.microsoft.com/office/powerpoint/2010/main" val="779798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9" Type="http://schemas.openxmlformats.org/officeDocument/2006/relationships/theme" Target="../theme/theme10.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34" Type="http://schemas.openxmlformats.org/officeDocument/2006/relationships/slideLayout" Target="../slideLayouts/slideLayout228.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33" Type="http://schemas.openxmlformats.org/officeDocument/2006/relationships/slideLayout" Target="../slideLayouts/slideLayout227.xml"/><Relationship Id="rId38" Type="http://schemas.openxmlformats.org/officeDocument/2006/relationships/slideLayout" Target="../slideLayouts/slideLayout232.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slideLayout" Target="../slideLayouts/slideLayout223.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32" Type="http://schemas.openxmlformats.org/officeDocument/2006/relationships/slideLayout" Target="../slideLayouts/slideLayout226.xml"/><Relationship Id="rId37" Type="http://schemas.openxmlformats.org/officeDocument/2006/relationships/slideLayout" Target="../slideLayouts/slideLayout231.xml"/><Relationship Id="rId40" Type="http://schemas.openxmlformats.org/officeDocument/2006/relationships/image" Target="../media/image31.emf"/><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slideLayout" Target="../slideLayouts/slideLayout222.xml"/><Relationship Id="rId36" Type="http://schemas.openxmlformats.org/officeDocument/2006/relationships/slideLayout" Target="../slideLayouts/slideLayout230.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31" Type="http://schemas.openxmlformats.org/officeDocument/2006/relationships/slideLayout" Target="../slideLayouts/slideLayout225.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 Id="rId30" Type="http://schemas.openxmlformats.org/officeDocument/2006/relationships/slideLayout" Target="../slideLayouts/slideLayout224.xml"/><Relationship Id="rId35"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9" Type="http://schemas.openxmlformats.org/officeDocument/2006/relationships/image" Target="../media/image31.emf"/><Relationship Id="rId3" Type="http://schemas.openxmlformats.org/officeDocument/2006/relationships/slideLayout" Target="../slideLayouts/slideLayout235.xml"/><Relationship Id="rId21" Type="http://schemas.openxmlformats.org/officeDocument/2006/relationships/slideLayout" Target="../slideLayouts/slideLayout253.xml"/><Relationship Id="rId34" Type="http://schemas.openxmlformats.org/officeDocument/2006/relationships/slideLayout" Target="../slideLayouts/slideLayout266.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33" Type="http://schemas.openxmlformats.org/officeDocument/2006/relationships/slideLayout" Target="../slideLayouts/slideLayout265.xml"/><Relationship Id="rId38" Type="http://schemas.openxmlformats.org/officeDocument/2006/relationships/theme" Target="../theme/theme11.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slideLayout" Target="../slideLayouts/slideLayout264.xml"/><Relationship Id="rId37" Type="http://schemas.openxmlformats.org/officeDocument/2006/relationships/slideLayout" Target="../slideLayouts/slideLayout269.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36" Type="http://schemas.openxmlformats.org/officeDocument/2006/relationships/slideLayout" Target="../slideLayouts/slideLayout268.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slideLayout" Target="../slideLayouts/slideLayout26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 Id="rId35" Type="http://schemas.openxmlformats.org/officeDocument/2006/relationships/slideLayout" Target="../slideLayouts/slideLayout26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slideLayout" Target="../slideLayouts/slideLayout282.xml"/><Relationship Id="rId18" Type="http://schemas.openxmlformats.org/officeDocument/2006/relationships/slideLayout" Target="../slideLayouts/slideLayout287.xml"/><Relationship Id="rId26" Type="http://schemas.openxmlformats.org/officeDocument/2006/relationships/slideLayout" Target="../slideLayouts/slideLayout295.xml"/><Relationship Id="rId3" Type="http://schemas.openxmlformats.org/officeDocument/2006/relationships/slideLayout" Target="../slideLayouts/slideLayout272.xml"/><Relationship Id="rId21" Type="http://schemas.openxmlformats.org/officeDocument/2006/relationships/slideLayout" Target="../slideLayouts/slideLayout290.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17" Type="http://schemas.openxmlformats.org/officeDocument/2006/relationships/slideLayout" Target="../slideLayouts/slideLayout286.xml"/><Relationship Id="rId25" Type="http://schemas.openxmlformats.org/officeDocument/2006/relationships/slideLayout" Target="../slideLayouts/slideLayout294.xml"/><Relationship Id="rId33" Type="http://schemas.openxmlformats.org/officeDocument/2006/relationships/image" Target="../media/image56.svg"/><Relationship Id="rId2" Type="http://schemas.openxmlformats.org/officeDocument/2006/relationships/slideLayout" Target="../slideLayouts/slideLayout271.xml"/><Relationship Id="rId16" Type="http://schemas.openxmlformats.org/officeDocument/2006/relationships/slideLayout" Target="../slideLayouts/slideLayout285.xml"/><Relationship Id="rId20" Type="http://schemas.openxmlformats.org/officeDocument/2006/relationships/slideLayout" Target="../slideLayouts/slideLayout289.xml"/><Relationship Id="rId29" Type="http://schemas.openxmlformats.org/officeDocument/2006/relationships/image" Target="../media/image52.svg"/><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24" Type="http://schemas.openxmlformats.org/officeDocument/2006/relationships/slideLayout" Target="../slideLayouts/slideLayout293.xml"/><Relationship Id="rId32" Type="http://schemas.openxmlformats.org/officeDocument/2006/relationships/image" Target="../media/image55.png"/><Relationship Id="rId5" Type="http://schemas.openxmlformats.org/officeDocument/2006/relationships/slideLayout" Target="../slideLayouts/slideLayout274.xml"/><Relationship Id="rId15" Type="http://schemas.openxmlformats.org/officeDocument/2006/relationships/slideLayout" Target="../slideLayouts/slideLayout284.xml"/><Relationship Id="rId23" Type="http://schemas.openxmlformats.org/officeDocument/2006/relationships/slideLayout" Target="../slideLayouts/slideLayout292.xml"/><Relationship Id="rId28" Type="http://schemas.openxmlformats.org/officeDocument/2006/relationships/image" Target="../media/image51.png"/><Relationship Id="rId10" Type="http://schemas.openxmlformats.org/officeDocument/2006/relationships/slideLayout" Target="../slideLayouts/slideLayout279.xml"/><Relationship Id="rId19" Type="http://schemas.openxmlformats.org/officeDocument/2006/relationships/slideLayout" Target="../slideLayouts/slideLayout288.xml"/><Relationship Id="rId31" Type="http://schemas.openxmlformats.org/officeDocument/2006/relationships/image" Target="../media/image54.svg"/><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slideLayout" Target="../slideLayouts/slideLayout283.xml"/><Relationship Id="rId22" Type="http://schemas.openxmlformats.org/officeDocument/2006/relationships/slideLayout" Target="../slideLayouts/slideLayout291.xml"/><Relationship Id="rId27" Type="http://schemas.openxmlformats.org/officeDocument/2006/relationships/theme" Target="../theme/theme12.xml"/><Relationship Id="rId30" Type="http://schemas.openxmlformats.org/officeDocument/2006/relationships/image" Target="../media/image5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theme" Target="../theme/theme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41" Type="http://schemas.openxmlformats.org/officeDocument/2006/relationships/slideLayout" Target="../slideLayouts/slideLayout102.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image" Target="../media/image22.png"/><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image" Target="../media/image21.emf"/><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22.xml"/><Relationship Id="rId7" Type="http://schemas.openxmlformats.org/officeDocument/2006/relationships/image" Target="../media/image29.png"/><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image" Target="../media/image21.emf"/><Relationship Id="rId5" Type="http://schemas.openxmlformats.org/officeDocument/2006/relationships/theme" Target="../theme/theme6.xml"/><Relationship Id="rId4" Type="http://schemas.openxmlformats.org/officeDocument/2006/relationships/slideLayout" Target="../slideLayouts/slideLayout12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image" Target="../media/image29.png"/><Relationship Id="rId5" Type="http://schemas.openxmlformats.org/officeDocument/2006/relationships/slideLayout" Target="../slideLayouts/slideLayout128.xml"/><Relationship Id="rId10" Type="http://schemas.openxmlformats.org/officeDocument/2006/relationships/image" Target="../media/image21.emf"/><Relationship Id="rId4" Type="http://schemas.openxmlformats.org/officeDocument/2006/relationships/slideLayout" Target="../slideLayouts/slideLayout127.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theme" Target="../theme/theme8.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image" Target="../media/image3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9" Type="http://schemas.openxmlformats.org/officeDocument/2006/relationships/theme" Target="../theme/theme9.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34" Type="http://schemas.openxmlformats.org/officeDocument/2006/relationships/slideLayout" Target="../slideLayouts/slideLayout190.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33" Type="http://schemas.openxmlformats.org/officeDocument/2006/relationships/slideLayout" Target="../slideLayouts/slideLayout189.xml"/><Relationship Id="rId38" Type="http://schemas.openxmlformats.org/officeDocument/2006/relationships/slideLayout" Target="../slideLayouts/slideLayout194.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29" Type="http://schemas.openxmlformats.org/officeDocument/2006/relationships/slideLayout" Target="../slideLayouts/slideLayout185.xml"/><Relationship Id="rId41" Type="http://schemas.openxmlformats.org/officeDocument/2006/relationships/image" Target="../media/image22.png"/><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32" Type="http://schemas.openxmlformats.org/officeDocument/2006/relationships/slideLayout" Target="../slideLayouts/slideLayout188.xml"/><Relationship Id="rId37" Type="http://schemas.openxmlformats.org/officeDocument/2006/relationships/slideLayout" Target="../slideLayouts/slideLayout193.xml"/><Relationship Id="rId40" Type="http://schemas.openxmlformats.org/officeDocument/2006/relationships/image" Target="../media/image21.emf"/><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slideLayout" Target="../slideLayouts/slideLayout184.xml"/><Relationship Id="rId36" Type="http://schemas.openxmlformats.org/officeDocument/2006/relationships/slideLayout" Target="../slideLayouts/slideLayout192.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31" Type="http://schemas.openxmlformats.org/officeDocument/2006/relationships/slideLayout" Target="../slideLayouts/slideLayout187.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 Id="rId30" Type="http://schemas.openxmlformats.org/officeDocument/2006/relationships/slideLayout" Target="../slideLayouts/slideLayout186.xml"/><Relationship Id="rId35" Type="http://schemas.openxmlformats.org/officeDocument/2006/relationships/slideLayout" Target="../slideLayouts/slideLayout19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CF003-C810-469D-9D61-4F7251239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712AFEA-F671-4DF8-B050-E9099E205E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AB1B4E-4C23-45EB-93C1-E82D8C6C87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AE95B5A7-78B1-4643-A39D-52FBC441DF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A32D9D7-A035-4F10-8871-EF9870F2F1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F6284-7409-4E58-B78A-F1B9B3F30E73}" type="slidenum">
              <a:rPr lang="en-GB" smtClean="0"/>
              <a:t>‹#›</a:t>
            </a:fld>
            <a:endParaRPr lang="en-GB"/>
          </a:p>
        </p:txBody>
      </p:sp>
    </p:spTree>
    <p:extLst>
      <p:ext uri="{BB962C8B-B14F-4D97-AF65-F5344CB8AC3E}">
        <p14:creationId xmlns:p14="http://schemas.microsoft.com/office/powerpoint/2010/main" val="3558424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1" r:id="rId12"/>
    <p:sldLayoutId id="2147483692" r:id="rId13"/>
    <p:sldLayoutId id="214748388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23168056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41341972"/>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 id="2147483921" r:id="rId28"/>
    <p:sldLayoutId id="2147483922" r:id="rId29"/>
    <p:sldLayoutId id="2147483923" r:id="rId30"/>
    <p:sldLayoutId id="2147483924" r:id="rId31"/>
    <p:sldLayoutId id="2147483925" r:id="rId32"/>
    <p:sldLayoutId id="2147483926" r:id="rId33"/>
    <p:sldLayoutId id="2147483927" r:id="rId34"/>
    <p:sldLayoutId id="2147483928" r:id="rId35"/>
    <p:sldLayoutId id="2147483929" r:id="rId36"/>
    <p:sldLayoutId id="2147483930"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8682E10-A054-4099-8FE7-649E46D12264}"/>
              </a:ext>
            </a:extLst>
          </p:cNvPr>
          <p:cNvSpPr txBox="1"/>
          <p:nvPr userDrawn="1"/>
        </p:nvSpPr>
        <p:spPr>
          <a:xfrm>
            <a:off x="8660527" y="6539584"/>
            <a:ext cx="3502572" cy="338554"/>
          </a:xfrm>
          <a:prstGeom prst="rect">
            <a:avLst/>
          </a:prstGeom>
          <a:noFill/>
        </p:spPr>
        <p:txBody>
          <a:bodyPr wrap="square" rtlCol="0">
            <a:spAutoFit/>
          </a:bodyPr>
          <a:lstStyle/>
          <a:p>
            <a:pPr algn="r"/>
            <a:r>
              <a:rPr lang="en-US" sz="1600">
                <a:solidFill>
                  <a:schemeClr val="bg1">
                    <a:lumMod val="50000"/>
                  </a:schemeClr>
                </a:solidFill>
              </a:rPr>
              <a:t>#</a:t>
            </a:r>
            <a:r>
              <a:rPr lang="en-US" sz="1600" err="1">
                <a:solidFill>
                  <a:schemeClr val="bg1">
                    <a:lumMod val="50000"/>
                  </a:schemeClr>
                </a:solidFill>
              </a:rPr>
              <a:t>insiderDevTour</a:t>
            </a:r>
            <a:endParaRPr lang="en-US" sz="1600">
              <a:solidFill>
                <a:schemeClr val="bg1">
                  <a:lumMod val="50000"/>
                </a:schemeClr>
              </a:solidFill>
            </a:endParaRPr>
          </a:p>
        </p:txBody>
      </p:sp>
    </p:spTree>
    <p:extLst>
      <p:ext uri="{BB962C8B-B14F-4D97-AF65-F5344CB8AC3E}">
        <p14:creationId xmlns:p14="http://schemas.microsoft.com/office/powerpoint/2010/main" val="1750784335"/>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5" r:id="rId24"/>
    <p:sldLayoutId id="2147483976" r:id="rId25"/>
    <p:sldLayoutId id="2147483977"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13-01-2021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12387386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CF003-C810-469D-9D61-4F7251239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712AFEA-F671-4DF8-B050-E9099E205E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AB1B4E-4C23-45EB-93C1-E82D8C6C87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63FF3-2FA5-4DCA-A18C-795FC08000F9}" type="datetimeFigureOut">
              <a:rPr lang="en-GB" smtClean="0"/>
              <a:t>13/01/2021</a:t>
            </a:fld>
            <a:endParaRPr lang="en-GB"/>
          </a:p>
        </p:txBody>
      </p:sp>
      <p:sp>
        <p:nvSpPr>
          <p:cNvPr id="5" name="Footer Placeholder 4">
            <a:extLst>
              <a:ext uri="{FF2B5EF4-FFF2-40B4-BE49-F238E27FC236}">
                <a16:creationId xmlns:a16="http://schemas.microsoft.com/office/drawing/2014/main" id="{AE95B5A7-78B1-4643-A39D-52FBC441DF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A32D9D7-A035-4F10-8871-EF9870F2F1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7F6284-7409-4E58-B78A-F1B9B3F30E73}" type="slidenum">
              <a:rPr lang="en-GB" smtClean="0"/>
              <a:t>‹#›</a:t>
            </a:fld>
            <a:endParaRPr lang="en-GB"/>
          </a:p>
        </p:txBody>
      </p:sp>
    </p:spTree>
    <p:extLst>
      <p:ext uri="{BB962C8B-B14F-4D97-AF65-F5344CB8AC3E}">
        <p14:creationId xmlns:p14="http://schemas.microsoft.com/office/powerpoint/2010/main" val="56392543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874" r:id="rId16"/>
    <p:sldLayoutId id="2147483979" r:id="rId17"/>
    <p:sldLayoutId id="2147483980"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4F508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77947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50" r:id="rId4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p:nvGrpSpPr>
        <p:grpSpPr>
          <a:xfrm>
            <a:off x="13042277" y="608049"/>
            <a:ext cx="762212" cy="6249956"/>
            <a:chOff x="13152703" y="620154"/>
            <a:chExt cx="777496" cy="6374376"/>
          </a:xfrm>
        </p:grpSpPr>
        <p:pic>
          <p:nvPicPr>
            <p:cNvPr id="5" name="Picture 4"/>
            <p:cNvPicPr>
              <a:picLocks noChangeAspect="1"/>
            </p:cNvPicPr>
            <p:nvPr/>
          </p:nvPicPr>
          <p:blipFill rotWithShape="1">
            <a:blip r:embed="rId19"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3733499078"/>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64">
          <p15:clr>
            <a:srgbClr val="F26B43"/>
          </p15:clr>
        </p15:guide>
        <p15:guide id="26" orient="horz" pos="4056">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p:nvGrpSpPr>
        <p:grpSpPr>
          <a:xfrm>
            <a:off x="13042277" y="608049"/>
            <a:ext cx="762212" cy="6249956"/>
            <a:chOff x="13152703" y="620154"/>
            <a:chExt cx="777496" cy="6374376"/>
          </a:xfrm>
        </p:grpSpPr>
        <p:pic>
          <p:nvPicPr>
            <p:cNvPr id="5" name="Picture 4"/>
            <p:cNvPicPr>
              <a:picLocks noChangeAspect="1"/>
            </p:cNvPicPr>
            <p:nvPr/>
          </p:nvPicPr>
          <p:blipFill rotWithShape="1">
            <a:blip r:embed="rId6"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3455580238"/>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64">
          <p15:clr>
            <a:srgbClr val="F26B43"/>
          </p15:clr>
        </p15:guide>
        <p15:guide id="26" orient="horz" pos="4056">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29383" y="2124488"/>
            <a:ext cx="11333080"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p:nvGrpSpPr>
        <p:grpSpPr>
          <a:xfrm>
            <a:off x="13042277" y="608049"/>
            <a:ext cx="762212" cy="6249956"/>
            <a:chOff x="13152703" y="620154"/>
            <a:chExt cx="777496" cy="6374376"/>
          </a:xfrm>
        </p:grpSpPr>
        <p:pic>
          <p:nvPicPr>
            <p:cNvPr id="5" name="Picture 4"/>
            <p:cNvPicPr>
              <a:picLocks noChangeAspect="1"/>
            </p:cNvPicPr>
            <p:nvPr/>
          </p:nvPicPr>
          <p:blipFill rotWithShape="1">
            <a:blip r:embed="rId10" cstate="screen">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Tree>
    <p:extLst>
      <p:ext uri="{BB962C8B-B14F-4D97-AF65-F5344CB8AC3E}">
        <p14:creationId xmlns:p14="http://schemas.microsoft.com/office/powerpoint/2010/main" val="43716867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64">
          <p15:clr>
            <a:srgbClr val="F26B43"/>
          </p15:clr>
        </p15:guide>
        <p15:guide id="17" pos="7416">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64">
          <p15:clr>
            <a:srgbClr val="F26B43"/>
          </p15:clr>
        </p15:guide>
        <p15:guide id="26" orient="horz" pos="4056">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pic>
        <p:nvPicPr>
          <p:cNvPr id="6" name="Picture 5">
            <a:extLst>
              <a:ext uri="{FF2B5EF4-FFF2-40B4-BE49-F238E27FC236}">
                <a16:creationId xmlns:a16="http://schemas.microsoft.com/office/drawing/2014/main" id="{146B80BD-9BA3-4900-AD63-ABE7BB0F3231}"/>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5730531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pic>
        <p:nvPicPr>
          <p:cNvPr id="5" name="Picture 4"/>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787608868"/>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76" r:id="rId25"/>
    <p:sldLayoutId id="2147483877" r:id="rId26"/>
    <p:sldLayoutId id="2147483878" r:id="rId27"/>
    <p:sldLayoutId id="2147483881" r:id="rId28"/>
    <p:sldLayoutId id="2147483882" r:id="rId29"/>
    <p:sldLayoutId id="2147483883" r:id="rId30"/>
    <p:sldLayoutId id="2147483886" r:id="rId31"/>
    <p:sldLayoutId id="2147483887" r:id="rId32"/>
    <p:sldLayoutId id="2147483888" r:id="rId33"/>
    <p:sldLayoutId id="2147483889" r:id="rId34"/>
    <p:sldLayoutId id="2147483890" r:id="rId35"/>
    <p:sldLayoutId id="2147483891" r:id="rId36"/>
    <p:sldLayoutId id="2147483892" r:id="rId37"/>
    <p:sldLayoutId id="2147483978" r:id="rId38"/>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55.xml"/><Relationship Id="rId6" Type="http://schemas.openxmlformats.org/officeDocument/2006/relationships/image" Target="../media/image114.svg"/><Relationship Id="rId5" Type="http://schemas.openxmlformats.org/officeDocument/2006/relationships/image" Target="../media/image11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image" Target="../media/image115.png"/><Relationship Id="rId21" Type="http://schemas.openxmlformats.org/officeDocument/2006/relationships/image" Target="../media/image133.svg"/><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8.xml"/><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119.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png"/><Relationship Id="rId19" Type="http://schemas.openxmlformats.org/officeDocument/2006/relationships/image" Target="../media/image131.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12.xml.rels><?xml version="1.0" encoding="UTF-8" standalone="yes"?>
<Relationships xmlns="http://schemas.openxmlformats.org/package/2006/relationships"><Relationship Id="rId8" Type="http://schemas.openxmlformats.org/officeDocument/2006/relationships/image" Target="../media/image139.svg"/><Relationship Id="rId13" Type="http://schemas.openxmlformats.org/officeDocument/2006/relationships/image" Target="../media/image144.png"/><Relationship Id="rId18" Type="http://schemas.openxmlformats.org/officeDocument/2006/relationships/image" Target="../media/image149.svg"/><Relationship Id="rId26" Type="http://schemas.openxmlformats.org/officeDocument/2006/relationships/image" Target="../media/image157.svg"/><Relationship Id="rId3" Type="http://schemas.openxmlformats.org/officeDocument/2006/relationships/image" Target="../media/image134.png"/><Relationship Id="rId21" Type="http://schemas.openxmlformats.org/officeDocument/2006/relationships/image" Target="../media/image152.png"/><Relationship Id="rId7" Type="http://schemas.openxmlformats.org/officeDocument/2006/relationships/image" Target="../media/image138.png"/><Relationship Id="rId12" Type="http://schemas.openxmlformats.org/officeDocument/2006/relationships/image" Target="../media/image143.svg"/><Relationship Id="rId17" Type="http://schemas.openxmlformats.org/officeDocument/2006/relationships/image" Target="../media/image148.png"/><Relationship Id="rId25" Type="http://schemas.openxmlformats.org/officeDocument/2006/relationships/image" Target="../media/image156.png"/><Relationship Id="rId2" Type="http://schemas.openxmlformats.org/officeDocument/2006/relationships/notesSlide" Target="../notesSlides/notesSlide9.xml"/><Relationship Id="rId16" Type="http://schemas.openxmlformats.org/officeDocument/2006/relationships/image" Target="../media/image147.svg"/><Relationship Id="rId20" Type="http://schemas.openxmlformats.org/officeDocument/2006/relationships/image" Target="../media/image151.svg"/><Relationship Id="rId29" Type="http://schemas.openxmlformats.org/officeDocument/2006/relationships/image" Target="../media/image160.png"/><Relationship Id="rId1" Type="http://schemas.openxmlformats.org/officeDocument/2006/relationships/slideLayout" Target="../slideLayouts/slideLayout123.xml"/><Relationship Id="rId6" Type="http://schemas.openxmlformats.org/officeDocument/2006/relationships/image" Target="../media/image137.svg"/><Relationship Id="rId11" Type="http://schemas.openxmlformats.org/officeDocument/2006/relationships/image" Target="../media/image142.png"/><Relationship Id="rId24" Type="http://schemas.openxmlformats.org/officeDocument/2006/relationships/image" Target="../media/image155.svg"/><Relationship Id="rId32" Type="http://schemas.openxmlformats.org/officeDocument/2006/relationships/image" Target="../media/image163.svg"/><Relationship Id="rId5" Type="http://schemas.openxmlformats.org/officeDocument/2006/relationships/image" Target="../media/image136.png"/><Relationship Id="rId15" Type="http://schemas.openxmlformats.org/officeDocument/2006/relationships/image" Target="../media/image146.png"/><Relationship Id="rId23" Type="http://schemas.openxmlformats.org/officeDocument/2006/relationships/image" Target="../media/image154.png"/><Relationship Id="rId28" Type="http://schemas.openxmlformats.org/officeDocument/2006/relationships/image" Target="../media/image159.svg"/><Relationship Id="rId10" Type="http://schemas.openxmlformats.org/officeDocument/2006/relationships/image" Target="../media/image141.svg"/><Relationship Id="rId19" Type="http://schemas.openxmlformats.org/officeDocument/2006/relationships/image" Target="../media/image150.png"/><Relationship Id="rId31" Type="http://schemas.openxmlformats.org/officeDocument/2006/relationships/image" Target="../media/image162.png"/><Relationship Id="rId4" Type="http://schemas.openxmlformats.org/officeDocument/2006/relationships/image" Target="../media/image135.svg"/><Relationship Id="rId9" Type="http://schemas.openxmlformats.org/officeDocument/2006/relationships/image" Target="../media/image140.png"/><Relationship Id="rId14" Type="http://schemas.openxmlformats.org/officeDocument/2006/relationships/image" Target="../media/image145.svg"/><Relationship Id="rId22" Type="http://schemas.openxmlformats.org/officeDocument/2006/relationships/image" Target="../media/image153.svg"/><Relationship Id="rId27" Type="http://schemas.openxmlformats.org/officeDocument/2006/relationships/image" Target="../media/image158.png"/><Relationship Id="rId30" Type="http://schemas.openxmlformats.org/officeDocument/2006/relationships/image" Target="../media/image161.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2.xml"/></Relationships>
</file>

<file path=ppt/slides/_rels/slide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xml"/><Relationship Id="rId1" Type="http://schemas.openxmlformats.org/officeDocument/2006/relationships/slideLayout" Target="../slideLayouts/slideLayout186.xml"/></Relationships>
</file>

<file path=ppt/slides/_rels/slide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2.xml"/><Relationship Id="rId1" Type="http://schemas.openxmlformats.org/officeDocument/2006/relationships/slideLayout" Target="../slideLayouts/slideLayout185.xml"/></Relationships>
</file>

<file path=ppt/slides/_rels/slide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3.xml"/><Relationship Id="rId1" Type="http://schemas.openxmlformats.org/officeDocument/2006/relationships/slideLayout" Target="../slideLayouts/slideLayout274.xml"/></Relationships>
</file>

<file path=ppt/slides/_rels/slide1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4.xml"/><Relationship Id="rId1" Type="http://schemas.openxmlformats.org/officeDocument/2006/relationships/slideLayout" Target="../slideLayouts/slideLayout274.xml"/><Relationship Id="rId4" Type="http://schemas.openxmlformats.org/officeDocument/2006/relationships/image" Target="../media/image168.png"/></Relationships>
</file>

<file path=ppt/slides/_rels/slide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hyperlink" Target="http://www.mywebsite.com/" TargetMode="External"/><Relationship Id="rId2" Type="http://schemas.openxmlformats.org/officeDocument/2006/relationships/notesSlide" Target="../notesSlides/notesSlide15.xml"/><Relationship Id="rId1" Type="http://schemas.openxmlformats.org/officeDocument/2006/relationships/slideLayout" Target="../slideLayouts/slideLayout274.xml"/></Relationships>
</file>

<file path=ppt/slides/_rels/slide21.xml.rels><?xml version="1.0" encoding="UTF-8" standalone="yes"?>
<Relationships xmlns="http://schemas.openxmlformats.org/package/2006/relationships"><Relationship Id="rId3" Type="http://schemas.openxmlformats.org/officeDocument/2006/relationships/hyperlink" Target="https://idt-teams-bot.azurewebsites.net/api/messages" TargetMode="External"/><Relationship Id="rId2" Type="http://schemas.openxmlformats.org/officeDocument/2006/relationships/notesSlide" Target="../notesSlides/notesSlide16.xml"/><Relationship Id="rId1" Type="http://schemas.openxmlformats.org/officeDocument/2006/relationships/slideLayout" Target="../slideLayouts/slideLayout27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4.xml"/></Relationships>
</file>

<file path=ppt/slides/_rels/slide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8.xml"/><Relationship Id="rId1" Type="http://schemas.openxmlformats.org/officeDocument/2006/relationships/slideLayout" Target="../slideLayouts/slideLayout274.xml"/></Relationships>
</file>

<file path=ppt/slides/_rels/slide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9.xml"/><Relationship Id="rId1" Type="http://schemas.openxmlformats.org/officeDocument/2006/relationships/slideLayout" Target="../slideLayouts/slideLayout290.xml"/></Relationships>
</file>

<file path=ppt/slides/_rels/slide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191.xml"/><Relationship Id="rId5" Type="http://schemas.openxmlformats.org/officeDocument/2006/relationships/image" Target="../media/image172.png"/><Relationship Id="rId4" Type="http://schemas.openxmlformats.org/officeDocument/2006/relationships/image" Target="../media/image171.png"/></Relationships>
</file>

<file path=ppt/slides/_rels/slide2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1.xml"/><Relationship Id="rId1" Type="http://schemas.openxmlformats.org/officeDocument/2006/relationships/slideLayout" Target="../slideLayouts/slideLayout18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4.xml"/></Relationships>
</file>

<file path=ppt/slides/_rels/slide2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3.xml"/><Relationship Id="rId1" Type="http://schemas.openxmlformats.org/officeDocument/2006/relationships/slideLayout" Target="../slideLayouts/slideLayout183.xml"/></Relationships>
</file>

<file path=ppt/slides/_rels/slide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4.xml"/><Relationship Id="rId1" Type="http://schemas.openxmlformats.org/officeDocument/2006/relationships/slideLayout" Target="../slideLayouts/slideLayout180.xml"/></Relationships>
</file>

<file path=ppt/slides/_rels/slide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5.xml"/><Relationship Id="rId1" Type="http://schemas.openxmlformats.org/officeDocument/2006/relationships/slideLayout" Target="../slideLayouts/slideLayout180.xml"/><Relationship Id="rId4" Type="http://schemas.openxmlformats.org/officeDocument/2006/relationships/image" Target="../media/image176.png"/></Relationships>
</file>

<file path=ppt/slides/_rels/slide3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6.xml"/><Relationship Id="rId1" Type="http://schemas.openxmlformats.org/officeDocument/2006/relationships/slideLayout" Target="../slideLayouts/slideLayout180.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3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7.xml"/><Relationship Id="rId1" Type="http://schemas.openxmlformats.org/officeDocument/2006/relationships/slideLayout" Target="../slideLayouts/slideLayout180.xml"/></Relationships>
</file>

<file path=ppt/slides/_rels/slide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8.xml"/><Relationship Id="rId1" Type="http://schemas.openxmlformats.org/officeDocument/2006/relationships/slideLayout" Target="../slideLayouts/slideLayout180.xml"/><Relationship Id="rId4" Type="http://schemas.openxmlformats.org/officeDocument/2006/relationships/image" Target="../media/image180.png"/></Relationships>
</file>

<file path=ppt/slides/_rels/slide35.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9.xml"/><Relationship Id="rId1" Type="http://schemas.openxmlformats.org/officeDocument/2006/relationships/slideLayout" Target="../slideLayouts/slideLayout180.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0.xml"/><Relationship Id="rId1" Type="http://schemas.openxmlformats.org/officeDocument/2006/relationships/slideLayout" Target="../slideLayouts/slideLayout190.xml"/></Relationships>
</file>

<file path=ppt/slides/_rels/slide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1.xml"/><Relationship Id="rId1" Type="http://schemas.openxmlformats.org/officeDocument/2006/relationships/slideLayout" Target="../slideLayouts/slideLayout188.xml"/></Relationships>
</file>

<file path=ppt/slides/_rels/slide3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2.xml"/><Relationship Id="rId1" Type="http://schemas.openxmlformats.org/officeDocument/2006/relationships/slideLayout" Target="../slideLayouts/slideLayout18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4.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5.jpeg"/><Relationship Id="rId18" Type="http://schemas.openxmlformats.org/officeDocument/2006/relationships/image" Target="../media/image80.png"/><Relationship Id="rId3" Type="http://schemas.openxmlformats.org/officeDocument/2006/relationships/image" Target="../media/image65.jpeg"/><Relationship Id="rId7" Type="http://schemas.openxmlformats.org/officeDocument/2006/relationships/image" Target="../media/image69.tiff"/><Relationship Id="rId12" Type="http://schemas.openxmlformats.org/officeDocument/2006/relationships/image" Target="../media/image74.jpeg"/><Relationship Id="rId17" Type="http://schemas.openxmlformats.org/officeDocument/2006/relationships/image" Target="../media/image79.png"/><Relationship Id="rId2" Type="http://schemas.openxmlformats.org/officeDocument/2006/relationships/notesSlide" Target="../notesSlides/notesSlide4.xml"/><Relationship Id="rId16" Type="http://schemas.openxmlformats.org/officeDocument/2006/relationships/image" Target="../media/image78.png"/><Relationship Id="rId1" Type="http://schemas.openxmlformats.org/officeDocument/2006/relationships/slideLayout" Target="../slideLayouts/slideLayout61.xml"/><Relationship Id="rId6" Type="http://schemas.openxmlformats.org/officeDocument/2006/relationships/image" Target="../media/image68.tiff"/><Relationship Id="rId11" Type="http://schemas.openxmlformats.org/officeDocument/2006/relationships/image" Target="../media/image73.jpeg"/><Relationship Id="rId5" Type="http://schemas.openxmlformats.org/officeDocument/2006/relationships/image" Target="../media/image67.tiff"/><Relationship Id="rId15" Type="http://schemas.openxmlformats.org/officeDocument/2006/relationships/image" Target="../media/image77.jpeg"/><Relationship Id="rId10" Type="http://schemas.openxmlformats.org/officeDocument/2006/relationships/image" Target="../media/image72.jpe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jpeg"/><Relationship Id="rId14" Type="http://schemas.openxmlformats.org/officeDocument/2006/relationships/image" Target="../media/image76.png"/></Relationships>
</file>

<file path=ppt/slides/_rels/slide4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3.xml"/><Relationship Id="rId1" Type="http://schemas.openxmlformats.org/officeDocument/2006/relationships/slideLayout" Target="../slideLayouts/slideLayout18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4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4.xml"/><Relationship Id="rId1" Type="http://schemas.openxmlformats.org/officeDocument/2006/relationships/slideLayout" Target="../slideLayouts/slideLayout183.xml"/></Relationships>
</file>

<file path=ppt/slides/_rels/slide4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5.xml"/><Relationship Id="rId1" Type="http://schemas.openxmlformats.org/officeDocument/2006/relationships/slideLayout" Target="../slideLayouts/slideLayout183.xml"/></Relationships>
</file>

<file path=ppt/slides/_rels/slide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6.xml"/><Relationship Id="rId1" Type="http://schemas.openxmlformats.org/officeDocument/2006/relationships/slideLayout" Target="../slideLayouts/slideLayout180.xml"/></Relationships>
</file>

<file path=ppt/slides/_rels/slide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7.xml"/><Relationship Id="rId1" Type="http://schemas.openxmlformats.org/officeDocument/2006/relationships/slideLayout" Target="../slideLayouts/slideLayout180.xml"/><Relationship Id="rId4" Type="http://schemas.openxmlformats.org/officeDocument/2006/relationships/image" Target="../media/image189.png"/></Relationships>
</file>

<file path=ppt/slides/_rels/slide4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8.xml"/><Relationship Id="rId1" Type="http://schemas.openxmlformats.org/officeDocument/2006/relationships/slideLayout" Target="../slideLayouts/slideLayout180.xml"/><Relationship Id="rId5" Type="http://schemas.openxmlformats.org/officeDocument/2006/relationships/image" Target="../media/image190.png"/><Relationship Id="rId4" Type="http://schemas.openxmlformats.org/officeDocument/2006/relationships/image" Target="../media/image189.png"/></Relationships>
</file>

<file path=ppt/slides/_rels/slide4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9.xml"/><Relationship Id="rId1" Type="http://schemas.openxmlformats.org/officeDocument/2006/relationships/slideLayout" Target="../slideLayouts/slideLayout18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9.xml"/></Relationships>
</file>

<file path=ppt/slides/_rels/slide49.xml.rels><?xml version="1.0" encoding="UTF-8" standalone="yes"?>
<Relationships xmlns="http://schemas.openxmlformats.org/package/2006/relationships"><Relationship Id="rId3" Type="http://schemas.openxmlformats.org/officeDocument/2006/relationships/image" Target="../media/image192.tmp"/><Relationship Id="rId2" Type="http://schemas.openxmlformats.org/officeDocument/2006/relationships/notesSlide" Target="../notesSlides/notesSlide41.xml"/><Relationship Id="rId1" Type="http://schemas.openxmlformats.org/officeDocument/2006/relationships/slideLayout" Target="../slideLayouts/slideLayout192.xml"/><Relationship Id="rId4" Type="http://schemas.openxmlformats.org/officeDocument/2006/relationships/image" Target="../media/image193.tmp"/></Relationships>
</file>

<file path=ppt/slides/_rels/slide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3.xml"/></Relationships>
</file>

<file path=ppt/slides/_rels/slide51.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3.xml"/><Relationship Id="rId1" Type="http://schemas.openxmlformats.org/officeDocument/2006/relationships/slideLayout" Target="../slideLayouts/slideLayout183.xml"/><Relationship Id="rId4" Type="http://schemas.openxmlformats.org/officeDocument/2006/relationships/image" Target="../media/image19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7.xml"/></Relationships>
</file>

<file path=ppt/slides/_rels/slide5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8.xml"/><Relationship Id="rId1" Type="http://schemas.openxmlformats.org/officeDocument/2006/relationships/slideLayout" Target="../slideLayouts/slideLayout18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9.xml"/></Relationships>
</file>

<file path=ppt/slides/_rels/slide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61.xml"/><Relationship Id="rId6" Type="http://schemas.openxmlformats.org/officeDocument/2006/relationships/image" Target="../media/image87.jp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jpg"/><Relationship Id="rId9" Type="http://schemas.openxmlformats.org/officeDocument/2006/relationships/image" Target="../media/image90.png"/><Relationship Id="rId14" Type="http://schemas.openxmlformats.org/officeDocument/2006/relationships/image" Target="../media/image95.jpeg"/></Relationships>
</file>

<file path=ppt/slides/_rels/slide6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52.xml"/><Relationship Id="rId1" Type="http://schemas.openxmlformats.org/officeDocument/2006/relationships/slideLayout" Target="../slideLayouts/slideLayout180.xml"/></Relationships>
</file>

<file path=ppt/slides/_rels/slide6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53.xml"/><Relationship Id="rId1" Type="http://schemas.openxmlformats.org/officeDocument/2006/relationships/slideLayout" Target="../slideLayouts/slideLayout180.xml"/><Relationship Id="rId4" Type="http://schemas.openxmlformats.org/officeDocument/2006/relationships/image" Target="../media/image198.png"/></Relationships>
</file>

<file path=ppt/slides/_rels/slide6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54.xml"/><Relationship Id="rId1" Type="http://schemas.openxmlformats.org/officeDocument/2006/relationships/slideLayout" Target="../slideLayouts/slideLayout180.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6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5.xml"/><Relationship Id="rId1" Type="http://schemas.openxmlformats.org/officeDocument/2006/relationships/slideLayout" Target="../slideLayouts/slideLayout180.xml"/></Relationships>
</file>

<file path=ppt/slides/_rels/slide6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6.xml"/><Relationship Id="rId1" Type="http://schemas.openxmlformats.org/officeDocument/2006/relationships/slideLayout" Target="../slideLayouts/slideLayout180.xml"/><Relationship Id="rId4" Type="http://schemas.openxmlformats.org/officeDocument/2006/relationships/image" Target="../media/image202.png"/></Relationships>
</file>

<file path=ppt/slides/_rels/slide6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7.xml"/><Relationship Id="rId1" Type="http://schemas.openxmlformats.org/officeDocument/2006/relationships/slideLayout" Target="../slideLayouts/slideLayout180.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6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58.xml"/><Relationship Id="rId1" Type="http://schemas.openxmlformats.org/officeDocument/2006/relationships/slideLayout" Target="../slideLayouts/slideLayout180.xml"/></Relationships>
</file>

<file path=ppt/slides/_rels/slide6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59.xml"/><Relationship Id="rId1" Type="http://schemas.openxmlformats.org/officeDocument/2006/relationships/slideLayout" Target="../slideLayouts/slideLayout180.xml"/><Relationship Id="rId4" Type="http://schemas.openxmlformats.org/officeDocument/2006/relationships/image" Target="../media/image206.png"/></Relationships>
</file>

<file path=ppt/slides/_rels/slide6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60.xml"/><Relationship Id="rId1" Type="http://schemas.openxmlformats.org/officeDocument/2006/relationships/slideLayout" Target="../slideLayouts/slideLayout180.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6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1.xml"/><Relationship Id="rId1" Type="http://schemas.openxmlformats.org/officeDocument/2006/relationships/slideLayout" Target="../slideLayouts/slideLayout180.xml"/></Relationships>
</file>

<file path=ppt/slides/_rels/slide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12" Type="http://schemas.openxmlformats.org/officeDocument/2006/relationships/image" Target="../media/image106.png"/><Relationship Id="rId2" Type="http://schemas.openxmlformats.org/officeDocument/2006/relationships/image" Target="../media/image96.png"/><Relationship Id="rId1" Type="http://schemas.openxmlformats.org/officeDocument/2006/relationships/slideLayout" Target="../slideLayouts/slideLayout61.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7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2.xml"/><Relationship Id="rId1" Type="http://schemas.openxmlformats.org/officeDocument/2006/relationships/slideLayout" Target="../slideLayouts/slideLayout180.xml"/><Relationship Id="rId4" Type="http://schemas.openxmlformats.org/officeDocument/2006/relationships/image" Target="../media/image210.png"/></Relationships>
</file>

<file path=ppt/slides/_rels/slide71.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3.xml"/><Relationship Id="rId1" Type="http://schemas.openxmlformats.org/officeDocument/2006/relationships/slideLayout" Target="../slideLayouts/slideLayout180.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7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64.xml"/><Relationship Id="rId1" Type="http://schemas.openxmlformats.org/officeDocument/2006/relationships/slideLayout" Target="../slideLayouts/slideLayout183.xml"/></Relationships>
</file>

<file path=ppt/slides/_rels/slide7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5.xml"/><Relationship Id="rId1" Type="http://schemas.openxmlformats.org/officeDocument/2006/relationships/slideLayout" Target="../slideLayouts/slideLayout186.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63.xml"/><Relationship Id="rId2" Type="http://schemas.openxmlformats.org/officeDocument/2006/relationships/tags" Target="../tags/tag1.xml"/><Relationship Id="rId1" Type="http://schemas.openxmlformats.org/officeDocument/2006/relationships/customXml" Target="../../customXml/item1.xml"/><Relationship Id="rId5" Type="http://schemas.openxmlformats.org/officeDocument/2006/relationships/image" Target="../media/image215.png"/><Relationship Id="rId4" Type="http://schemas.openxmlformats.org/officeDocument/2006/relationships/image" Target="../media/image21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3.xml"/></Relationships>
</file>

<file path=ppt/slides/_rels/slide7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8.xml"/><Relationship Id="rId1" Type="http://schemas.openxmlformats.org/officeDocument/2006/relationships/slideLayout" Target="../slideLayouts/slideLayout183.xml"/><Relationship Id="rId4" Type="http://schemas.openxmlformats.org/officeDocument/2006/relationships/image" Target="../media/image217.png"/></Relationships>
</file>

<file path=ppt/slides/_rels/slide7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9.xml"/><Relationship Id="rId1" Type="http://schemas.openxmlformats.org/officeDocument/2006/relationships/slideLayout" Target="../slideLayouts/slideLayout236.xml"/><Relationship Id="rId5" Type="http://schemas.openxmlformats.org/officeDocument/2006/relationships/image" Target="../media/image219.png"/><Relationship Id="rId4" Type="http://schemas.openxmlformats.org/officeDocument/2006/relationships/image" Target="../media/image218.png"/></Relationships>
</file>

<file path=ppt/slides/_rels/slide7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70.xml"/><Relationship Id="rId1" Type="http://schemas.openxmlformats.org/officeDocument/2006/relationships/slideLayout" Target="../slideLayouts/slideLayout193.xml"/><Relationship Id="rId4" Type="http://schemas.openxmlformats.org/officeDocument/2006/relationships/image" Target="../media/image216.png"/></Relationships>
</file>

<file path=ppt/slides/_rels/slide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8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71.xml"/><Relationship Id="rId1" Type="http://schemas.openxmlformats.org/officeDocument/2006/relationships/slideLayout" Target="../slideLayouts/slideLayout239.xml"/><Relationship Id="rId4" Type="http://schemas.openxmlformats.org/officeDocument/2006/relationships/image" Target="../media/image217.png"/></Relationships>
</file>

<file path=ppt/slides/_rels/slide8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2.xml"/><Relationship Id="rId1" Type="http://schemas.openxmlformats.org/officeDocument/2006/relationships/slideLayout" Target="../slideLayouts/slideLayout239.xml"/><Relationship Id="rId5" Type="http://schemas.openxmlformats.org/officeDocument/2006/relationships/image" Target="../media/image217.png"/><Relationship Id="rId4" Type="http://schemas.openxmlformats.org/officeDocument/2006/relationships/image" Target="../media/image216.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36.xml"/></Relationships>
</file>

<file path=ppt/slides/_rels/slide84.xml.rels><?xml version="1.0" encoding="UTF-8" standalone="yes"?>
<Relationships xmlns="http://schemas.openxmlformats.org/package/2006/relationships"><Relationship Id="rId8" Type="http://schemas.openxmlformats.org/officeDocument/2006/relationships/image" Target="../media/image225.emf"/><Relationship Id="rId3" Type="http://schemas.openxmlformats.org/officeDocument/2006/relationships/image" Target="../media/image217.png"/><Relationship Id="rId7" Type="http://schemas.openxmlformats.org/officeDocument/2006/relationships/image" Target="../media/image224.emf"/><Relationship Id="rId2" Type="http://schemas.openxmlformats.org/officeDocument/2006/relationships/notesSlide" Target="../notesSlides/notesSlide74.xml"/><Relationship Id="rId1" Type="http://schemas.openxmlformats.org/officeDocument/2006/relationships/slideLayout" Target="../slideLayouts/slideLayout239.xml"/><Relationship Id="rId6" Type="http://schemas.openxmlformats.org/officeDocument/2006/relationships/image" Target="../media/image223.emf"/><Relationship Id="rId5" Type="http://schemas.openxmlformats.org/officeDocument/2006/relationships/image" Target="../media/image222.emf"/><Relationship Id="rId10" Type="http://schemas.openxmlformats.org/officeDocument/2006/relationships/image" Target="../media/image227.png"/><Relationship Id="rId4" Type="http://schemas.openxmlformats.org/officeDocument/2006/relationships/image" Target="../media/image221.emf"/><Relationship Id="rId9" Type="http://schemas.openxmlformats.org/officeDocument/2006/relationships/image" Target="../media/image226.png"/></Relationships>
</file>

<file path=ppt/slides/_rels/slide85.xml.rels><?xml version="1.0" encoding="UTF-8" standalone="yes"?>
<Relationships xmlns="http://schemas.openxmlformats.org/package/2006/relationships"><Relationship Id="rId8" Type="http://schemas.openxmlformats.org/officeDocument/2006/relationships/image" Target="../media/image228.emf"/><Relationship Id="rId3" Type="http://schemas.openxmlformats.org/officeDocument/2006/relationships/image" Target="../media/image217.png"/><Relationship Id="rId7" Type="http://schemas.openxmlformats.org/officeDocument/2006/relationships/image" Target="../media/image225.emf"/><Relationship Id="rId2" Type="http://schemas.openxmlformats.org/officeDocument/2006/relationships/notesSlide" Target="../notesSlides/notesSlide75.xml"/><Relationship Id="rId1" Type="http://schemas.openxmlformats.org/officeDocument/2006/relationships/slideLayout" Target="../slideLayouts/slideLayout239.xml"/><Relationship Id="rId6" Type="http://schemas.openxmlformats.org/officeDocument/2006/relationships/image" Target="../media/image222.emf"/><Relationship Id="rId5" Type="http://schemas.openxmlformats.org/officeDocument/2006/relationships/image" Target="../media/image220.png"/><Relationship Id="rId4" Type="http://schemas.openxmlformats.org/officeDocument/2006/relationships/image" Target="../media/image221.emf"/></Relationships>
</file>

<file path=ppt/slides/_rels/slide8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76.xml"/><Relationship Id="rId1" Type="http://schemas.openxmlformats.org/officeDocument/2006/relationships/slideLayout" Target="../slideLayouts/slideLayout239.xml"/><Relationship Id="rId4" Type="http://schemas.openxmlformats.org/officeDocument/2006/relationships/image" Target="../media/image226.png"/></Relationships>
</file>

<file path=ppt/slides/_rels/slide8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77.xml"/><Relationship Id="rId1" Type="http://schemas.openxmlformats.org/officeDocument/2006/relationships/slideLayout" Target="../slideLayouts/slideLayout236.xml"/><Relationship Id="rId4" Type="http://schemas.openxmlformats.org/officeDocument/2006/relationships/image" Target="../media/image2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microsoft.com/office/2018/10/relationships/comments" Target="../comments/modernComment_737_E4AB4DA6.xml"/><Relationship Id="rId7" Type="http://schemas.openxmlformats.org/officeDocument/2006/relationships/hyperlink" Target="https://developer.microsoft.com/en-us/microsoft-teams" TargetMode="External"/><Relationship Id="rId2" Type="http://schemas.openxmlformats.org/officeDocument/2006/relationships/notesSlide" Target="../notesSlides/notesSlide78.xml"/><Relationship Id="rId1" Type="http://schemas.openxmlformats.org/officeDocument/2006/relationships/slideLayout" Target="../slideLayouts/slideLayout14.xml"/><Relationship Id="rId6" Type="http://schemas.openxmlformats.org/officeDocument/2006/relationships/hyperlink" Target="https://docs.microsoft.com/en-us/microsoftteams/platform/get-started/get-started-dotnet" TargetMode="External"/><Relationship Id="rId5" Type="http://schemas.openxmlformats.org/officeDocument/2006/relationships/hyperlink" Target="https://docs.microsoft.com/en-us/microsoftteams/platform/get-started/get-started-nodejs" TargetMode="External"/><Relationship Id="rId4" Type="http://schemas.openxmlformats.org/officeDocument/2006/relationships/hyperlink" Target="https://docs.microsoft.com/en-us/microsoftteams/platform/get-started/get-started-app-stud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6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0.xml.rels><?xml version="1.0" encoding="UTF-8" standalone="yes"?>
<Relationships xmlns="http://schemas.openxmlformats.org/package/2006/relationships"><Relationship Id="rId3" Type="http://schemas.openxmlformats.org/officeDocument/2006/relationships/hyperlink" Target="https://www.amazon.in/Building-Solutions-Microsoft-Teams-Understanding-ebook/dp/B08R1F3KW5" TargetMode="External"/><Relationship Id="rId2" Type="http://schemas.openxmlformats.org/officeDocument/2006/relationships/image" Target="../media/image231.tif"/><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1"/>
            <a:ext cx="12192000" cy="6858001"/>
          </a:xfrm>
          <a:prstGeom prst="rect">
            <a:avLst/>
          </a:prstGeom>
          <a:solidFill>
            <a:schemeClr val="bg1">
              <a:alpha val="5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en-US" sz="3600" b="1" i="0" u="none" strike="noStrike" kern="1200" cap="none" spc="0" normalizeH="0" baseline="0" noProof="0" dirty="0">
                <a:ln>
                  <a:noFill/>
                </a:ln>
                <a:solidFill>
                  <a:srgbClr val="124548"/>
                </a:solidFill>
                <a:effectLst/>
                <a:uLnTx/>
                <a:uFillTx/>
                <a:latin typeface="Calibri" panose="020F0502020204030204"/>
                <a:ea typeface="+mn-ea"/>
                <a:cs typeface="+mn-cs"/>
              </a:rPr>
              <a:t>Microsoft </a:t>
            </a:r>
            <a:r>
              <a:rPr lang="en-US" sz="3600" b="1" dirty="0">
                <a:solidFill>
                  <a:srgbClr val="124548"/>
                </a:solidFill>
                <a:latin typeface="Calibri" panose="020F0502020204030204"/>
              </a:rPr>
              <a:t>Teamwork Solutions Development</a:t>
            </a:r>
            <a:endParaRPr lang="en-AU" sz="3600" b="1" dirty="0">
              <a:solidFill>
                <a:srgbClr val="124548"/>
              </a:solidFill>
              <a:latin typeface="Calibri" panose="020F0502020204030204"/>
            </a:endParaRPr>
          </a:p>
        </p:txBody>
      </p:sp>
    </p:spTree>
    <p:extLst>
      <p:ext uri="{BB962C8B-B14F-4D97-AF65-F5344CB8AC3E}">
        <p14:creationId xmlns:p14="http://schemas.microsoft.com/office/powerpoint/2010/main" val="2803750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DD5E644-D20F-4470-A6BF-85A6915D17EA}"/>
              </a:ext>
            </a:extLst>
          </p:cNvPr>
          <p:cNvGrpSpPr/>
          <p:nvPr/>
        </p:nvGrpSpPr>
        <p:grpSpPr>
          <a:xfrm>
            <a:off x="716721" y="1626753"/>
            <a:ext cx="2720179" cy="1023399"/>
            <a:chOff x="716721" y="1626753"/>
            <a:chExt cx="2720179" cy="1023399"/>
          </a:xfrm>
        </p:grpSpPr>
        <p:sp>
          <p:nvSpPr>
            <p:cNvPr id="61" name="TextBox 60">
              <a:extLst>
                <a:ext uri="{FF2B5EF4-FFF2-40B4-BE49-F238E27FC236}">
                  <a16:creationId xmlns:a16="http://schemas.microsoft.com/office/drawing/2014/main" id="{AFC60EAC-6FA1-467C-A952-7B5F4A5623A4}"/>
                </a:ext>
              </a:extLst>
            </p:cNvPr>
            <p:cNvSpPr txBox="1"/>
            <p:nvPr/>
          </p:nvSpPr>
          <p:spPr>
            <a:xfrm>
              <a:off x="1281610" y="1668355"/>
              <a:ext cx="95590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Tabs</a:t>
              </a:r>
            </a:p>
          </p:txBody>
        </p:sp>
        <p:sp>
          <p:nvSpPr>
            <p:cNvPr id="62" name="Text Placeholder 43">
              <a:extLst>
                <a:ext uri="{FF2B5EF4-FFF2-40B4-BE49-F238E27FC236}">
                  <a16:creationId xmlns:a16="http://schemas.microsoft.com/office/drawing/2014/main" id="{65E3B14C-D15A-410E-B4CA-260FC4BEBE08}"/>
                </a:ext>
              </a:extLst>
            </p:cNvPr>
            <p:cNvSpPr txBox="1">
              <a:spLocks/>
            </p:cNvSpPr>
            <p:nvPr/>
          </p:nvSpPr>
          <p:spPr>
            <a:xfrm>
              <a:off x="1281609" y="2081460"/>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dirty="0">
                  <a:solidFill>
                    <a:srgbClr val="2F2F2F"/>
                  </a:solidFill>
                  <a:latin typeface="Segoe UI" charset="0"/>
                  <a:ea typeface="Segoe UI" charset="0"/>
                  <a:cs typeface="Segoe UI" charset="0"/>
                </a:rPr>
                <a:t>Surface rich content within Teams</a:t>
              </a:r>
            </a:p>
          </p:txBody>
        </p:sp>
        <p:pic>
          <p:nvPicPr>
            <p:cNvPr id="63" name="Picture 62" descr="12Tabs_Wht@2x.png">
              <a:extLst>
                <a:ext uri="{FF2B5EF4-FFF2-40B4-BE49-F238E27FC236}">
                  <a16:creationId xmlns:a16="http://schemas.microsoft.com/office/drawing/2014/main" id="{B9F457C9-E075-45ED-9601-7FF8536F64C7}"/>
                </a:ext>
              </a:extLst>
            </p:cNvPr>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artisticGlowEdges trans="40000" smoothness="10"/>
                      </a14:imgEffect>
                      <a14:imgEffect>
                        <a14:saturation sat="400000"/>
                      </a14:imgEffect>
                    </a14:imgLayer>
                  </a14:imgProps>
                </a:ext>
                <a:ext uri="{28A0092B-C50C-407E-A947-70E740481C1C}">
                  <a14:useLocalDpi xmlns:a14="http://schemas.microsoft.com/office/drawing/2010/main"/>
                </a:ext>
              </a:extLst>
            </a:blip>
            <a:stretch>
              <a:fillRect/>
            </a:stretch>
          </p:blipFill>
          <p:spPr>
            <a:xfrm>
              <a:off x="716721" y="1626753"/>
              <a:ext cx="445224" cy="445224"/>
            </a:xfrm>
            <a:prstGeom prst="rect">
              <a:avLst/>
            </a:prstGeom>
            <a:ln>
              <a:noFill/>
            </a:ln>
          </p:spPr>
        </p:pic>
      </p:grpSp>
      <p:sp>
        <p:nvSpPr>
          <p:cNvPr id="32" name="Title 1">
            <a:extLst>
              <a:ext uri="{FF2B5EF4-FFF2-40B4-BE49-F238E27FC236}">
                <a16:creationId xmlns:a16="http://schemas.microsoft.com/office/drawing/2014/main" id="{DB61775D-E1FB-4486-BF15-D115761B6579}"/>
              </a:ext>
            </a:extLst>
          </p:cNvPr>
          <p:cNvSpPr>
            <a:spLocks noGrp="1"/>
          </p:cNvSpPr>
          <p:nvPr>
            <p:ph type="title"/>
          </p:nvPr>
        </p:nvSpPr>
        <p:spPr>
          <a:xfrm>
            <a:off x="767809" y="304378"/>
            <a:ext cx="10980623" cy="434478"/>
          </a:xfrm>
        </p:spPr>
        <p:txBody>
          <a:bodyPr/>
          <a:lstStyle/>
          <a:p>
            <a:pPr defTabSz="914367">
              <a:lnSpc>
                <a:spcPct val="90000"/>
              </a:lnSpc>
            </a:pPr>
            <a:r>
              <a:rPr lang="en-US" sz="3137" b="1" spc="-147" dirty="0">
                <a:ln w="3175">
                  <a:noFill/>
                </a:ln>
                <a:solidFill>
                  <a:srgbClr val="000000"/>
                </a:solidFill>
                <a:ea typeface="+mn-ea"/>
                <a:cs typeface="Segoe UI" pitchFamily="34" charset="0"/>
              </a:rPr>
              <a:t>Microsoft Teams provides a powerful and extensible platform</a:t>
            </a:r>
          </a:p>
        </p:txBody>
      </p:sp>
      <p:sp>
        <p:nvSpPr>
          <p:cNvPr id="43" name="TextBox 42">
            <a:extLst>
              <a:ext uri="{FF2B5EF4-FFF2-40B4-BE49-F238E27FC236}">
                <a16:creationId xmlns:a16="http://schemas.microsoft.com/office/drawing/2014/main" id="{ADBD6551-3F09-411F-8FEB-D4FCF480A55E}"/>
              </a:ext>
            </a:extLst>
          </p:cNvPr>
          <p:cNvSpPr txBox="1"/>
          <p:nvPr/>
        </p:nvSpPr>
        <p:spPr>
          <a:xfrm>
            <a:off x="8231715" y="943040"/>
            <a:ext cx="3497010" cy="369332"/>
          </a:xfrm>
          <a:prstGeom prst="rect">
            <a:avLst/>
          </a:prstGeom>
          <a:noFill/>
          <a:ln>
            <a:noFill/>
          </a:ln>
        </p:spPr>
        <p:txBody>
          <a:bodyPr wrap="square" rtlCol="0">
            <a:spAutoFit/>
          </a:bodyPr>
          <a:lstStyle/>
          <a:p>
            <a:pPr defTabSz="914192">
              <a:defRPr/>
            </a:pPr>
            <a:r>
              <a:rPr lang="en-US" sz="1800" dirty="0">
                <a:solidFill>
                  <a:schemeClr val="accent1"/>
                </a:solidFill>
                <a:latin typeface="Segoe UI" charset="0"/>
                <a:ea typeface="Segoe UI" charset="0"/>
                <a:cs typeface="Segoe UI" charset="0"/>
              </a:rPr>
              <a:t>Distribute and manage your app</a:t>
            </a:r>
          </a:p>
        </p:txBody>
      </p:sp>
      <p:grpSp>
        <p:nvGrpSpPr>
          <p:cNvPr id="6" name="Group 5">
            <a:extLst>
              <a:ext uri="{FF2B5EF4-FFF2-40B4-BE49-F238E27FC236}">
                <a16:creationId xmlns:a16="http://schemas.microsoft.com/office/drawing/2014/main" id="{642AEB0E-9275-48C1-8E71-961D7A9C57FC}"/>
              </a:ext>
            </a:extLst>
          </p:cNvPr>
          <p:cNvGrpSpPr/>
          <p:nvPr/>
        </p:nvGrpSpPr>
        <p:grpSpPr>
          <a:xfrm>
            <a:off x="3804945" y="1626754"/>
            <a:ext cx="2770547" cy="981798"/>
            <a:chOff x="3804945" y="1626754"/>
            <a:chExt cx="2770547" cy="981798"/>
          </a:xfrm>
        </p:grpSpPr>
        <p:sp>
          <p:nvSpPr>
            <p:cNvPr id="49" name="TextBox 48">
              <a:extLst>
                <a:ext uri="{FF2B5EF4-FFF2-40B4-BE49-F238E27FC236}">
                  <a16:creationId xmlns:a16="http://schemas.microsoft.com/office/drawing/2014/main" id="{5A0C636E-1C41-4220-87DB-680EB77D0FAE}"/>
                </a:ext>
              </a:extLst>
            </p:cNvPr>
            <p:cNvSpPr txBox="1"/>
            <p:nvPr/>
          </p:nvSpPr>
          <p:spPr>
            <a:xfrm>
              <a:off x="4384358" y="1626754"/>
              <a:ext cx="136096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Bots</a:t>
              </a:r>
            </a:p>
          </p:txBody>
        </p:sp>
        <p:sp>
          <p:nvSpPr>
            <p:cNvPr id="50" name="Text Placeholder 43">
              <a:extLst>
                <a:ext uri="{FF2B5EF4-FFF2-40B4-BE49-F238E27FC236}">
                  <a16:creationId xmlns:a16="http://schemas.microsoft.com/office/drawing/2014/main" id="{68F9909E-D552-4657-B6ED-550B43BE39C3}"/>
                </a:ext>
              </a:extLst>
            </p:cNvPr>
            <p:cNvSpPr txBox="1">
              <a:spLocks/>
            </p:cNvSpPr>
            <p:nvPr/>
          </p:nvSpPr>
          <p:spPr>
            <a:xfrm>
              <a:off x="4384357" y="2039860"/>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Help users get tasks done in conversations</a:t>
              </a:r>
            </a:p>
          </p:txBody>
        </p:sp>
        <p:sp>
          <p:nvSpPr>
            <p:cNvPr id="35" name="bot_3" title="Icon of two chevron brackets with two dots between them">
              <a:extLst>
                <a:ext uri="{FF2B5EF4-FFF2-40B4-BE49-F238E27FC236}">
                  <a16:creationId xmlns:a16="http://schemas.microsoft.com/office/drawing/2014/main" id="{20023678-273E-42F6-9294-0462B864B84C}"/>
                </a:ext>
              </a:extLst>
            </p:cNvPr>
            <p:cNvSpPr>
              <a:spLocks noChangeAspect="1" noEditPoints="1"/>
            </p:cNvSpPr>
            <p:nvPr/>
          </p:nvSpPr>
          <p:spPr bwMode="auto">
            <a:xfrm>
              <a:off x="3804945" y="1684990"/>
              <a:ext cx="458188" cy="32875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8" name="Group 7">
            <a:extLst>
              <a:ext uri="{FF2B5EF4-FFF2-40B4-BE49-F238E27FC236}">
                <a16:creationId xmlns:a16="http://schemas.microsoft.com/office/drawing/2014/main" id="{F654F4E3-967B-4976-8FD6-C585390DD461}"/>
              </a:ext>
            </a:extLst>
          </p:cNvPr>
          <p:cNvGrpSpPr/>
          <p:nvPr/>
        </p:nvGrpSpPr>
        <p:grpSpPr>
          <a:xfrm>
            <a:off x="3842788" y="4220539"/>
            <a:ext cx="2732704" cy="983254"/>
            <a:chOff x="3842788" y="4220539"/>
            <a:chExt cx="2732704" cy="983254"/>
          </a:xfrm>
        </p:grpSpPr>
        <p:sp>
          <p:nvSpPr>
            <p:cNvPr id="36" name="speech_4" title="Icon of a chat bubble with a video camera inside">
              <a:extLst>
                <a:ext uri="{FF2B5EF4-FFF2-40B4-BE49-F238E27FC236}">
                  <a16:creationId xmlns:a16="http://schemas.microsoft.com/office/drawing/2014/main" id="{62BD3707-13E1-49F1-9544-69F8FFEFDDA9}"/>
                </a:ext>
              </a:extLst>
            </p:cNvPr>
            <p:cNvSpPr>
              <a:spLocks noChangeAspect="1" noEditPoints="1"/>
            </p:cNvSpPr>
            <p:nvPr/>
          </p:nvSpPr>
          <p:spPr bwMode="auto">
            <a:xfrm>
              <a:off x="3842788" y="4276353"/>
              <a:ext cx="411719" cy="365760"/>
            </a:xfrm>
            <a:custGeom>
              <a:avLst/>
              <a:gdLst>
                <a:gd name="T0" fmla="*/ 122 w 215"/>
                <a:gd name="T1" fmla="*/ 145 h 191"/>
                <a:gd name="T2" fmla="*/ 77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0 w 215"/>
                <a:gd name="T17" fmla="*/ 145 h 191"/>
                <a:gd name="T18" fmla="*/ 120 w 215"/>
                <a:gd name="T19" fmla="*/ 145 h 191"/>
                <a:gd name="T20" fmla="*/ 122 w 215"/>
                <a:gd name="T21" fmla="*/ 145 h 191"/>
                <a:gd name="T22" fmla="*/ 215 w 215"/>
                <a:gd name="T23" fmla="*/ 145 h 191"/>
                <a:gd name="T24" fmla="*/ 215 w 215"/>
                <a:gd name="T25" fmla="*/ 120 h 191"/>
                <a:gd name="T26" fmla="*/ 131 w 215"/>
                <a:gd name="T27" fmla="*/ 60 h 191"/>
                <a:gd name="T28" fmla="*/ 131 w 215"/>
                <a:gd name="T29" fmla="*/ 40 h 191"/>
                <a:gd name="T30" fmla="*/ 54 w 215"/>
                <a:gd name="T31" fmla="*/ 40 h 191"/>
                <a:gd name="T32" fmla="*/ 54 w 215"/>
                <a:gd name="T33" fmla="*/ 102 h 191"/>
                <a:gd name="T34" fmla="*/ 131 w 215"/>
                <a:gd name="T35" fmla="*/ 102 h 191"/>
                <a:gd name="T36" fmla="*/ 131 w 215"/>
                <a:gd name="T37" fmla="*/ 60 h 191"/>
                <a:gd name="T38" fmla="*/ 131 w 215"/>
                <a:gd name="T39" fmla="*/ 84 h 191"/>
                <a:gd name="T40" fmla="*/ 161 w 215"/>
                <a:gd name="T41" fmla="*/ 100 h 191"/>
                <a:gd name="T42" fmla="*/ 161 w 215"/>
                <a:gd name="T43" fmla="*/ 45 h 191"/>
                <a:gd name="T44" fmla="*/ 131 w 215"/>
                <a:gd name="T45" fmla="*/ 6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191">
                  <a:moveTo>
                    <a:pt x="122" y="145"/>
                  </a:moveTo>
                  <a:lnTo>
                    <a:pt x="77" y="145"/>
                  </a:lnTo>
                  <a:lnTo>
                    <a:pt x="31" y="191"/>
                  </a:lnTo>
                  <a:lnTo>
                    <a:pt x="31" y="145"/>
                  </a:lnTo>
                  <a:lnTo>
                    <a:pt x="0" y="145"/>
                  </a:lnTo>
                  <a:lnTo>
                    <a:pt x="0" y="0"/>
                  </a:lnTo>
                  <a:lnTo>
                    <a:pt x="215" y="0"/>
                  </a:lnTo>
                  <a:lnTo>
                    <a:pt x="215" y="120"/>
                  </a:lnTo>
                  <a:moveTo>
                    <a:pt x="120" y="145"/>
                  </a:moveTo>
                  <a:lnTo>
                    <a:pt x="120" y="145"/>
                  </a:lnTo>
                  <a:moveTo>
                    <a:pt x="122" y="145"/>
                  </a:moveTo>
                  <a:lnTo>
                    <a:pt x="215" y="145"/>
                  </a:lnTo>
                  <a:lnTo>
                    <a:pt x="215" y="120"/>
                  </a:lnTo>
                  <a:moveTo>
                    <a:pt x="131" y="60"/>
                  </a:moveTo>
                  <a:lnTo>
                    <a:pt x="131" y="40"/>
                  </a:lnTo>
                  <a:lnTo>
                    <a:pt x="54" y="40"/>
                  </a:lnTo>
                  <a:lnTo>
                    <a:pt x="54" y="102"/>
                  </a:lnTo>
                  <a:lnTo>
                    <a:pt x="131" y="102"/>
                  </a:lnTo>
                  <a:lnTo>
                    <a:pt x="131" y="60"/>
                  </a:lnTo>
                  <a:moveTo>
                    <a:pt x="131" y="84"/>
                  </a:moveTo>
                  <a:lnTo>
                    <a:pt x="161" y="100"/>
                  </a:lnTo>
                  <a:lnTo>
                    <a:pt x="161" y="45"/>
                  </a:lnTo>
                  <a:lnTo>
                    <a:pt x="131" y="60"/>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1600" dirty="0">
                  <a:gradFill>
                    <a:gsLst>
                      <a:gs pos="0">
                        <a:srgbClr val="505050"/>
                      </a:gs>
                      <a:gs pos="100000">
                        <a:srgbClr val="505050"/>
                      </a:gs>
                    </a:gsLst>
                  </a:gradFill>
                </a:rPr>
                <a:t>Q</a:t>
              </a:r>
            </a:p>
          </p:txBody>
        </p:sp>
        <p:sp>
          <p:nvSpPr>
            <p:cNvPr id="37" name="TextBox 36">
              <a:extLst>
                <a:ext uri="{FF2B5EF4-FFF2-40B4-BE49-F238E27FC236}">
                  <a16:creationId xmlns:a16="http://schemas.microsoft.com/office/drawing/2014/main" id="{8FB2C9EE-2F0D-414B-AEDE-365FD330777C}"/>
                </a:ext>
              </a:extLst>
            </p:cNvPr>
            <p:cNvSpPr txBox="1"/>
            <p:nvPr/>
          </p:nvSpPr>
          <p:spPr>
            <a:xfrm>
              <a:off x="4384357" y="4220539"/>
              <a:ext cx="1711643"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Voice and video</a:t>
              </a:r>
            </a:p>
          </p:txBody>
        </p:sp>
        <p:sp>
          <p:nvSpPr>
            <p:cNvPr id="38" name="Text Placeholder 43">
              <a:extLst>
                <a:ext uri="{FF2B5EF4-FFF2-40B4-BE49-F238E27FC236}">
                  <a16:creationId xmlns:a16="http://schemas.microsoft.com/office/drawing/2014/main" id="{D4476F14-A37E-4EDE-9CBB-C4DB1F2E6705}"/>
                </a:ext>
              </a:extLst>
            </p:cNvPr>
            <p:cNvSpPr txBox="1">
              <a:spLocks/>
            </p:cNvSpPr>
            <p:nvPr/>
          </p:nvSpPr>
          <p:spPr>
            <a:xfrm>
              <a:off x="4384357" y="4635101"/>
              <a:ext cx="2191135"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Add rich calling and meeting automation and media</a:t>
              </a:r>
            </a:p>
          </p:txBody>
        </p:sp>
      </p:grpSp>
      <p:grpSp>
        <p:nvGrpSpPr>
          <p:cNvPr id="4" name="Group 3">
            <a:extLst>
              <a:ext uri="{FF2B5EF4-FFF2-40B4-BE49-F238E27FC236}">
                <a16:creationId xmlns:a16="http://schemas.microsoft.com/office/drawing/2014/main" id="{78C34419-18C4-4BF8-A49A-6472F294DBB9}"/>
              </a:ext>
            </a:extLst>
          </p:cNvPr>
          <p:cNvGrpSpPr/>
          <p:nvPr/>
        </p:nvGrpSpPr>
        <p:grpSpPr>
          <a:xfrm>
            <a:off x="767811" y="2885833"/>
            <a:ext cx="2669089" cy="979298"/>
            <a:chOff x="767811" y="2885833"/>
            <a:chExt cx="2669089" cy="979298"/>
          </a:xfrm>
        </p:grpSpPr>
        <p:sp>
          <p:nvSpPr>
            <p:cNvPr id="57" name="TextBox 56">
              <a:extLst>
                <a:ext uri="{FF2B5EF4-FFF2-40B4-BE49-F238E27FC236}">
                  <a16:creationId xmlns:a16="http://schemas.microsoft.com/office/drawing/2014/main" id="{A09AE69B-006F-463B-96DF-DE12031C777D}"/>
                </a:ext>
              </a:extLst>
            </p:cNvPr>
            <p:cNvSpPr txBox="1"/>
            <p:nvPr/>
          </p:nvSpPr>
          <p:spPr>
            <a:xfrm>
              <a:off x="1281610" y="2885833"/>
              <a:ext cx="2155290"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Messaging Extensions</a:t>
              </a:r>
            </a:p>
          </p:txBody>
        </p:sp>
        <p:sp>
          <p:nvSpPr>
            <p:cNvPr id="58" name="Text Placeholder 43">
              <a:extLst>
                <a:ext uri="{FF2B5EF4-FFF2-40B4-BE49-F238E27FC236}">
                  <a16:creationId xmlns:a16="http://schemas.microsoft.com/office/drawing/2014/main" id="{9AEE49C0-1F27-4CD5-A43B-976A070FDF74}"/>
                </a:ext>
              </a:extLst>
            </p:cNvPr>
            <p:cNvSpPr txBox="1">
              <a:spLocks/>
            </p:cNvSpPr>
            <p:nvPr/>
          </p:nvSpPr>
          <p:spPr>
            <a:xfrm>
              <a:off x="1281610" y="3296439"/>
              <a:ext cx="2155290"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Allow users to query and share rich cards in conversations</a:t>
              </a:r>
            </a:p>
          </p:txBody>
        </p:sp>
        <p:sp>
          <p:nvSpPr>
            <p:cNvPr id="47" name="PageEdit_EFB8" title="Icon of a document with a pencil on top of it">
              <a:extLst>
                <a:ext uri="{FF2B5EF4-FFF2-40B4-BE49-F238E27FC236}">
                  <a16:creationId xmlns:a16="http://schemas.microsoft.com/office/drawing/2014/main" id="{87B956D0-65E0-4D9E-BECA-F634446229A7}"/>
                </a:ext>
              </a:extLst>
            </p:cNvPr>
            <p:cNvSpPr>
              <a:spLocks noChangeAspect="1" noEditPoints="1"/>
            </p:cNvSpPr>
            <p:nvPr/>
          </p:nvSpPr>
          <p:spPr bwMode="auto">
            <a:xfrm>
              <a:off x="767811" y="2904405"/>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sp>
        <p:nvSpPr>
          <p:cNvPr id="65" name="Text Placeholder 43">
            <a:extLst>
              <a:ext uri="{FF2B5EF4-FFF2-40B4-BE49-F238E27FC236}">
                <a16:creationId xmlns:a16="http://schemas.microsoft.com/office/drawing/2014/main" id="{5DF96036-549D-4B7E-892B-ECFC3CD57E1F}"/>
              </a:ext>
            </a:extLst>
          </p:cNvPr>
          <p:cNvSpPr txBox="1">
            <a:spLocks/>
          </p:cNvSpPr>
          <p:nvPr/>
        </p:nvSpPr>
        <p:spPr>
          <a:xfrm>
            <a:off x="1698701" y="5901277"/>
            <a:ext cx="5063042"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Power your apps using Graph. Build intelligence and connect to data that drives productivity</a:t>
            </a:r>
          </a:p>
        </p:txBody>
      </p:sp>
      <p:sp>
        <p:nvSpPr>
          <p:cNvPr id="66" name="TextBox 65">
            <a:extLst>
              <a:ext uri="{FF2B5EF4-FFF2-40B4-BE49-F238E27FC236}">
                <a16:creationId xmlns:a16="http://schemas.microsoft.com/office/drawing/2014/main" id="{B1CA801D-E18B-402E-A3A1-B6690C2C081B}"/>
              </a:ext>
            </a:extLst>
          </p:cNvPr>
          <p:cNvSpPr txBox="1"/>
          <p:nvPr/>
        </p:nvSpPr>
        <p:spPr>
          <a:xfrm>
            <a:off x="1698701" y="5531065"/>
            <a:ext cx="2155291" cy="338554"/>
          </a:xfrm>
          <a:prstGeom prst="rect">
            <a:avLst/>
          </a:prstGeom>
          <a:noFill/>
          <a:ln>
            <a:noFill/>
          </a:ln>
        </p:spPr>
        <p:txBody>
          <a:bodyPr wrap="square" rtlCol="0">
            <a:spAutoFit/>
          </a:bodyPr>
          <a:lstStyle/>
          <a:p>
            <a:pPr defTabSz="914192">
              <a:defRPr/>
            </a:pPr>
            <a:r>
              <a:rPr lang="en-US" sz="1600">
                <a:solidFill>
                  <a:srgbClr val="2F2F2F"/>
                </a:solidFill>
                <a:latin typeface="Segoe UI" charset="0"/>
                <a:ea typeface="Segoe UI" charset="0"/>
                <a:cs typeface="Segoe UI" charset="0"/>
              </a:rPr>
              <a:t>Microsoft Graph</a:t>
            </a:r>
          </a:p>
        </p:txBody>
      </p:sp>
      <p:sp>
        <p:nvSpPr>
          <p:cNvPr id="52" name="Intelligence" title="Icon of circles connected by crossing lines">
            <a:extLst>
              <a:ext uri="{FF2B5EF4-FFF2-40B4-BE49-F238E27FC236}">
                <a16:creationId xmlns:a16="http://schemas.microsoft.com/office/drawing/2014/main" id="{B574F257-FCCD-40D4-8EA5-7C6602AD8018}"/>
              </a:ext>
            </a:extLst>
          </p:cNvPr>
          <p:cNvSpPr>
            <a:spLocks noChangeAspect="1" noEditPoints="1"/>
          </p:cNvSpPr>
          <p:nvPr/>
        </p:nvSpPr>
        <p:spPr bwMode="auto">
          <a:xfrm>
            <a:off x="767809" y="5554877"/>
            <a:ext cx="761276" cy="7315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00">
              <a:gradFill>
                <a:gsLst>
                  <a:gs pos="0">
                    <a:srgbClr val="505050"/>
                  </a:gs>
                  <a:gs pos="100000">
                    <a:srgbClr val="505050"/>
                  </a:gs>
                </a:gsLst>
                <a:lin ang="5400000" scaled="1"/>
              </a:gradFill>
            </a:endParaRPr>
          </a:p>
        </p:txBody>
      </p:sp>
      <p:grpSp>
        <p:nvGrpSpPr>
          <p:cNvPr id="5" name="Group 4">
            <a:extLst>
              <a:ext uri="{FF2B5EF4-FFF2-40B4-BE49-F238E27FC236}">
                <a16:creationId xmlns:a16="http://schemas.microsoft.com/office/drawing/2014/main" id="{E07E2CCC-96F2-4AF1-B818-A7A7D25CEE49}"/>
              </a:ext>
            </a:extLst>
          </p:cNvPr>
          <p:cNvGrpSpPr/>
          <p:nvPr/>
        </p:nvGrpSpPr>
        <p:grpSpPr>
          <a:xfrm>
            <a:off x="719928" y="4206936"/>
            <a:ext cx="2716972" cy="995400"/>
            <a:chOff x="719928" y="4206936"/>
            <a:chExt cx="2716972" cy="995400"/>
          </a:xfrm>
        </p:grpSpPr>
        <p:sp>
          <p:nvSpPr>
            <p:cNvPr id="54" name="TextBox 53">
              <a:extLst>
                <a:ext uri="{FF2B5EF4-FFF2-40B4-BE49-F238E27FC236}">
                  <a16:creationId xmlns:a16="http://schemas.microsoft.com/office/drawing/2014/main" id="{569A9215-639F-41E8-BE96-877A76F6B361}"/>
                </a:ext>
              </a:extLst>
            </p:cNvPr>
            <p:cNvSpPr txBox="1"/>
            <p:nvPr/>
          </p:nvSpPr>
          <p:spPr>
            <a:xfrm>
              <a:off x="1281609" y="4220539"/>
              <a:ext cx="1634773"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Adaptive Cards</a:t>
              </a:r>
            </a:p>
          </p:txBody>
        </p:sp>
        <p:sp>
          <p:nvSpPr>
            <p:cNvPr id="55" name="Text Placeholder 43">
              <a:extLst>
                <a:ext uri="{FF2B5EF4-FFF2-40B4-BE49-F238E27FC236}">
                  <a16:creationId xmlns:a16="http://schemas.microsoft.com/office/drawing/2014/main" id="{8E69D754-96F5-440F-A2EF-1D0E6797E9BD}"/>
                </a:ext>
              </a:extLst>
            </p:cNvPr>
            <p:cNvSpPr txBox="1">
              <a:spLocks/>
            </p:cNvSpPr>
            <p:nvPr/>
          </p:nvSpPr>
          <p:spPr>
            <a:xfrm>
              <a:off x="1281609" y="4633644"/>
              <a:ext cx="2155291"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a:solidFill>
                    <a:srgbClr val="2F2F2F"/>
                  </a:solidFill>
                  <a:latin typeface="Segoe UI" charset="0"/>
                  <a:ea typeface="Segoe UI" charset="0"/>
                  <a:cs typeface="Segoe UI" charset="0"/>
                </a:rPr>
                <a:t>Add rich interaction to your connector cards</a:t>
              </a:r>
            </a:p>
          </p:txBody>
        </p:sp>
        <p:sp>
          <p:nvSpPr>
            <p:cNvPr id="59" name="Browser_4" title="Icon of a website or an app window">
              <a:extLst>
                <a:ext uri="{FF2B5EF4-FFF2-40B4-BE49-F238E27FC236}">
                  <a16:creationId xmlns:a16="http://schemas.microsoft.com/office/drawing/2014/main" id="{475B0826-2447-4C65-82CE-465A9E398607}"/>
                </a:ext>
              </a:extLst>
            </p:cNvPr>
            <p:cNvSpPr>
              <a:spLocks noChangeAspect="1" noEditPoints="1"/>
            </p:cNvSpPr>
            <p:nvPr/>
          </p:nvSpPr>
          <p:spPr bwMode="auto">
            <a:xfrm>
              <a:off x="719928" y="420693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D0052F83-F806-4EFA-BF3D-F9A64C3CB77D}"/>
              </a:ext>
            </a:extLst>
          </p:cNvPr>
          <p:cNvGrpSpPr/>
          <p:nvPr/>
        </p:nvGrpSpPr>
        <p:grpSpPr>
          <a:xfrm>
            <a:off x="3879760" y="2885835"/>
            <a:ext cx="2562604" cy="983254"/>
            <a:chOff x="3879760" y="2885835"/>
            <a:chExt cx="2562604" cy="983254"/>
          </a:xfrm>
        </p:grpSpPr>
        <p:sp>
          <p:nvSpPr>
            <p:cNvPr id="40" name="TextBox 39">
              <a:extLst>
                <a:ext uri="{FF2B5EF4-FFF2-40B4-BE49-F238E27FC236}">
                  <a16:creationId xmlns:a16="http://schemas.microsoft.com/office/drawing/2014/main" id="{C2C708A5-7DC2-4F47-97A3-6A7382F96AC9}"/>
                </a:ext>
              </a:extLst>
            </p:cNvPr>
            <p:cNvSpPr txBox="1"/>
            <p:nvPr/>
          </p:nvSpPr>
          <p:spPr>
            <a:xfrm>
              <a:off x="4384357" y="2885835"/>
              <a:ext cx="1808625" cy="338554"/>
            </a:xfrm>
            <a:prstGeom prst="rect">
              <a:avLst/>
            </a:prstGeom>
            <a:noFill/>
            <a:ln>
              <a:noFill/>
            </a:ln>
          </p:spPr>
          <p:txBody>
            <a:bodyPr wrap="square" rtlCol="0">
              <a:spAutoFit/>
            </a:bodyPr>
            <a:lstStyle/>
            <a:p>
              <a:pPr defTabSz="914192">
                <a:defRPr/>
              </a:pPr>
              <a:r>
                <a:rPr lang="en-US" sz="1600" dirty="0">
                  <a:solidFill>
                    <a:srgbClr val="2F2F2F"/>
                  </a:solidFill>
                  <a:latin typeface="Segoe UI" charset="0"/>
                  <a:ea typeface="Segoe UI" charset="0"/>
                  <a:cs typeface="Segoe UI" charset="0"/>
                </a:rPr>
                <a:t>Notifications</a:t>
              </a:r>
            </a:p>
          </p:txBody>
        </p:sp>
        <p:sp>
          <p:nvSpPr>
            <p:cNvPr id="41" name="Text Placeholder 43">
              <a:extLst>
                <a:ext uri="{FF2B5EF4-FFF2-40B4-BE49-F238E27FC236}">
                  <a16:creationId xmlns:a16="http://schemas.microsoft.com/office/drawing/2014/main" id="{8DD1F4E6-93CE-4FE4-B353-62197262D9B9}"/>
                </a:ext>
              </a:extLst>
            </p:cNvPr>
            <p:cNvSpPr txBox="1">
              <a:spLocks/>
            </p:cNvSpPr>
            <p:nvPr/>
          </p:nvSpPr>
          <p:spPr>
            <a:xfrm>
              <a:off x="4384358" y="3300397"/>
              <a:ext cx="2058006"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100" dirty="0">
                  <a:solidFill>
                    <a:srgbClr val="2F2F2F"/>
                  </a:solidFill>
                  <a:latin typeface="Segoe UI" charset="0"/>
                  <a:ea typeface="Segoe UI" charset="0"/>
                  <a:cs typeface="Segoe UI" charset="0"/>
                </a:rPr>
                <a:t>Post rich updates to channels via connectors</a:t>
              </a:r>
            </a:p>
          </p:txBody>
        </p:sp>
        <p:sp>
          <p:nvSpPr>
            <p:cNvPr id="67" name="Alarm" title="Icon of a bell">
              <a:extLst>
                <a:ext uri="{FF2B5EF4-FFF2-40B4-BE49-F238E27FC236}">
                  <a16:creationId xmlns:a16="http://schemas.microsoft.com/office/drawing/2014/main" id="{7CBB3F4A-763B-4F30-BE38-A2D3C3599D70}"/>
                </a:ext>
              </a:extLst>
            </p:cNvPr>
            <p:cNvSpPr>
              <a:spLocks noChangeAspect="1" noEditPoints="1"/>
            </p:cNvSpPr>
            <p:nvPr/>
          </p:nvSpPr>
          <p:spPr bwMode="auto">
            <a:xfrm>
              <a:off x="3879760" y="2888954"/>
              <a:ext cx="334120" cy="365760"/>
            </a:xfrm>
            <a:custGeom>
              <a:avLst/>
              <a:gdLst>
                <a:gd name="T0" fmla="*/ 200 w 298"/>
                <a:gd name="T1" fmla="*/ 275 h 325"/>
                <a:gd name="T2" fmla="*/ 151 w 298"/>
                <a:gd name="T3" fmla="*/ 325 h 325"/>
                <a:gd name="T4" fmla="*/ 101 w 298"/>
                <a:gd name="T5" fmla="*/ 275 h 325"/>
                <a:gd name="T6" fmla="*/ 262 w 298"/>
                <a:gd name="T7" fmla="*/ 275 h 325"/>
                <a:gd name="T8" fmla="*/ 262 w 298"/>
                <a:gd name="T9" fmla="*/ 111 h 325"/>
                <a:gd name="T10" fmla="*/ 151 w 298"/>
                <a:gd name="T11" fmla="*/ 0 h 325"/>
                <a:gd name="T12" fmla="*/ 39 w 298"/>
                <a:gd name="T13" fmla="*/ 111 h 325"/>
                <a:gd name="T14" fmla="*/ 39 w 298"/>
                <a:gd name="T15" fmla="*/ 274 h 325"/>
                <a:gd name="T16" fmla="*/ 0 w 298"/>
                <a:gd name="T17" fmla="*/ 275 h 325"/>
                <a:gd name="T18" fmla="*/ 298 w 298"/>
                <a:gd name="T19" fmla="*/ 27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325">
                  <a:moveTo>
                    <a:pt x="200" y="275"/>
                  </a:moveTo>
                  <a:cubicBezTo>
                    <a:pt x="200" y="303"/>
                    <a:pt x="178" y="325"/>
                    <a:pt x="151" y="325"/>
                  </a:cubicBezTo>
                  <a:cubicBezTo>
                    <a:pt x="123" y="325"/>
                    <a:pt x="101" y="303"/>
                    <a:pt x="101" y="275"/>
                  </a:cubicBezTo>
                  <a:moveTo>
                    <a:pt x="262" y="275"/>
                  </a:moveTo>
                  <a:cubicBezTo>
                    <a:pt x="262" y="111"/>
                    <a:pt x="262" y="111"/>
                    <a:pt x="262" y="111"/>
                  </a:cubicBezTo>
                  <a:cubicBezTo>
                    <a:pt x="262" y="50"/>
                    <a:pt x="212" y="0"/>
                    <a:pt x="151" y="0"/>
                  </a:cubicBezTo>
                  <a:cubicBezTo>
                    <a:pt x="89" y="0"/>
                    <a:pt x="39" y="50"/>
                    <a:pt x="39" y="111"/>
                  </a:cubicBezTo>
                  <a:cubicBezTo>
                    <a:pt x="39" y="274"/>
                    <a:pt x="39" y="274"/>
                    <a:pt x="39" y="274"/>
                  </a:cubicBezTo>
                  <a:moveTo>
                    <a:pt x="0" y="275"/>
                  </a:moveTo>
                  <a:cubicBezTo>
                    <a:pt x="298" y="275"/>
                    <a:pt x="298" y="275"/>
                    <a:pt x="298" y="27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15" name="Straight Connector 14">
            <a:extLst>
              <a:ext uri="{FF2B5EF4-FFF2-40B4-BE49-F238E27FC236}">
                <a16:creationId xmlns:a16="http://schemas.microsoft.com/office/drawing/2014/main" id="{2013C2C4-1C01-4FFF-A59F-5E2C480382FE}"/>
              </a:ext>
            </a:extLst>
          </p:cNvPr>
          <p:cNvCxnSpPr>
            <a:cxnSpLocks/>
          </p:cNvCxnSpPr>
          <p:nvPr/>
        </p:nvCxnSpPr>
        <p:spPr>
          <a:xfrm>
            <a:off x="684199" y="5314631"/>
            <a:ext cx="5660452" cy="0"/>
          </a:xfrm>
          <a:prstGeom prst="line">
            <a:avLst/>
          </a:prstGeom>
          <a:ln w="127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DF37F4A-98C3-42FD-9B20-79832387550A}"/>
              </a:ext>
            </a:extLst>
          </p:cNvPr>
          <p:cNvGrpSpPr/>
          <p:nvPr/>
        </p:nvGrpSpPr>
        <p:grpSpPr>
          <a:xfrm>
            <a:off x="8251424" y="1478170"/>
            <a:ext cx="3018152" cy="757016"/>
            <a:chOff x="8251424" y="1478170"/>
            <a:chExt cx="3018152" cy="757016"/>
          </a:xfrm>
        </p:grpSpPr>
        <p:sp>
          <p:nvSpPr>
            <p:cNvPr id="44" name="Text Placeholder 43">
              <a:extLst>
                <a:ext uri="{FF2B5EF4-FFF2-40B4-BE49-F238E27FC236}">
                  <a16:creationId xmlns:a16="http://schemas.microsoft.com/office/drawing/2014/main" id="{B4C2F7AA-116C-4244-91AB-B72868140254}"/>
                </a:ext>
              </a:extLst>
            </p:cNvPr>
            <p:cNvSpPr txBox="1">
              <a:spLocks/>
            </p:cNvSpPr>
            <p:nvPr/>
          </p:nvSpPr>
          <p:spPr>
            <a:xfrm>
              <a:off x="8690864" y="1478170"/>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a:solidFill>
                    <a:srgbClr val="2F2F2F"/>
                  </a:solidFill>
                  <a:latin typeface="Segoe UI" charset="0"/>
                  <a:ea typeface="Segoe UI" charset="0"/>
                  <a:cs typeface="Segoe UI" charset="0"/>
                </a:rPr>
                <a:t>Enterprise Developers</a:t>
              </a:r>
            </a:p>
            <a:p>
              <a:pPr marL="0" indent="0" defTabSz="896214">
                <a:lnSpc>
                  <a:spcPts val="1371"/>
                </a:lnSpc>
                <a:buNone/>
                <a:defRPr/>
              </a:pPr>
              <a:r>
                <a:rPr lang="en-US" sz="1100">
                  <a:solidFill>
                    <a:srgbClr val="2F2F2F"/>
                  </a:solidFill>
                  <a:latin typeface="Segoe UI" charset="0"/>
                  <a:ea typeface="Segoe UI" charset="0"/>
                  <a:cs typeface="Segoe UI" charset="0"/>
                </a:rPr>
                <a:t>Upload to your organization’s app catalog</a:t>
              </a:r>
            </a:p>
          </p:txBody>
        </p:sp>
        <p:sp>
          <p:nvSpPr>
            <p:cNvPr id="68" name="people_2" title="Icon of three people with an arrow above them pointing down">
              <a:extLst>
                <a:ext uri="{FF2B5EF4-FFF2-40B4-BE49-F238E27FC236}">
                  <a16:creationId xmlns:a16="http://schemas.microsoft.com/office/drawing/2014/main" id="{55D12CD0-C4A4-4094-9C33-69505754552E}"/>
                </a:ext>
              </a:extLst>
            </p:cNvPr>
            <p:cNvSpPr>
              <a:spLocks noChangeAspect="1" noEditPoints="1"/>
            </p:cNvSpPr>
            <p:nvPr/>
          </p:nvSpPr>
          <p:spPr bwMode="auto">
            <a:xfrm>
              <a:off x="8251424" y="1491179"/>
              <a:ext cx="333080" cy="365760"/>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DA81896C-BC95-4BE7-8A11-4B213E11DB4F}"/>
              </a:ext>
            </a:extLst>
          </p:cNvPr>
          <p:cNvGrpSpPr/>
          <p:nvPr/>
        </p:nvGrpSpPr>
        <p:grpSpPr>
          <a:xfrm>
            <a:off x="8270768" y="2459213"/>
            <a:ext cx="2998808" cy="757016"/>
            <a:chOff x="8270768" y="2459213"/>
            <a:chExt cx="2998808" cy="757016"/>
          </a:xfrm>
        </p:grpSpPr>
        <p:sp>
          <p:nvSpPr>
            <p:cNvPr id="69" name="Text Placeholder 43">
              <a:extLst>
                <a:ext uri="{FF2B5EF4-FFF2-40B4-BE49-F238E27FC236}">
                  <a16:creationId xmlns:a16="http://schemas.microsoft.com/office/drawing/2014/main" id="{93AFB1C5-A6DB-4BEC-965C-8D5835BA250F}"/>
                </a:ext>
              </a:extLst>
            </p:cNvPr>
            <p:cNvSpPr txBox="1">
              <a:spLocks/>
            </p:cNvSpPr>
            <p:nvPr/>
          </p:nvSpPr>
          <p:spPr>
            <a:xfrm>
              <a:off x="8690864" y="2459213"/>
              <a:ext cx="2578712" cy="757016"/>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dirty="0">
                  <a:solidFill>
                    <a:srgbClr val="2F2F2F"/>
                  </a:solidFill>
                  <a:latin typeface="Segoe UI" charset="0"/>
                  <a:ea typeface="Segoe UI" charset="0"/>
                  <a:cs typeface="Segoe UI" charset="0"/>
                </a:rPr>
                <a:t>ISVs Partners</a:t>
              </a:r>
            </a:p>
            <a:p>
              <a:pPr marL="0" indent="0" defTabSz="896214">
                <a:lnSpc>
                  <a:spcPts val="1371"/>
                </a:lnSpc>
                <a:buNone/>
                <a:defRPr/>
              </a:pPr>
              <a:r>
                <a:rPr lang="en-US" sz="1100" dirty="0">
                  <a:solidFill>
                    <a:srgbClr val="2F2F2F"/>
                  </a:solidFill>
                  <a:latin typeface="Segoe UI" charset="0"/>
                  <a:ea typeface="Segoe UI" charset="0"/>
                  <a:cs typeface="Segoe UI" charset="0"/>
                </a:rPr>
                <a:t>Publish to AppSource to make available in the Teams app store</a:t>
              </a:r>
            </a:p>
          </p:txBody>
        </p:sp>
        <p:sp>
          <p:nvSpPr>
            <p:cNvPr id="70" name="bag" title="Icon of a handbag">
              <a:extLst>
                <a:ext uri="{FF2B5EF4-FFF2-40B4-BE49-F238E27FC236}">
                  <a16:creationId xmlns:a16="http://schemas.microsoft.com/office/drawing/2014/main" id="{4E6B4F10-270B-491F-8123-76F901592398}"/>
                </a:ext>
              </a:extLst>
            </p:cNvPr>
            <p:cNvSpPr>
              <a:spLocks noChangeAspect="1" noEditPoints="1"/>
            </p:cNvSpPr>
            <p:nvPr/>
          </p:nvSpPr>
          <p:spPr bwMode="auto">
            <a:xfrm>
              <a:off x="8270768" y="2459213"/>
              <a:ext cx="294392" cy="365760"/>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3" name="Rectangle 22">
            <a:extLst>
              <a:ext uri="{FF2B5EF4-FFF2-40B4-BE49-F238E27FC236}">
                <a16:creationId xmlns:a16="http://schemas.microsoft.com/office/drawing/2014/main" id="{E6DCE5D9-2120-4E1A-B6F7-4F0DBFA16327}"/>
              </a:ext>
            </a:extLst>
          </p:cNvPr>
          <p:cNvSpPr/>
          <p:nvPr/>
        </p:nvSpPr>
        <p:spPr>
          <a:xfrm>
            <a:off x="716721" y="849830"/>
            <a:ext cx="5796371" cy="646331"/>
          </a:xfrm>
          <a:prstGeom prst="rect">
            <a:avLst/>
          </a:prstGeom>
        </p:spPr>
        <p:txBody>
          <a:bodyPr wrap="square">
            <a:spAutoFit/>
          </a:bodyPr>
          <a:lstStyle/>
          <a:p>
            <a:r>
              <a:rPr lang="en-US" sz="1800" dirty="0">
                <a:solidFill>
                  <a:schemeClr val="accent1"/>
                </a:solidFill>
                <a:latin typeface="Segoe UI" panose="020B0502040204020203" pitchFamily="34" charset="0"/>
                <a:cs typeface="Segoe UI" panose="020B0502040204020203" pitchFamily="34" charset="0"/>
              </a:rPr>
              <a:t>Build apps using rich capabilities to empower your users in chat, channels, and personal workspace</a:t>
            </a:r>
          </a:p>
        </p:txBody>
      </p:sp>
      <p:sp>
        <p:nvSpPr>
          <p:cNvPr id="71" name="Text Placeholder 43">
            <a:extLst>
              <a:ext uri="{FF2B5EF4-FFF2-40B4-BE49-F238E27FC236}">
                <a16:creationId xmlns:a16="http://schemas.microsoft.com/office/drawing/2014/main" id="{3349467C-ED5A-47F0-B244-F50777A34EBF}"/>
              </a:ext>
            </a:extLst>
          </p:cNvPr>
          <p:cNvSpPr txBox="1">
            <a:spLocks/>
          </p:cNvSpPr>
          <p:nvPr/>
        </p:nvSpPr>
        <p:spPr>
          <a:xfrm>
            <a:off x="8690864" y="3817357"/>
            <a:ext cx="2578712" cy="95864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896214">
              <a:lnSpc>
                <a:spcPts val="1371"/>
              </a:lnSpc>
              <a:buNone/>
              <a:defRPr/>
            </a:pPr>
            <a:r>
              <a:rPr lang="en-US" sz="1600" dirty="0">
                <a:solidFill>
                  <a:srgbClr val="2F2F2F"/>
                </a:solidFill>
                <a:latin typeface="Segoe UI" charset="0"/>
                <a:ea typeface="Segoe UI" charset="0"/>
                <a:cs typeface="Segoe UI" charset="0"/>
              </a:rPr>
              <a:t>Administrators</a:t>
            </a:r>
          </a:p>
          <a:p>
            <a:pPr marL="0" indent="0" defTabSz="896214">
              <a:lnSpc>
                <a:spcPts val="1371"/>
              </a:lnSpc>
              <a:buNone/>
              <a:defRPr/>
            </a:pPr>
            <a:r>
              <a:rPr lang="en-US" sz="1100" dirty="0">
                <a:solidFill>
                  <a:srgbClr val="2F2F2F"/>
                </a:solidFill>
                <a:latin typeface="Segoe UI" charset="0"/>
                <a:ea typeface="Segoe UI" charset="0"/>
                <a:cs typeface="Segoe UI" charset="0"/>
              </a:rPr>
              <a:t>Assign policy for apps over end users. Preinstall and pre-pin apps to drive adoption</a:t>
            </a:r>
          </a:p>
        </p:txBody>
      </p:sp>
      <p:sp>
        <p:nvSpPr>
          <p:cNvPr id="9" name="Right Brace 8">
            <a:extLst>
              <a:ext uri="{FF2B5EF4-FFF2-40B4-BE49-F238E27FC236}">
                <a16:creationId xmlns:a16="http://schemas.microsoft.com/office/drawing/2014/main" id="{23810175-B0BE-4E6E-A722-4BDB75CE801B}"/>
              </a:ext>
            </a:extLst>
          </p:cNvPr>
          <p:cNvSpPr/>
          <p:nvPr/>
        </p:nvSpPr>
        <p:spPr>
          <a:xfrm>
            <a:off x="6725100" y="1684990"/>
            <a:ext cx="1157098" cy="3207852"/>
          </a:xfrm>
          <a:prstGeom prst="rightBrace">
            <a:avLst/>
          </a:prstGeom>
          <a:ln w="28575">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4176FCB-4F70-4994-AD61-3B158ED183A6}"/>
              </a:ext>
            </a:extLst>
          </p:cNvPr>
          <p:cNvCxnSpPr>
            <a:cxnSpLocks/>
          </p:cNvCxnSpPr>
          <p:nvPr/>
        </p:nvCxnSpPr>
        <p:spPr>
          <a:xfrm>
            <a:off x="8791500" y="3493499"/>
            <a:ext cx="2377440" cy="0"/>
          </a:xfrm>
          <a:prstGeom prst="line">
            <a:avLst/>
          </a:prstGeom>
          <a:ln w="28575">
            <a:solidFill>
              <a:srgbClr val="0078D7"/>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Oval 52" descr="Meeting">
            <a:extLst>
              <a:ext uri="{FF2B5EF4-FFF2-40B4-BE49-F238E27FC236}">
                <a16:creationId xmlns:a16="http://schemas.microsoft.com/office/drawing/2014/main" id="{773475BC-8DCE-4155-9724-271E72EAC8A8}"/>
              </a:ext>
            </a:extLst>
          </p:cNvPr>
          <p:cNvSpPr/>
          <p:nvPr/>
        </p:nvSpPr>
        <p:spPr>
          <a:xfrm>
            <a:off x="8173247" y="3744615"/>
            <a:ext cx="494226" cy="568692"/>
          </a:xfrm>
          <a:prstGeom prst="ellipse">
            <a:avLst/>
          </a:prstGeom>
          <a: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10795" cap="flat" cmpd="sng" algn="ctr">
            <a:noFill/>
            <a:prstDash val="solid"/>
          </a:ln>
          <a:effectLst/>
        </p:spPr>
      </p:sp>
    </p:spTree>
    <p:extLst>
      <p:ext uri="{BB962C8B-B14F-4D97-AF65-F5344CB8AC3E}">
        <p14:creationId xmlns:p14="http://schemas.microsoft.com/office/powerpoint/2010/main" val="42176235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7895B5-6A6C-4D65-B135-8E94E7EA6558}"/>
              </a:ext>
            </a:extLst>
          </p:cNvPr>
          <p:cNvSpPr>
            <a:spLocks noGrp="1"/>
          </p:cNvSpPr>
          <p:nvPr>
            <p:ph type="title"/>
          </p:nvPr>
        </p:nvSpPr>
        <p:spPr>
          <a:xfrm>
            <a:off x="692916" y="186144"/>
            <a:ext cx="10912344" cy="553998"/>
          </a:xfrm>
        </p:spPr>
        <p:txBody>
          <a:bodyPr/>
          <a:lstStyle/>
          <a:p>
            <a:r>
              <a:rPr lang="en-US" dirty="0"/>
              <a:t>Evolve how your people work, with the tools they need</a:t>
            </a:r>
          </a:p>
        </p:txBody>
      </p:sp>
      <p:sp>
        <p:nvSpPr>
          <p:cNvPr id="11" name="Rectangle 10">
            <a:extLst>
              <a:ext uri="{FF2B5EF4-FFF2-40B4-BE49-F238E27FC236}">
                <a16:creationId xmlns:a16="http://schemas.microsoft.com/office/drawing/2014/main" id="{BEED63A5-B092-4CEF-AA6B-44496657313C}"/>
              </a:ext>
            </a:extLst>
          </p:cNvPr>
          <p:cNvSpPr/>
          <p:nvPr/>
        </p:nvSpPr>
        <p:spPr bwMode="auto">
          <a:xfrm>
            <a:off x="1117600" y="2298062"/>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Organization-based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76" name="Rectangle 75">
            <a:extLst>
              <a:ext uri="{FF2B5EF4-FFF2-40B4-BE49-F238E27FC236}">
                <a16:creationId xmlns:a16="http://schemas.microsoft.com/office/drawing/2014/main" id="{CDCD93E7-9A16-466A-8457-D3D062A4F620}"/>
              </a:ext>
            </a:extLst>
          </p:cNvPr>
          <p:cNvSpPr/>
          <p:nvPr/>
        </p:nvSpPr>
        <p:spPr bwMode="auto">
          <a:xfrm>
            <a:off x="1117600" y="3565409"/>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Partner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sp>
        <p:nvSpPr>
          <p:cNvPr id="77" name="Rectangle 76">
            <a:extLst>
              <a:ext uri="{FF2B5EF4-FFF2-40B4-BE49-F238E27FC236}">
                <a16:creationId xmlns:a16="http://schemas.microsoft.com/office/drawing/2014/main" id="{6F3485A6-9636-4331-90A0-D97A6AD641F1}"/>
              </a:ext>
            </a:extLst>
          </p:cNvPr>
          <p:cNvSpPr/>
          <p:nvPr/>
        </p:nvSpPr>
        <p:spPr bwMode="auto">
          <a:xfrm>
            <a:off x="1117600" y="4832757"/>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Office 365</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applications</a:t>
            </a:r>
          </a:p>
        </p:txBody>
      </p:sp>
      <p:pic>
        <p:nvPicPr>
          <p:cNvPr id="112" name="Picture 111">
            <a:extLst>
              <a:ext uri="{FF2B5EF4-FFF2-40B4-BE49-F238E27FC236}">
                <a16:creationId xmlns:a16="http://schemas.microsoft.com/office/drawing/2014/main" id="{19902076-94E5-4D53-B114-78E61944AAA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a:ext>
            </a:extLst>
          </a:blip>
          <a:srcRect l="-15853" t="-15853" r="-15853" b="-15853"/>
          <a:stretch/>
        </p:blipFill>
        <p:spPr>
          <a:xfrm>
            <a:off x="6382920" y="5041785"/>
            <a:ext cx="768986" cy="768986"/>
          </a:xfrm>
          <a:prstGeom prst="rect">
            <a:avLst/>
          </a:prstGeom>
        </p:spPr>
      </p:pic>
      <p:pic>
        <p:nvPicPr>
          <p:cNvPr id="113" name="Picture 112">
            <a:extLst>
              <a:ext uri="{FF2B5EF4-FFF2-40B4-BE49-F238E27FC236}">
                <a16:creationId xmlns:a16="http://schemas.microsoft.com/office/drawing/2014/main" id="{DBF99297-AB24-45D3-8073-83E33F417FC1}"/>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a:ext>
            </a:extLst>
          </a:blip>
          <a:srcRect l="-21427" t="-21426" r="-21427" b="-21426"/>
          <a:stretch/>
        </p:blipFill>
        <p:spPr>
          <a:xfrm>
            <a:off x="7244352" y="5041785"/>
            <a:ext cx="762298" cy="768986"/>
          </a:xfrm>
          <a:prstGeom prst="rect">
            <a:avLst/>
          </a:prstGeom>
        </p:spPr>
      </p:pic>
      <p:pic>
        <p:nvPicPr>
          <p:cNvPr id="114" name="Picture 113">
            <a:extLst>
              <a:ext uri="{FF2B5EF4-FFF2-40B4-BE49-F238E27FC236}">
                <a16:creationId xmlns:a16="http://schemas.microsoft.com/office/drawing/2014/main" id="{6CEE8083-C3A5-48E4-97AA-C0D122DFA83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a:ext>
            </a:extLst>
          </a:blip>
          <a:srcRect l="-57101" t="-57101" r="-57101" b="-57101"/>
          <a:stretch/>
        </p:blipFill>
        <p:spPr>
          <a:xfrm>
            <a:off x="8099096" y="5041785"/>
            <a:ext cx="768986" cy="768986"/>
          </a:xfrm>
          <a:prstGeom prst="rect">
            <a:avLst/>
          </a:prstGeom>
        </p:spPr>
      </p:pic>
      <p:pic>
        <p:nvPicPr>
          <p:cNvPr id="115" name="Picture 114">
            <a:extLst>
              <a:ext uri="{FF2B5EF4-FFF2-40B4-BE49-F238E27FC236}">
                <a16:creationId xmlns:a16="http://schemas.microsoft.com/office/drawing/2014/main" id="{652A24B5-BC75-43A0-B570-FB1C53565821}"/>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a:ext>
            </a:extLst>
          </a:blip>
          <a:srcRect l="-56501" t="-56501" r="-56501" b="-56501"/>
          <a:stretch/>
        </p:blipFill>
        <p:spPr>
          <a:xfrm>
            <a:off x="9821960" y="5041785"/>
            <a:ext cx="768986" cy="768986"/>
          </a:xfrm>
          <a:prstGeom prst="rect">
            <a:avLst/>
          </a:prstGeom>
        </p:spPr>
      </p:pic>
      <p:pic>
        <p:nvPicPr>
          <p:cNvPr id="40" name="Picture 39" descr="A close up of a sign&#10;&#10;Description automatically generated">
            <a:extLst>
              <a:ext uri="{FF2B5EF4-FFF2-40B4-BE49-F238E27FC236}">
                <a16:creationId xmlns:a16="http://schemas.microsoft.com/office/drawing/2014/main" id="{64AAFC8C-57D5-4EDF-8C91-E5AE2380A7A5}"/>
              </a:ext>
            </a:extLst>
          </p:cNvPr>
          <p:cNvPicPr>
            <a:picLocks noChangeAspect="1"/>
          </p:cNvPicPr>
          <p:nvPr/>
        </p:nvPicPr>
        <p:blipFill>
          <a:blip r:embed="rId7"/>
          <a:stretch>
            <a:fillRect/>
          </a:stretch>
        </p:blipFill>
        <p:spPr>
          <a:xfrm>
            <a:off x="3798624" y="5041785"/>
            <a:ext cx="768986" cy="768986"/>
          </a:xfrm>
          <a:prstGeom prst="rect">
            <a:avLst/>
          </a:prstGeom>
        </p:spPr>
      </p:pic>
      <p:pic>
        <p:nvPicPr>
          <p:cNvPr id="46" name="Picture 45" descr="A close up of a screen&#10;&#10;Description automatically generated">
            <a:extLst>
              <a:ext uri="{FF2B5EF4-FFF2-40B4-BE49-F238E27FC236}">
                <a16:creationId xmlns:a16="http://schemas.microsoft.com/office/drawing/2014/main" id="{842516DB-8D7F-4B8F-80CA-4835BECFA74F}"/>
              </a:ext>
            </a:extLst>
          </p:cNvPr>
          <p:cNvPicPr>
            <a:picLocks noChangeAspect="1"/>
          </p:cNvPicPr>
          <p:nvPr/>
        </p:nvPicPr>
        <p:blipFill>
          <a:blip r:embed="rId8"/>
          <a:stretch>
            <a:fillRect/>
          </a:stretch>
        </p:blipFill>
        <p:spPr>
          <a:xfrm>
            <a:off x="5521488" y="5041785"/>
            <a:ext cx="768986" cy="768986"/>
          </a:xfrm>
          <a:prstGeom prst="rect">
            <a:avLst/>
          </a:prstGeom>
        </p:spPr>
      </p:pic>
      <p:pic>
        <p:nvPicPr>
          <p:cNvPr id="50" name="Picture 49">
            <a:extLst>
              <a:ext uri="{FF2B5EF4-FFF2-40B4-BE49-F238E27FC236}">
                <a16:creationId xmlns:a16="http://schemas.microsoft.com/office/drawing/2014/main" id="{0D32FB6C-AA9F-47DF-A259-E42F647B3AF4}"/>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4660056" y="5041785"/>
            <a:ext cx="768986" cy="768986"/>
          </a:xfrm>
          <a:prstGeom prst="rect">
            <a:avLst/>
          </a:prstGeom>
        </p:spPr>
      </p:pic>
      <p:pic>
        <p:nvPicPr>
          <p:cNvPr id="117" name="Picture 116" descr="A close up of a sign&#10;&#10;Description automatically generated">
            <a:extLst>
              <a:ext uri="{FF2B5EF4-FFF2-40B4-BE49-F238E27FC236}">
                <a16:creationId xmlns:a16="http://schemas.microsoft.com/office/drawing/2014/main" id="{C00D3A08-AA24-49AD-9233-BA4DAA2274B4}"/>
              </a:ext>
            </a:extLst>
          </p:cNvPr>
          <p:cNvPicPr>
            <a:picLocks noChangeAspect="1"/>
          </p:cNvPicPr>
          <p:nvPr/>
        </p:nvPicPr>
        <p:blipFill>
          <a:blip r:embed="rId10"/>
          <a:stretch>
            <a:fillRect/>
          </a:stretch>
        </p:blipFill>
        <p:spPr>
          <a:xfrm>
            <a:off x="8960528" y="5041785"/>
            <a:ext cx="768986" cy="768986"/>
          </a:xfrm>
          <a:prstGeom prst="rect">
            <a:avLst/>
          </a:prstGeom>
        </p:spPr>
      </p:pic>
      <p:pic>
        <p:nvPicPr>
          <p:cNvPr id="119" name="Picture 118">
            <a:extLst>
              <a:ext uri="{FF2B5EF4-FFF2-40B4-BE49-F238E27FC236}">
                <a16:creationId xmlns:a16="http://schemas.microsoft.com/office/drawing/2014/main" id="{4E887AE7-4F05-4B88-944F-5046F81D3AF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0683389" y="5041785"/>
            <a:ext cx="768986" cy="768986"/>
          </a:xfrm>
          <a:prstGeom prst="rect">
            <a:avLst/>
          </a:prstGeom>
        </p:spPr>
      </p:pic>
      <p:pic>
        <p:nvPicPr>
          <p:cNvPr id="121" name="Picture 120" descr="A close up of a sign&#10;&#10;Description automatically generated">
            <a:extLst>
              <a:ext uri="{FF2B5EF4-FFF2-40B4-BE49-F238E27FC236}">
                <a16:creationId xmlns:a16="http://schemas.microsoft.com/office/drawing/2014/main" id="{2418142A-B098-4C44-AC8D-FD83A5A5D48D}"/>
              </a:ext>
            </a:extLst>
          </p:cNvPr>
          <p:cNvPicPr>
            <a:picLocks noChangeAspect="1"/>
          </p:cNvPicPr>
          <p:nvPr/>
        </p:nvPicPr>
        <p:blipFill>
          <a:blip r:embed="rId12"/>
          <a:stretch>
            <a:fillRect/>
          </a:stretch>
        </p:blipFill>
        <p:spPr>
          <a:xfrm>
            <a:off x="2937192" y="5041785"/>
            <a:ext cx="768986" cy="768986"/>
          </a:xfrm>
          <a:prstGeom prst="rect">
            <a:avLst/>
          </a:prstGeom>
        </p:spPr>
      </p:pic>
      <p:pic>
        <p:nvPicPr>
          <p:cNvPr id="125" name="Picture 58">
            <a:extLst>
              <a:ext uri="{FF2B5EF4-FFF2-40B4-BE49-F238E27FC236}">
                <a16:creationId xmlns:a16="http://schemas.microsoft.com/office/drawing/2014/main" id="{84D019BC-26C2-45FC-A637-59EF0954C7B6}"/>
              </a:ext>
              <a:ext uri="{C183D7F6-B498-43B3-948B-1728B52AA6E4}">
                <adec:decorative xmlns:adec="http://schemas.microsoft.com/office/drawing/2017/decorative" val="1"/>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7717007" y="4057677"/>
            <a:ext cx="541252" cy="202506"/>
          </a:xfrm>
          <a:prstGeom prst="rect">
            <a:avLst/>
          </a:prstGeom>
          <a:noFill/>
        </p:spPr>
      </p:pic>
      <p:pic>
        <p:nvPicPr>
          <p:cNvPr id="126" name="Picture 57">
            <a:extLst>
              <a:ext uri="{FF2B5EF4-FFF2-40B4-BE49-F238E27FC236}">
                <a16:creationId xmlns:a16="http://schemas.microsoft.com/office/drawing/2014/main" id="{88FEF584-E490-40CF-B790-3D075FA90B58}"/>
              </a:ext>
              <a:ext uri="{C183D7F6-B498-43B3-948B-1728B52AA6E4}">
                <adec:decorative xmlns:adec="http://schemas.microsoft.com/office/drawing/2017/decorative" val="1"/>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5741017" y="4041393"/>
            <a:ext cx="574290" cy="235074"/>
          </a:xfrm>
          <a:prstGeom prst="rect">
            <a:avLst/>
          </a:prstGeom>
          <a:noFill/>
        </p:spPr>
      </p:pic>
      <p:pic>
        <p:nvPicPr>
          <p:cNvPr id="127" name="Picture 62">
            <a:extLst>
              <a:ext uri="{FF2B5EF4-FFF2-40B4-BE49-F238E27FC236}">
                <a16:creationId xmlns:a16="http://schemas.microsoft.com/office/drawing/2014/main" id="{3ADB3263-5B63-45F9-AC0E-EF871D194198}"/>
              </a:ext>
              <a:ext uri="{C183D7F6-B498-43B3-948B-1728B52AA6E4}">
                <adec:decorative xmlns:adec="http://schemas.microsoft.com/office/drawing/2017/decorative" val="1"/>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3127763" y="4010654"/>
            <a:ext cx="771394" cy="296552"/>
          </a:xfrm>
          <a:prstGeom prst="rect">
            <a:avLst/>
          </a:prstGeom>
        </p:spPr>
      </p:pic>
      <p:pic>
        <p:nvPicPr>
          <p:cNvPr id="128" name="Picture 64">
            <a:extLst>
              <a:ext uri="{FF2B5EF4-FFF2-40B4-BE49-F238E27FC236}">
                <a16:creationId xmlns:a16="http://schemas.microsoft.com/office/drawing/2014/main" id="{BCF4A809-2B03-4847-9DB0-91110340BA1A}"/>
              </a:ext>
              <a:ext uri="{C183D7F6-B498-43B3-948B-1728B52AA6E4}">
                <adec:decorative xmlns:adec="http://schemas.microsoft.com/office/drawing/2017/decorative" val="1"/>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424206" y="4071405"/>
            <a:ext cx="791762" cy="175049"/>
          </a:xfrm>
          <a:prstGeom prst="rect">
            <a:avLst/>
          </a:prstGeom>
        </p:spPr>
      </p:pic>
      <p:pic>
        <p:nvPicPr>
          <p:cNvPr id="129" name="Picture 128">
            <a:extLst>
              <a:ext uri="{FF2B5EF4-FFF2-40B4-BE49-F238E27FC236}">
                <a16:creationId xmlns:a16="http://schemas.microsoft.com/office/drawing/2014/main" id="{AFC1CE25-3756-4A0E-976B-EF050B2978C9}"/>
              </a:ext>
              <a:ext uri="{C183D7F6-B498-43B3-948B-1728B52AA6E4}">
                <adec:decorative xmlns:adec="http://schemas.microsoft.com/office/drawing/2017/decorative" val="1"/>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6840356" y="3916860"/>
            <a:ext cx="351602" cy="484140"/>
          </a:xfrm>
          <a:prstGeom prst="rect">
            <a:avLst/>
          </a:prstGeom>
        </p:spPr>
      </p:pic>
      <p:pic>
        <p:nvPicPr>
          <p:cNvPr id="130" name="Picture 6" descr="A close up of a sign&#10;&#10;Description automatically generated">
            <a:extLst>
              <a:ext uri="{FF2B5EF4-FFF2-40B4-BE49-F238E27FC236}">
                <a16:creationId xmlns:a16="http://schemas.microsoft.com/office/drawing/2014/main" id="{B9056491-901E-483D-9472-8D55C7780D19}"/>
              </a:ext>
            </a:extLst>
          </p:cNvPr>
          <p:cNvPicPr>
            <a:picLocks noChangeAspect="1" noChangeArrowheads="1"/>
          </p:cNvPicPr>
          <p:nvPr/>
        </p:nvPicPr>
        <p:blipFill>
          <a:blip r:embed="rId18" cstate="hqprint">
            <a:extLst>
              <a:ext uri="{28A0092B-C50C-407E-A947-70E740481C1C}">
                <a14:useLocalDpi xmlns:a14="http://schemas.microsoft.com/office/drawing/2010/main"/>
              </a:ext>
            </a:extLst>
          </a:blip>
          <a:stretch>
            <a:fillRect/>
          </a:stretch>
        </p:blipFill>
        <p:spPr bwMode="auto">
          <a:xfrm>
            <a:off x="10195365" y="4089776"/>
            <a:ext cx="1095736" cy="13830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Image result for jira core logo">
            <a:extLst>
              <a:ext uri="{FF2B5EF4-FFF2-40B4-BE49-F238E27FC236}">
                <a16:creationId xmlns:a16="http://schemas.microsoft.com/office/drawing/2014/main" id="{329593F5-9E7C-453B-914E-05A9ED5BB8E6}"/>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8783308" y="4084735"/>
            <a:ext cx="887006" cy="148390"/>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Group 150">
            <a:extLst>
              <a:ext uri="{FF2B5EF4-FFF2-40B4-BE49-F238E27FC236}">
                <a16:creationId xmlns:a16="http://schemas.microsoft.com/office/drawing/2014/main" id="{0BB45EB7-9A47-4D5C-B1E2-13006B430E2A}"/>
              </a:ext>
              <a:ext uri="{C183D7F6-B498-43B3-948B-1728B52AA6E4}">
                <adec:decorative xmlns:adec="http://schemas.microsoft.com/office/drawing/2017/decorative" val="1"/>
              </a:ext>
            </a:extLst>
          </p:cNvPr>
          <p:cNvGrpSpPr/>
          <p:nvPr/>
        </p:nvGrpSpPr>
        <p:grpSpPr>
          <a:xfrm>
            <a:off x="3639608" y="2749952"/>
            <a:ext cx="1626290" cy="283262"/>
            <a:chOff x="3324118" y="2999190"/>
            <a:chExt cx="1626290" cy="283262"/>
          </a:xfrm>
        </p:grpSpPr>
        <p:sp>
          <p:nvSpPr>
            <p:cNvPr id="136" name="TextBox 135">
              <a:extLst>
                <a:ext uri="{FF2B5EF4-FFF2-40B4-BE49-F238E27FC236}">
                  <a16:creationId xmlns:a16="http://schemas.microsoft.com/office/drawing/2014/main" id="{A9C1D39E-D9E3-40A9-93C4-96FD3C32BA19}"/>
                </a:ext>
              </a:extLst>
            </p:cNvPr>
            <p:cNvSpPr txBox="1"/>
            <p:nvPr/>
          </p:nvSpPr>
          <p:spPr>
            <a:xfrm>
              <a:off x="3642806" y="3048488"/>
              <a:ext cx="1307602"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Departmental tools</a:t>
              </a:r>
            </a:p>
          </p:txBody>
        </p:sp>
        <p:sp>
          <p:nvSpPr>
            <p:cNvPr id="137" name="Telemarketer_E7B9" title="Icon of a person wearing a headset">
              <a:extLst>
                <a:ext uri="{FF2B5EF4-FFF2-40B4-BE49-F238E27FC236}">
                  <a16:creationId xmlns:a16="http://schemas.microsoft.com/office/drawing/2014/main" id="{0D078937-44A9-4476-B265-C5813B07D29B}"/>
                </a:ext>
              </a:extLst>
            </p:cNvPr>
            <p:cNvSpPr>
              <a:spLocks noChangeAspect="1" noEditPoints="1"/>
            </p:cNvSpPr>
            <p:nvPr/>
          </p:nvSpPr>
          <p:spPr bwMode="auto">
            <a:xfrm>
              <a:off x="3324118" y="2999190"/>
              <a:ext cx="237510" cy="28326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150" name="Group 149">
            <a:extLst>
              <a:ext uri="{FF2B5EF4-FFF2-40B4-BE49-F238E27FC236}">
                <a16:creationId xmlns:a16="http://schemas.microsoft.com/office/drawing/2014/main" id="{5C9FAD9A-5B86-4FC0-82FF-D5290214072F}"/>
              </a:ext>
              <a:ext uri="{C183D7F6-B498-43B3-948B-1728B52AA6E4}">
                <adec:decorative xmlns:adec="http://schemas.microsoft.com/office/drawing/2017/decorative" val="1"/>
              </a:ext>
            </a:extLst>
          </p:cNvPr>
          <p:cNvGrpSpPr/>
          <p:nvPr/>
        </p:nvGrpSpPr>
        <p:grpSpPr>
          <a:xfrm>
            <a:off x="5589718" y="2779834"/>
            <a:ext cx="1754951" cy="223498"/>
            <a:chOff x="5339474" y="3029072"/>
            <a:chExt cx="1754951" cy="223498"/>
          </a:xfrm>
        </p:grpSpPr>
        <p:sp>
          <p:nvSpPr>
            <p:cNvPr id="139" name="TextBox 138">
              <a:extLst>
                <a:ext uri="{FF2B5EF4-FFF2-40B4-BE49-F238E27FC236}">
                  <a16:creationId xmlns:a16="http://schemas.microsoft.com/office/drawing/2014/main" id="{C73CEFB0-5904-4B1D-9330-DF9D7035C208}"/>
                </a:ext>
              </a:extLst>
            </p:cNvPr>
            <p:cNvSpPr txBox="1"/>
            <p:nvPr/>
          </p:nvSpPr>
          <p:spPr>
            <a:xfrm>
              <a:off x="5751172" y="3048488"/>
              <a:ext cx="1343253"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Employee resources</a:t>
              </a:r>
            </a:p>
          </p:txBody>
        </p:sp>
        <p:sp>
          <p:nvSpPr>
            <p:cNvPr id="140" name="ContactCard_EEBD" title="Icon of a contact card">
              <a:extLst>
                <a:ext uri="{FF2B5EF4-FFF2-40B4-BE49-F238E27FC236}">
                  <a16:creationId xmlns:a16="http://schemas.microsoft.com/office/drawing/2014/main" id="{90D62F66-2D24-4272-B064-0A803068820E}"/>
                </a:ext>
              </a:extLst>
            </p:cNvPr>
            <p:cNvSpPr>
              <a:spLocks noChangeAspect="1" noEditPoints="1"/>
            </p:cNvSpPr>
            <p:nvPr/>
          </p:nvSpPr>
          <p:spPr bwMode="auto">
            <a:xfrm>
              <a:off x="5339474" y="3029072"/>
              <a:ext cx="304572" cy="223498"/>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p:txBody>
        </p:sp>
      </p:grpSp>
      <p:grpSp>
        <p:nvGrpSpPr>
          <p:cNvPr id="149" name="Group 148">
            <a:extLst>
              <a:ext uri="{FF2B5EF4-FFF2-40B4-BE49-F238E27FC236}">
                <a16:creationId xmlns:a16="http://schemas.microsoft.com/office/drawing/2014/main" id="{2AD5D2AD-3A98-4E70-902B-A55659730F7E}"/>
              </a:ext>
              <a:ext uri="{C183D7F6-B498-43B3-948B-1728B52AA6E4}">
                <adec:decorative xmlns:adec="http://schemas.microsoft.com/office/drawing/2017/decorative" val="1"/>
              </a:ext>
            </a:extLst>
          </p:cNvPr>
          <p:cNvGrpSpPr/>
          <p:nvPr/>
        </p:nvGrpSpPr>
        <p:grpSpPr>
          <a:xfrm>
            <a:off x="7668489" y="2758689"/>
            <a:ext cx="1367882" cy="265788"/>
            <a:chOff x="7504442" y="3007927"/>
            <a:chExt cx="1367882" cy="265788"/>
          </a:xfrm>
        </p:grpSpPr>
        <p:sp>
          <p:nvSpPr>
            <p:cNvPr id="142" name="TextBox 141">
              <a:extLst>
                <a:ext uri="{FF2B5EF4-FFF2-40B4-BE49-F238E27FC236}">
                  <a16:creationId xmlns:a16="http://schemas.microsoft.com/office/drawing/2014/main" id="{7592373B-2F2E-46C7-B5B9-4EFC286C14AC}"/>
                </a:ext>
              </a:extLst>
            </p:cNvPr>
            <p:cNvSpPr txBox="1"/>
            <p:nvPr/>
          </p:nvSpPr>
          <p:spPr>
            <a:xfrm>
              <a:off x="7856405" y="3048488"/>
              <a:ext cx="1015919"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Support &amp; info</a:t>
              </a:r>
            </a:p>
          </p:txBody>
        </p:sp>
        <p:grpSp>
          <p:nvGrpSpPr>
            <p:cNvPr id="143" name="Group 142">
              <a:extLst>
                <a:ext uri="{FF2B5EF4-FFF2-40B4-BE49-F238E27FC236}">
                  <a16:creationId xmlns:a16="http://schemas.microsoft.com/office/drawing/2014/main" id="{0E7BD405-3941-468E-B796-7BB9FDF551AA}"/>
                </a:ext>
              </a:extLst>
            </p:cNvPr>
            <p:cNvGrpSpPr/>
            <p:nvPr/>
          </p:nvGrpSpPr>
          <p:grpSpPr>
            <a:xfrm>
              <a:off x="7504442" y="3007927"/>
              <a:ext cx="265788" cy="265788"/>
              <a:chOff x="6978016" y="2844733"/>
              <a:chExt cx="343198" cy="343198"/>
            </a:xfrm>
          </p:grpSpPr>
          <p:sp>
            <p:nvSpPr>
              <p:cNvPr id="144" name="question" title="Icon of a question mark">
                <a:extLst>
                  <a:ext uri="{FF2B5EF4-FFF2-40B4-BE49-F238E27FC236}">
                    <a16:creationId xmlns:a16="http://schemas.microsoft.com/office/drawing/2014/main" id="{D132C828-2811-4D93-B99F-E8D73D948C65}"/>
                  </a:ext>
                </a:extLst>
              </p:cNvPr>
              <p:cNvSpPr>
                <a:spLocks noChangeAspect="1" noEditPoints="1"/>
              </p:cNvSpPr>
              <p:nvPr/>
            </p:nvSpPr>
            <p:spPr bwMode="auto">
              <a:xfrm>
                <a:off x="7088781" y="2917331"/>
                <a:ext cx="121668" cy="202919"/>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952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Light" panose="020B0502040204020203" pitchFamily="34" charset="0"/>
                  <a:ea typeface="+mn-ea"/>
                  <a:cs typeface="Segoe UI Light" panose="020B0502040204020203" pitchFamily="34" charset="0"/>
                </a:endParaRPr>
              </a:p>
            </p:txBody>
          </p:sp>
          <p:sp>
            <p:nvSpPr>
              <p:cNvPr id="145" name="Oval 144">
                <a:extLst>
                  <a:ext uri="{FF2B5EF4-FFF2-40B4-BE49-F238E27FC236}">
                    <a16:creationId xmlns:a16="http://schemas.microsoft.com/office/drawing/2014/main" id="{80294136-9C21-444B-A18D-9CE2415928B5}"/>
                  </a:ext>
                </a:extLst>
              </p:cNvPr>
              <p:cNvSpPr/>
              <p:nvPr/>
            </p:nvSpPr>
            <p:spPr bwMode="auto">
              <a:xfrm>
                <a:off x="6978016" y="2844733"/>
                <a:ext cx="343198" cy="343198"/>
              </a:xfrm>
              <a:prstGeom prst="ellipse">
                <a:avLst/>
              </a:prstGeom>
              <a:noFill/>
              <a:ln w="9525">
                <a:solidFill>
                  <a:schemeClr val="accent6">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grpSp>
        <p:nvGrpSpPr>
          <p:cNvPr id="148" name="Group 147">
            <a:extLst>
              <a:ext uri="{FF2B5EF4-FFF2-40B4-BE49-F238E27FC236}">
                <a16:creationId xmlns:a16="http://schemas.microsoft.com/office/drawing/2014/main" id="{3C783841-AC25-42E5-A2DF-25EBD1B53C46}"/>
              </a:ext>
              <a:ext uri="{C183D7F6-B498-43B3-948B-1728B52AA6E4}">
                <adec:decorative xmlns:adec="http://schemas.microsoft.com/office/drawing/2017/decorative" val="1"/>
              </a:ext>
            </a:extLst>
          </p:cNvPr>
          <p:cNvGrpSpPr/>
          <p:nvPr/>
        </p:nvGrpSpPr>
        <p:grpSpPr>
          <a:xfrm>
            <a:off x="9360190" y="2680627"/>
            <a:ext cx="1947168" cy="421912"/>
            <a:chOff x="9360190" y="2929865"/>
            <a:chExt cx="1947168" cy="421912"/>
          </a:xfrm>
        </p:grpSpPr>
        <p:pic>
          <p:nvPicPr>
            <p:cNvPr id="146" name="Graphic 30" descr="Gears">
              <a:extLst>
                <a:ext uri="{FF2B5EF4-FFF2-40B4-BE49-F238E27FC236}">
                  <a16:creationId xmlns:a16="http://schemas.microsoft.com/office/drawing/2014/main" id="{CE52887A-6E6C-4F9D-8B93-8B2E0901EC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60190" y="2929865"/>
              <a:ext cx="461770" cy="421912"/>
            </a:xfrm>
            <a:prstGeom prst="rect">
              <a:avLst/>
            </a:prstGeom>
          </p:spPr>
        </p:pic>
        <p:sp>
          <p:nvSpPr>
            <p:cNvPr id="147" name="TextBox 146">
              <a:extLst>
                <a:ext uri="{FF2B5EF4-FFF2-40B4-BE49-F238E27FC236}">
                  <a16:creationId xmlns:a16="http://schemas.microsoft.com/office/drawing/2014/main" id="{377C308D-05EC-41AB-8F3B-B20FDFA7AE74}"/>
                </a:ext>
              </a:extLst>
            </p:cNvPr>
            <p:cNvSpPr txBox="1"/>
            <p:nvPr/>
          </p:nvSpPr>
          <p:spPr>
            <a:xfrm>
              <a:off x="9830287" y="3048488"/>
              <a:ext cx="1477071" cy="184666"/>
            </a:xfrm>
            <a:prstGeom prst="rect">
              <a:avLst/>
            </a:prstGeom>
            <a:noFill/>
          </p:spPr>
          <p:txBody>
            <a:bodyPr wrap="none" lIns="0" tIns="0" rIns="0" bIns="0" rtlCol="0" anchor="ctr">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200" b="0" i="0" u="none" strike="noStrike" kern="1200" cap="none" spc="0" normalizeH="0" baseline="0" noProof="0">
                  <a:ln w="3175">
                    <a:noFill/>
                  </a:ln>
                  <a:solidFill>
                    <a:srgbClr val="107C10">
                      <a:lumMod val="50000"/>
                    </a:srgbClr>
                  </a:solidFill>
                  <a:effectLst/>
                  <a:uLnTx/>
                  <a:uFillTx/>
                  <a:latin typeface="Segoe UI"/>
                  <a:ea typeface="+mn-ea"/>
                  <a:cs typeface="Segoe UI Light" panose="020B0502040204020203" pitchFamily="34" charset="0"/>
                </a:rPr>
                <a:t>Processes &amp; workflow</a:t>
              </a:r>
            </a:p>
          </p:txBody>
        </p:sp>
      </p:grpSp>
      <p:grpSp>
        <p:nvGrpSpPr>
          <p:cNvPr id="2" name="Group 1">
            <a:extLst>
              <a:ext uri="{FF2B5EF4-FFF2-40B4-BE49-F238E27FC236}">
                <a16:creationId xmlns:a16="http://schemas.microsoft.com/office/drawing/2014/main" id="{92E2FD90-E41F-4AF0-97B6-0E41B3635F05}"/>
              </a:ext>
              <a:ext uri="{C183D7F6-B498-43B3-948B-1728B52AA6E4}">
                <adec:decorative xmlns:adec="http://schemas.microsoft.com/office/drawing/2017/decorative" val="1"/>
              </a:ext>
            </a:extLst>
          </p:cNvPr>
          <p:cNvGrpSpPr/>
          <p:nvPr/>
        </p:nvGrpSpPr>
        <p:grpSpPr>
          <a:xfrm>
            <a:off x="306310" y="3565408"/>
            <a:ext cx="773211" cy="2454391"/>
            <a:chOff x="306310" y="3565408"/>
            <a:chExt cx="773211" cy="2454391"/>
          </a:xfrm>
        </p:grpSpPr>
        <p:grpSp>
          <p:nvGrpSpPr>
            <p:cNvPr id="53" name="Group 52">
              <a:extLst>
                <a:ext uri="{FF2B5EF4-FFF2-40B4-BE49-F238E27FC236}">
                  <a16:creationId xmlns:a16="http://schemas.microsoft.com/office/drawing/2014/main" id="{B0610FE0-8D12-40F7-BE71-F1B8788CAA5C}"/>
                </a:ext>
              </a:extLst>
            </p:cNvPr>
            <p:cNvGrpSpPr/>
            <p:nvPr/>
          </p:nvGrpSpPr>
          <p:grpSpPr>
            <a:xfrm>
              <a:off x="692916" y="3565408"/>
              <a:ext cx="272423" cy="2454391"/>
              <a:chOff x="5500914" y="3821112"/>
              <a:chExt cx="493486" cy="1840550"/>
            </a:xfrm>
          </p:grpSpPr>
          <p:cxnSp>
            <p:nvCxnSpPr>
              <p:cNvPr id="55" name="Straight Connector 54">
                <a:extLst>
                  <a:ext uri="{FF2B5EF4-FFF2-40B4-BE49-F238E27FC236}">
                    <a16:creationId xmlns:a16="http://schemas.microsoft.com/office/drawing/2014/main" id="{B92FAB6D-C9CD-42E3-A61A-B70584986831}"/>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A497D3-16CB-4E48-880B-3DC75E10488A}"/>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B6A9F6-F519-4EC6-AB24-F8923800914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9" name="TextBox 38">
              <a:extLst>
                <a:ext uri="{FF2B5EF4-FFF2-40B4-BE49-F238E27FC236}">
                  <a16:creationId xmlns:a16="http://schemas.microsoft.com/office/drawing/2014/main" id="{92D40506-765A-4F77-951F-0B70269A17F0}"/>
                </a:ext>
              </a:extLst>
            </p:cNvPr>
            <p:cNvSpPr txBox="1"/>
            <p:nvPr/>
          </p:nvSpPr>
          <p:spPr>
            <a:xfrm>
              <a:off x="306310" y="4620248"/>
              <a:ext cx="773211" cy="344710"/>
            </a:xfrm>
            <a:prstGeom prst="rect">
              <a:avLst/>
            </a:prstGeom>
            <a:solidFill>
              <a:schemeClr val="bg1"/>
            </a:solidFill>
          </p:spPr>
          <p:txBody>
            <a:bodyPr wrap="square" lIns="0" tIns="0" rIns="0" bIns="0" rtlCol="0">
              <a:spAutoFit/>
            </a:bodyPr>
            <a:lstStyle/>
            <a:p>
              <a:pPr marL="0" marR="0" lvl="0" indent="0" algn="ctr" defTabSz="932205" rtl="0" eaLnBrk="1" fontAlgn="auto" latinLnBrk="0" hangingPunct="1">
                <a:lnSpc>
                  <a:spcPct val="80000"/>
                </a:lnSpc>
                <a:spcBef>
                  <a:spcPts val="40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Ready</a:t>
              </a:r>
              <a:b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to use</a:t>
              </a:r>
            </a:p>
          </p:txBody>
        </p:sp>
      </p:grpSp>
      <p:grpSp>
        <p:nvGrpSpPr>
          <p:cNvPr id="58" name="Group 57">
            <a:extLst>
              <a:ext uri="{FF2B5EF4-FFF2-40B4-BE49-F238E27FC236}">
                <a16:creationId xmlns:a16="http://schemas.microsoft.com/office/drawing/2014/main" id="{2D037D15-C41C-470E-9124-777296BD62E4}"/>
              </a:ext>
              <a:ext uri="{C183D7F6-B498-43B3-948B-1728B52AA6E4}">
                <adec:decorative xmlns:adec="http://schemas.microsoft.com/office/drawing/2017/decorative" val="1"/>
              </a:ext>
            </a:extLst>
          </p:cNvPr>
          <p:cNvGrpSpPr/>
          <p:nvPr/>
        </p:nvGrpSpPr>
        <p:grpSpPr>
          <a:xfrm>
            <a:off x="306310" y="1030714"/>
            <a:ext cx="773211" cy="2454391"/>
            <a:chOff x="306310" y="3565408"/>
            <a:chExt cx="773211" cy="2454391"/>
          </a:xfrm>
        </p:grpSpPr>
        <p:grpSp>
          <p:nvGrpSpPr>
            <p:cNvPr id="59" name="Group 58">
              <a:extLst>
                <a:ext uri="{FF2B5EF4-FFF2-40B4-BE49-F238E27FC236}">
                  <a16:creationId xmlns:a16="http://schemas.microsoft.com/office/drawing/2014/main" id="{1DF90E79-9CA8-4AF5-97D7-64C6ACA1949C}"/>
                </a:ext>
              </a:extLst>
            </p:cNvPr>
            <p:cNvGrpSpPr/>
            <p:nvPr/>
          </p:nvGrpSpPr>
          <p:grpSpPr>
            <a:xfrm>
              <a:off x="692916" y="3565408"/>
              <a:ext cx="272423" cy="2454391"/>
              <a:chOff x="5500914" y="3821112"/>
              <a:chExt cx="493486" cy="1840550"/>
            </a:xfrm>
          </p:grpSpPr>
          <p:cxnSp>
            <p:nvCxnSpPr>
              <p:cNvPr id="61" name="Straight Connector 60">
                <a:extLst>
                  <a:ext uri="{FF2B5EF4-FFF2-40B4-BE49-F238E27FC236}">
                    <a16:creationId xmlns:a16="http://schemas.microsoft.com/office/drawing/2014/main" id="{5DC08477-1CF9-4FA4-9B1B-D5C2A96DC5A6}"/>
                  </a:ext>
                </a:extLst>
              </p:cNvPr>
              <p:cNvCxnSpPr/>
              <p:nvPr/>
            </p:nvCxnSpPr>
            <p:spPr>
              <a:xfrm>
                <a:off x="5500914" y="3821112"/>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5AF81D1-04DB-471B-9876-D169BC8F00C4}"/>
                  </a:ext>
                </a:extLst>
              </p:cNvPr>
              <p:cNvCxnSpPr/>
              <p:nvPr/>
            </p:nvCxnSpPr>
            <p:spPr>
              <a:xfrm>
                <a:off x="5500914" y="5661660"/>
                <a:ext cx="493486" cy="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B2865C7-270B-4322-964F-C33F13F560E4}"/>
                  </a:ext>
                </a:extLst>
              </p:cNvPr>
              <p:cNvCxnSpPr>
                <a:cxnSpLocks/>
              </p:cNvCxnSpPr>
              <p:nvPr/>
            </p:nvCxnSpPr>
            <p:spPr>
              <a:xfrm>
                <a:off x="5500916" y="3821112"/>
                <a:ext cx="0" cy="1840550"/>
              </a:xfrm>
              <a:prstGeom prst="line">
                <a:avLst/>
              </a:prstGeom>
              <a:ln w="19050">
                <a:solidFill>
                  <a:srgbClr val="5558A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9F51D420-03B9-42C6-BDFE-03ABC8A936A8}"/>
                </a:ext>
              </a:extLst>
            </p:cNvPr>
            <p:cNvSpPr txBox="1"/>
            <p:nvPr/>
          </p:nvSpPr>
          <p:spPr>
            <a:xfrm>
              <a:off x="306310" y="4620248"/>
              <a:ext cx="773211" cy="344710"/>
            </a:xfrm>
            <a:prstGeom prst="rect">
              <a:avLst/>
            </a:prstGeom>
            <a:solidFill>
              <a:schemeClr val="bg1"/>
            </a:solidFill>
          </p:spPr>
          <p:txBody>
            <a:bodyPr wrap="square" lIns="0" tIns="0" rIns="0" bIns="0" rtlCol="0" anchor="ctr">
              <a:spAutoFit/>
            </a:bodyPr>
            <a:lstStyle/>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Custom</a:t>
              </a:r>
            </a:p>
            <a:p>
              <a:pPr marL="0" marR="0" lvl="0" indent="0" algn="ctr" defTabSz="932205" rtl="0" eaLnBrk="1" fontAlgn="auto" latinLnBrk="0" hangingPunct="1">
                <a:lnSpc>
                  <a:spcPct val="8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5558AF"/>
                  </a:solidFill>
                  <a:effectLst/>
                  <a:uLnTx/>
                  <a:uFillTx/>
                  <a:latin typeface="Segoe UI Semibold"/>
                  <a:ea typeface="+mn-ea"/>
                  <a:cs typeface="Segoe UI" panose="020B0502040204020203" pitchFamily="34" charset="0"/>
                </a:rPr>
                <a:t>Apps</a:t>
              </a:r>
            </a:p>
          </p:txBody>
        </p:sp>
      </p:grpSp>
      <p:sp>
        <p:nvSpPr>
          <p:cNvPr id="49" name="Rectangle 48">
            <a:extLst>
              <a:ext uri="{FF2B5EF4-FFF2-40B4-BE49-F238E27FC236}">
                <a16:creationId xmlns:a16="http://schemas.microsoft.com/office/drawing/2014/main" id="{49775B84-7DDF-4475-86CE-0896166BAB3B}"/>
              </a:ext>
            </a:extLst>
          </p:cNvPr>
          <p:cNvSpPr/>
          <p:nvPr/>
        </p:nvSpPr>
        <p:spPr bwMode="auto">
          <a:xfrm>
            <a:off x="1117600" y="1030714"/>
            <a:ext cx="10487660" cy="1187043"/>
          </a:xfrm>
          <a:prstGeom prst="rect">
            <a:avLst/>
          </a:prstGeom>
          <a:solidFill>
            <a:schemeClr val="bg1"/>
          </a:solid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Vertical </a:t>
            </a:r>
            <a:b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solutions</a:t>
            </a:r>
          </a:p>
        </p:txBody>
      </p:sp>
      <p:sp>
        <p:nvSpPr>
          <p:cNvPr id="51" name="TextBox 50">
            <a:extLst>
              <a:ext uri="{FF2B5EF4-FFF2-40B4-BE49-F238E27FC236}">
                <a16:creationId xmlns:a16="http://schemas.microsoft.com/office/drawing/2014/main" id="{5D923FF7-CEFE-4DC2-9F8E-22FAF6F96484}"/>
              </a:ext>
            </a:extLst>
          </p:cNvPr>
          <p:cNvSpPr txBox="1"/>
          <p:nvPr/>
        </p:nvSpPr>
        <p:spPr>
          <a:xfrm>
            <a:off x="8928132" y="1554494"/>
            <a:ext cx="44468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Retail</a:t>
            </a:r>
          </a:p>
        </p:txBody>
      </p:sp>
      <p:sp>
        <p:nvSpPr>
          <p:cNvPr id="52" name="shopping cart">
            <a:extLst>
              <a:ext uri="{FF2B5EF4-FFF2-40B4-BE49-F238E27FC236}">
                <a16:creationId xmlns:a16="http://schemas.microsoft.com/office/drawing/2014/main" id="{A37C0262-A724-42DF-81B9-835E06A1A3C7}"/>
              </a:ext>
              <a:ext uri="{C183D7F6-B498-43B3-948B-1728B52AA6E4}">
                <adec:decorative xmlns:adec="http://schemas.microsoft.com/office/drawing/2017/decorative" val="1"/>
              </a:ext>
            </a:extLst>
          </p:cNvPr>
          <p:cNvSpPr>
            <a:spLocks noChangeAspect="1" noEditPoints="1"/>
          </p:cNvSpPr>
          <p:nvPr/>
        </p:nvSpPr>
        <p:spPr bwMode="auto">
          <a:xfrm>
            <a:off x="8432255" y="1516495"/>
            <a:ext cx="314718" cy="257198"/>
          </a:xfrm>
          <a:custGeom>
            <a:avLst/>
            <a:gdLst>
              <a:gd name="T0" fmla="*/ 149 w 278"/>
              <a:gd name="T1" fmla="*/ 215 h 228"/>
              <a:gd name="T2" fmla="*/ 163 w 278"/>
              <a:gd name="T3" fmla="*/ 201 h 228"/>
              <a:gd name="T4" fmla="*/ 177 w 278"/>
              <a:gd name="T5" fmla="*/ 215 h 228"/>
              <a:gd name="T6" fmla="*/ 163 w 278"/>
              <a:gd name="T7" fmla="*/ 228 h 228"/>
              <a:gd name="T8" fmla="*/ 149 w 278"/>
              <a:gd name="T9" fmla="*/ 215 h 228"/>
              <a:gd name="T10" fmla="*/ 31 w 278"/>
              <a:gd name="T11" fmla="*/ 215 h 228"/>
              <a:gd name="T12" fmla="*/ 45 w 278"/>
              <a:gd name="T13" fmla="*/ 228 h 228"/>
              <a:gd name="T14" fmla="*/ 58 w 278"/>
              <a:gd name="T15" fmla="*/ 215 h 228"/>
              <a:gd name="T16" fmla="*/ 45 w 278"/>
              <a:gd name="T17" fmla="*/ 201 h 228"/>
              <a:gd name="T18" fmla="*/ 31 w 278"/>
              <a:gd name="T19" fmla="*/ 215 h 228"/>
              <a:gd name="T20" fmla="*/ 16 w 278"/>
              <a:gd name="T21" fmla="*/ 181 h 228"/>
              <a:gd name="T22" fmla="*/ 184 w 278"/>
              <a:gd name="T23" fmla="*/ 181 h 228"/>
              <a:gd name="T24" fmla="*/ 228 w 278"/>
              <a:gd name="T25" fmla="*/ 0 h 228"/>
              <a:gd name="T26" fmla="*/ 278 w 278"/>
              <a:gd name="T27" fmla="*/ 0 h 228"/>
              <a:gd name="T28" fmla="*/ 221 w 278"/>
              <a:gd name="T29" fmla="*/ 28 h 228"/>
              <a:gd name="T30" fmla="*/ 0 w 278"/>
              <a:gd name="T31" fmla="*/ 28 h 228"/>
              <a:gd name="T32" fmla="*/ 26 w 278"/>
              <a:gd name="T33" fmla="*/ 137 h 228"/>
              <a:gd name="T34" fmla="*/ 194 w 278"/>
              <a:gd name="T35" fmla="*/ 13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8" h="228">
                <a:moveTo>
                  <a:pt x="149" y="215"/>
                </a:moveTo>
                <a:cubicBezTo>
                  <a:pt x="149" y="207"/>
                  <a:pt x="156" y="201"/>
                  <a:pt x="163" y="201"/>
                </a:cubicBezTo>
                <a:cubicBezTo>
                  <a:pt x="171" y="201"/>
                  <a:pt x="177" y="207"/>
                  <a:pt x="177" y="215"/>
                </a:cubicBezTo>
                <a:cubicBezTo>
                  <a:pt x="177" y="222"/>
                  <a:pt x="171" y="228"/>
                  <a:pt x="163" y="228"/>
                </a:cubicBezTo>
                <a:cubicBezTo>
                  <a:pt x="156" y="228"/>
                  <a:pt x="149" y="222"/>
                  <a:pt x="149" y="215"/>
                </a:cubicBezTo>
                <a:close/>
                <a:moveTo>
                  <a:pt x="31" y="215"/>
                </a:moveTo>
                <a:cubicBezTo>
                  <a:pt x="31" y="222"/>
                  <a:pt x="37" y="228"/>
                  <a:pt x="45" y="228"/>
                </a:cubicBezTo>
                <a:cubicBezTo>
                  <a:pt x="52" y="228"/>
                  <a:pt x="58" y="222"/>
                  <a:pt x="58" y="215"/>
                </a:cubicBezTo>
                <a:cubicBezTo>
                  <a:pt x="58" y="207"/>
                  <a:pt x="52" y="201"/>
                  <a:pt x="45" y="201"/>
                </a:cubicBezTo>
                <a:cubicBezTo>
                  <a:pt x="37" y="201"/>
                  <a:pt x="31" y="207"/>
                  <a:pt x="31" y="215"/>
                </a:cubicBezTo>
                <a:close/>
                <a:moveTo>
                  <a:pt x="16" y="181"/>
                </a:moveTo>
                <a:cubicBezTo>
                  <a:pt x="184" y="181"/>
                  <a:pt x="184" y="181"/>
                  <a:pt x="184" y="181"/>
                </a:cubicBezTo>
                <a:cubicBezTo>
                  <a:pt x="228" y="0"/>
                  <a:pt x="228" y="0"/>
                  <a:pt x="228" y="0"/>
                </a:cubicBezTo>
                <a:cubicBezTo>
                  <a:pt x="278" y="0"/>
                  <a:pt x="278" y="0"/>
                  <a:pt x="278" y="0"/>
                </a:cubicBezTo>
                <a:moveTo>
                  <a:pt x="221" y="28"/>
                </a:moveTo>
                <a:cubicBezTo>
                  <a:pt x="0" y="28"/>
                  <a:pt x="0" y="28"/>
                  <a:pt x="0" y="28"/>
                </a:cubicBezTo>
                <a:cubicBezTo>
                  <a:pt x="26" y="137"/>
                  <a:pt x="26" y="137"/>
                  <a:pt x="26" y="137"/>
                </a:cubicBezTo>
                <a:cubicBezTo>
                  <a:pt x="194" y="137"/>
                  <a:pt x="194" y="137"/>
                  <a:pt x="194" y="137"/>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4" name="TextBox 53">
            <a:extLst>
              <a:ext uri="{FF2B5EF4-FFF2-40B4-BE49-F238E27FC236}">
                <a16:creationId xmlns:a16="http://schemas.microsoft.com/office/drawing/2014/main" id="{1FB54159-801D-4788-9A86-EB49EA23DD46}"/>
              </a:ext>
            </a:extLst>
          </p:cNvPr>
          <p:cNvSpPr txBox="1"/>
          <p:nvPr/>
        </p:nvSpPr>
        <p:spPr>
          <a:xfrm>
            <a:off x="4079625" y="1554495"/>
            <a:ext cx="867462"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Healthcare</a:t>
            </a:r>
          </a:p>
        </p:txBody>
      </p:sp>
      <p:sp>
        <p:nvSpPr>
          <p:cNvPr id="64" name="heart">
            <a:extLst>
              <a:ext uri="{FF2B5EF4-FFF2-40B4-BE49-F238E27FC236}">
                <a16:creationId xmlns:a16="http://schemas.microsoft.com/office/drawing/2014/main" id="{87313BE3-C054-41F5-9792-72B34144592F}"/>
              </a:ext>
              <a:ext uri="{C183D7F6-B498-43B3-948B-1728B52AA6E4}">
                <adec:decorative xmlns:adec="http://schemas.microsoft.com/office/drawing/2017/decorative" val="1"/>
              </a:ext>
            </a:extLst>
          </p:cNvPr>
          <p:cNvSpPr>
            <a:spLocks noChangeAspect="1" noEditPoints="1"/>
          </p:cNvSpPr>
          <p:nvPr/>
        </p:nvSpPr>
        <p:spPr bwMode="auto">
          <a:xfrm>
            <a:off x="3582974" y="1519676"/>
            <a:ext cx="272100" cy="247052"/>
          </a:xfrm>
          <a:custGeom>
            <a:avLst/>
            <a:gdLst>
              <a:gd name="T0" fmla="*/ 306 w 329"/>
              <a:gd name="T1" fmla="*/ 154 h 299"/>
              <a:gd name="T2" fmla="*/ 306 w 329"/>
              <a:gd name="T3" fmla="*/ 154 h 299"/>
              <a:gd name="T4" fmla="*/ 298 w 329"/>
              <a:gd name="T5" fmla="*/ 162 h 299"/>
              <a:gd name="T6" fmla="*/ 164 w 329"/>
              <a:gd name="T7" fmla="*/ 299 h 299"/>
              <a:gd name="T8" fmla="*/ 30 w 329"/>
              <a:gd name="T9" fmla="*/ 162 h 299"/>
              <a:gd name="T10" fmla="*/ 23 w 329"/>
              <a:gd name="T11" fmla="*/ 154 h 299"/>
              <a:gd name="T12" fmla="*/ 23 w 329"/>
              <a:gd name="T13" fmla="*/ 154 h 299"/>
              <a:gd name="T14" fmla="*/ 23 w 329"/>
              <a:gd name="T15" fmla="*/ 154 h 299"/>
              <a:gd name="T16" fmla="*/ 0 w 329"/>
              <a:gd name="T17" fmla="*/ 93 h 299"/>
              <a:gd name="T18" fmla="*/ 93 w 329"/>
              <a:gd name="T19" fmla="*/ 0 h 299"/>
              <a:gd name="T20" fmla="*/ 164 w 329"/>
              <a:gd name="T21" fmla="*/ 34 h 299"/>
              <a:gd name="T22" fmla="*/ 236 w 329"/>
              <a:gd name="T23" fmla="*/ 0 h 299"/>
              <a:gd name="T24" fmla="*/ 329 w 329"/>
              <a:gd name="T25" fmla="*/ 93 h 299"/>
              <a:gd name="T26" fmla="*/ 306 w 329"/>
              <a:gd name="T27" fmla="*/ 153 h 299"/>
              <a:gd name="T28" fmla="*/ 306 w 329"/>
              <a:gd name="T29" fmla="*/ 154 h 299"/>
              <a:gd name="T30" fmla="*/ 306 w 329"/>
              <a:gd name="T31" fmla="*/ 154 h 299"/>
              <a:gd name="T32" fmla="*/ 251 w 329"/>
              <a:gd name="T33" fmla="*/ 154 h 299"/>
              <a:gd name="T34" fmla="*/ 211 w 329"/>
              <a:gd name="T35" fmla="*/ 76 h 299"/>
              <a:gd name="T36" fmla="*/ 156 w 329"/>
              <a:gd name="T37" fmla="*/ 204 h 299"/>
              <a:gd name="T38" fmla="*/ 101 w 329"/>
              <a:gd name="T39" fmla="*/ 104 h 299"/>
              <a:gd name="T40" fmla="*/ 65 w 329"/>
              <a:gd name="T41" fmla="*/ 162 h 299"/>
              <a:gd name="T42" fmla="*/ 30 w 329"/>
              <a:gd name="T43" fmla="*/ 162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9">
                <a:moveTo>
                  <a:pt x="306" y="154"/>
                </a:moveTo>
                <a:cubicBezTo>
                  <a:pt x="306" y="154"/>
                  <a:pt x="306" y="154"/>
                  <a:pt x="306" y="154"/>
                </a:cubicBezTo>
                <a:cubicBezTo>
                  <a:pt x="304" y="157"/>
                  <a:pt x="301" y="159"/>
                  <a:pt x="298" y="162"/>
                </a:cubicBezTo>
                <a:cubicBezTo>
                  <a:pt x="164" y="299"/>
                  <a:pt x="164" y="299"/>
                  <a:pt x="164" y="299"/>
                </a:cubicBezTo>
                <a:cubicBezTo>
                  <a:pt x="30" y="162"/>
                  <a:pt x="30" y="162"/>
                  <a:pt x="30" y="162"/>
                </a:cubicBezTo>
                <a:cubicBezTo>
                  <a:pt x="28" y="159"/>
                  <a:pt x="25" y="156"/>
                  <a:pt x="23" y="154"/>
                </a:cubicBezTo>
                <a:cubicBezTo>
                  <a:pt x="23" y="154"/>
                  <a:pt x="23" y="154"/>
                  <a:pt x="23" y="154"/>
                </a:cubicBezTo>
                <a:cubicBezTo>
                  <a:pt x="23" y="154"/>
                  <a:pt x="23" y="154"/>
                  <a:pt x="23" y="154"/>
                </a:cubicBezTo>
                <a:cubicBezTo>
                  <a:pt x="8" y="137"/>
                  <a:pt x="0" y="116"/>
                  <a:pt x="0" y="93"/>
                </a:cubicBezTo>
                <a:cubicBezTo>
                  <a:pt x="0" y="42"/>
                  <a:pt x="41" y="0"/>
                  <a:pt x="93" y="0"/>
                </a:cubicBezTo>
                <a:cubicBezTo>
                  <a:pt x="122" y="0"/>
                  <a:pt x="147" y="14"/>
                  <a:pt x="164" y="34"/>
                </a:cubicBezTo>
                <a:cubicBezTo>
                  <a:pt x="181" y="14"/>
                  <a:pt x="207" y="0"/>
                  <a:pt x="236" y="0"/>
                </a:cubicBezTo>
                <a:cubicBezTo>
                  <a:pt x="287" y="0"/>
                  <a:pt x="329" y="42"/>
                  <a:pt x="329" y="93"/>
                </a:cubicBezTo>
                <a:cubicBezTo>
                  <a:pt x="329" y="116"/>
                  <a:pt x="320" y="137"/>
                  <a:pt x="306" y="153"/>
                </a:cubicBezTo>
                <a:lnTo>
                  <a:pt x="306" y="154"/>
                </a:lnTo>
                <a:close/>
                <a:moveTo>
                  <a:pt x="306" y="154"/>
                </a:moveTo>
                <a:cubicBezTo>
                  <a:pt x="251" y="154"/>
                  <a:pt x="251" y="154"/>
                  <a:pt x="251" y="154"/>
                </a:cubicBezTo>
                <a:cubicBezTo>
                  <a:pt x="211" y="76"/>
                  <a:pt x="211" y="76"/>
                  <a:pt x="211" y="76"/>
                </a:cubicBezTo>
                <a:cubicBezTo>
                  <a:pt x="156" y="204"/>
                  <a:pt x="156" y="204"/>
                  <a:pt x="156" y="204"/>
                </a:cubicBezTo>
                <a:cubicBezTo>
                  <a:pt x="101" y="104"/>
                  <a:pt x="101" y="104"/>
                  <a:pt x="101" y="104"/>
                </a:cubicBezTo>
                <a:cubicBezTo>
                  <a:pt x="65" y="162"/>
                  <a:pt x="65" y="162"/>
                  <a:pt x="65" y="162"/>
                </a:cubicBezTo>
                <a:cubicBezTo>
                  <a:pt x="30" y="162"/>
                  <a:pt x="30" y="162"/>
                  <a:pt x="30" y="162"/>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5" name="TextBox 64">
            <a:extLst>
              <a:ext uri="{FF2B5EF4-FFF2-40B4-BE49-F238E27FC236}">
                <a16:creationId xmlns:a16="http://schemas.microsoft.com/office/drawing/2014/main" id="{A97CF81F-157B-436F-9A25-1C99A562E2B3}"/>
              </a:ext>
            </a:extLst>
          </p:cNvPr>
          <p:cNvSpPr txBox="1"/>
          <p:nvPr/>
        </p:nvSpPr>
        <p:spPr>
          <a:xfrm>
            <a:off x="10681498" y="1554494"/>
            <a:ext cx="638657"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Banking</a:t>
            </a:r>
          </a:p>
        </p:txBody>
      </p:sp>
      <p:sp>
        <p:nvSpPr>
          <p:cNvPr id="66" name="building_5">
            <a:extLst>
              <a:ext uri="{FF2B5EF4-FFF2-40B4-BE49-F238E27FC236}">
                <a16:creationId xmlns:a16="http://schemas.microsoft.com/office/drawing/2014/main" id="{0A7B1B22-631C-4D1D-8EA6-05A9A7D445AA}"/>
              </a:ext>
              <a:ext uri="{C183D7F6-B498-43B3-948B-1728B52AA6E4}">
                <adec:decorative xmlns:adec="http://schemas.microsoft.com/office/drawing/2017/decorative" val="1"/>
              </a:ext>
            </a:extLst>
          </p:cNvPr>
          <p:cNvSpPr>
            <a:spLocks noChangeAspect="1" noEditPoints="1"/>
          </p:cNvSpPr>
          <p:nvPr/>
        </p:nvSpPr>
        <p:spPr bwMode="auto">
          <a:xfrm>
            <a:off x="10266343" y="1524230"/>
            <a:ext cx="277790" cy="23794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67" name="TextBox 66">
            <a:extLst>
              <a:ext uri="{FF2B5EF4-FFF2-40B4-BE49-F238E27FC236}">
                <a16:creationId xmlns:a16="http://schemas.microsoft.com/office/drawing/2014/main" id="{F85C9820-638D-48C2-B978-3D8337869E1D}"/>
              </a:ext>
            </a:extLst>
          </p:cNvPr>
          <p:cNvSpPr txBox="1"/>
          <p:nvPr/>
        </p:nvSpPr>
        <p:spPr>
          <a:xfrm>
            <a:off x="6382920" y="1554494"/>
            <a:ext cx="1155810" cy="193899"/>
          </a:xfrm>
          <a:prstGeom prst="rect">
            <a:avLst/>
          </a:prstGeom>
          <a:noFill/>
        </p:spPr>
        <p:txBody>
          <a:bodyPr wrap="square" lIns="0" tIns="0" rIns="0" bIns="0" rtlCol="0" anchor="ctr" anchorCtr="0">
            <a:spAutoFit/>
          </a:bodyPr>
          <a:lstStyle>
            <a:defPPr>
              <a:defRPr lang="en-US"/>
            </a:defPPr>
            <a:lvl1pPr marR="0" lvl="0" indent="0" defTabSz="932205" fontAlgn="auto">
              <a:lnSpc>
                <a:spcPct val="90000"/>
              </a:lnSpc>
              <a:spcBef>
                <a:spcPts val="400"/>
              </a:spcBef>
              <a:spcAft>
                <a:spcPts val="0"/>
              </a:spcAft>
              <a:buClrTx/>
              <a:buSzPct val="90000"/>
              <a:buFontTx/>
              <a:buNone/>
              <a:tabLst/>
              <a:defRPr kumimoji="0" sz="1400" b="0" i="0" u="none" strike="noStrike" kern="0" cap="none" spc="0" normalizeH="0" baseline="0">
                <a:ln w="3175">
                  <a:noFill/>
                </a:ln>
                <a:gradFill>
                  <a:gsLst>
                    <a:gs pos="54369">
                      <a:schemeClr val="tx1"/>
                    </a:gs>
                    <a:gs pos="75000">
                      <a:schemeClr val="tx1"/>
                    </a:gs>
                  </a:gsLst>
                  <a:lin ang="5400000" scaled="0"/>
                </a:gradFill>
                <a:effectLst/>
                <a:uLnTx/>
                <a:uFillTx/>
                <a:cs typeface="Segoe UI" panose="020B0502040204020203" pitchFamily="34" charset="0"/>
              </a:defRPr>
            </a:lvl1pPr>
          </a:lstStyle>
          <a:p>
            <a:pPr marL="0" marR="0" lvl="0" indent="0" algn="l" defTabSz="932205" rtl="0" eaLnBrk="1" fontAlgn="auto" latinLnBrk="0" hangingPunct="1">
              <a:lnSpc>
                <a:spcPct val="90000"/>
              </a:lnSpc>
              <a:spcBef>
                <a:spcPts val="400"/>
              </a:spcBef>
              <a:spcAft>
                <a:spcPts val="0"/>
              </a:spcAft>
              <a:buClrTx/>
              <a:buSzPct val="90000"/>
              <a:buFontTx/>
              <a:buNone/>
              <a:tabLst/>
              <a:defRPr/>
            </a:pPr>
            <a:r>
              <a:rPr kumimoji="0" lang="en-US" sz="1400" b="0" i="0" u="none" strike="noStrike" kern="0" cap="none" spc="0" normalizeH="0" baseline="0" noProof="0">
                <a:ln w="3175">
                  <a:noFill/>
                </a:ln>
                <a:solidFill>
                  <a:srgbClr val="000000"/>
                </a:solidFill>
                <a:effectLst/>
                <a:uLnTx/>
                <a:uFillTx/>
                <a:latin typeface="Segoe UI"/>
                <a:ea typeface="+mn-ea"/>
                <a:cs typeface="Segoe UI" panose="020B0502040204020203" pitchFamily="34" charset="0"/>
              </a:rPr>
              <a:t>Manufacturing</a:t>
            </a:r>
          </a:p>
        </p:txBody>
      </p:sp>
      <p:sp>
        <p:nvSpPr>
          <p:cNvPr id="68" name="factory_2">
            <a:extLst>
              <a:ext uri="{FF2B5EF4-FFF2-40B4-BE49-F238E27FC236}">
                <a16:creationId xmlns:a16="http://schemas.microsoft.com/office/drawing/2014/main" id="{5BDD047A-B763-474C-883D-FB2B11062950}"/>
              </a:ext>
              <a:ext uri="{C183D7F6-B498-43B3-948B-1728B52AA6E4}">
                <adec:decorative xmlns:adec="http://schemas.microsoft.com/office/drawing/2017/decorative" val="1"/>
              </a:ext>
            </a:extLst>
          </p:cNvPr>
          <p:cNvSpPr>
            <a:spLocks noChangeAspect="1"/>
          </p:cNvSpPr>
          <p:nvPr/>
        </p:nvSpPr>
        <p:spPr bwMode="auto">
          <a:xfrm>
            <a:off x="5840612" y="1513684"/>
            <a:ext cx="314718" cy="259037"/>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30822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decel="100000" fill="hold" nodeType="afterEffect">
                                  <p:stCondLst>
                                    <p:cond delay="0"/>
                                  </p:stCondLst>
                                  <p:childTnLst>
                                    <p:set>
                                      <p:cBhvr>
                                        <p:cTn id="13" dur="1" fill="hold">
                                          <p:stCondLst>
                                            <p:cond delay="0"/>
                                          </p:stCondLst>
                                        </p:cTn>
                                        <p:tgtEl>
                                          <p:spTgt spid="121"/>
                                        </p:tgtEl>
                                        <p:attrNameLst>
                                          <p:attrName>style.visibility</p:attrName>
                                        </p:attrNameLst>
                                      </p:cBhvr>
                                      <p:to>
                                        <p:strVal val="visible"/>
                                      </p:to>
                                    </p:set>
                                    <p:anim calcmode="lin" valueType="num">
                                      <p:cBhvr additive="base">
                                        <p:cTn id="14" dur="750" fill="hold"/>
                                        <p:tgtEl>
                                          <p:spTgt spid="121"/>
                                        </p:tgtEl>
                                        <p:attrNameLst>
                                          <p:attrName>ppt_x</p:attrName>
                                        </p:attrNameLst>
                                      </p:cBhvr>
                                      <p:tavLst>
                                        <p:tav tm="0">
                                          <p:val>
                                            <p:strVal val="1+#ppt_w/2"/>
                                          </p:val>
                                        </p:tav>
                                        <p:tav tm="100000">
                                          <p:val>
                                            <p:strVal val="#ppt_x"/>
                                          </p:val>
                                        </p:tav>
                                      </p:tavLst>
                                    </p:anim>
                                    <p:anim calcmode="lin" valueType="num">
                                      <p:cBhvr additive="base">
                                        <p:cTn id="15" dur="750" fill="hold"/>
                                        <p:tgtEl>
                                          <p:spTgt spid="121"/>
                                        </p:tgtEl>
                                        <p:attrNameLst>
                                          <p:attrName>ppt_y</p:attrName>
                                        </p:attrNameLst>
                                      </p:cBhvr>
                                      <p:tavLst>
                                        <p:tav tm="0">
                                          <p:val>
                                            <p:strVal val="#ppt_y"/>
                                          </p:val>
                                        </p:tav>
                                        <p:tav tm="100000">
                                          <p:val>
                                            <p:strVal val="#ppt_y"/>
                                          </p:val>
                                        </p:tav>
                                      </p:tavLst>
                                    </p:anim>
                                  </p:childTnLst>
                                </p:cTn>
                              </p:par>
                              <p:par>
                                <p:cTn id="16" presetID="2" presetClass="entr" presetSubtype="2" decel="100000" fill="hold" nodeType="withEffect">
                                  <p:stCondLst>
                                    <p:cond delay="20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750" fill="hold"/>
                                        <p:tgtEl>
                                          <p:spTgt spid="40"/>
                                        </p:tgtEl>
                                        <p:attrNameLst>
                                          <p:attrName>ppt_x</p:attrName>
                                        </p:attrNameLst>
                                      </p:cBhvr>
                                      <p:tavLst>
                                        <p:tav tm="0">
                                          <p:val>
                                            <p:strVal val="1+#ppt_w/2"/>
                                          </p:val>
                                        </p:tav>
                                        <p:tav tm="100000">
                                          <p:val>
                                            <p:strVal val="#ppt_x"/>
                                          </p:val>
                                        </p:tav>
                                      </p:tavLst>
                                    </p:anim>
                                    <p:anim calcmode="lin" valueType="num">
                                      <p:cBhvr additive="base">
                                        <p:cTn id="19" dur="750" fill="hold"/>
                                        <p:tgtEl>
                                          <p:spTgt spid="40"/>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400"/>
                                  </p:st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750" fill="hold"/>
                                        <p:tgtEl>
                                          <p:spTgt spid="50"/>
                                        </p:tgtEl>
                                        <p:attrNameLst>
                                          <p:attrName>ppt_x</p:attrName>
                                        </p:attrNameLst>
                                      </p:cBhvr>
                                      <p:tavLst>
                                        <p:tav tm="0">
                                          <p:val>
                                            <p:strVal val="1+#ppt_w/2"/>
                                          </p:val>
                                        </p:tav>
                                        <p:tav tm="100000">
                                          <p:val>
                                            <p:strVal val="#ppt_x"/>
                                          </p:val>
                                        </p:tav>
                                      </p:tavLst>
                                    </p:anim>
                                    <p:anim calcmode="lin" valueType="num">
                                      <p:cBhvr additive="base">
                                        <p:cTn id="23" dur="750" fill="hold"/>
                                        <p:tgtEl>
                                          <p:spTgt spid="50"/>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600"/>
                                  </p:stCondLst>
                                  <p:childTnLst>
                                    <p:set>
                                      <p:cBhvr>
                                        <p:cTn id="25" dur="1" fill="hold">
                                          <p:stCondLst>
                                            <p:cond delay="0"/>
                                          </p:stCondLst>
                                        </p:cTn>
                                        <p:tgtEl>
                                          <p:spTgt spid="46"/>
                                        </p:tgtEl>
                                        <p:attrNameLst>
                                          <p:attrName>style.visibility</p:attrName>
                                        </p:attrNameLst>
                                      </p:cBhvr>
                                      <p:to>
                                        <p:strVal val="visible"/>
                                      </p:to>
                                    </p:set>
                                    <p:anim calcmode="lin" valueType="num">
                                      <p:cBhvr additive="base">
                                        <p:cTn id="26" dur="750" fill="hold"/>
                                        <p:tgtEl>
                                          <p:spTgt spid="46"/>
                                        </p:tgtEl>
                                        <p:attrNameLst>
                                          <p:attrName>ppt_x</p:attrName>
                                        </p:attrNameLst>
                                      </p:cBhvr>
                                      <p:tavLst>
                                        <p:tav tm="0">
                                          <p:val>
                                            <p:strVal val="1+#ppt_w/2"/>
                                          </p:val>
                                        </p:tav>
                                        <p:tav tm="100000">
                                          <p:val>
                                            <p:strVal val="#ppt_x"/>
                                          </p:val>
                                        </p:tav>
                                      </p:tavLst>
                                    </p:anim>
                                    <p:anim calcmode="lin" valueType="num">
                                      <p:cBhvr additive="base">
                                        <p:cTn id="27" dur="750" fill="hold"/>
                                        <p:tgtEl>
                                          <p:spTgt spid="46"/>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800"/>
                                  </p:stCondLst>
                                  <p:childTnLst>
                                    <p:set>
                                      <p:cBhvr>
                                        <p:cTn id="29" dur="1" fill="hold">
                                          <p:stCondLst>
                                            <p:cond delay="0"/>
                                          </p:stCondLst>
                                        </p:cTn>
                                        <p:tgtEl>
                                          <p:spTgt spid="112"/>
                                        </p:tgtEl>
                                        <p:attrNameLst>
                                          <p:attrName>style.visibility</p:attrName>
                                        </p:attrNameLst>
                                      </p:cBhvr>
                                      <p:to>
                                        <p:strVal val="visible"/>
                                      </p:to>
                                    </p:set>
                                    <p:anim calcmode="lin" valueType="num">
                                      <p:cBhvr additive="base">
                                        <p:cTn id="30" dur="750" fill="hold"/>
                                        <p:tgtEl>
                                          <p:spTgt spid="112"/>
                                        </p:tgtEl>
                                        <p:attrNameLst>
                                          <p:attrName>ppt_x</p:attrName>
                                        </p:attrNameLst>
                                      </p:cBhvr>
                                      <p:tavLst>
                                        <p:tav tm="0">
                                          <p:val>
                                            <p:strVal val="1+#ppt_w/2"/>
                                          </p:val>
                                        </p:tav>
                                        <p:tav tm="100000">
                                          <p:val>
                                            <p:strVal val="#ppt_x"/>
                                          </p:val>
                                        </p:tav>
                                      </p:tavLst>
                                    </p:anim>
                                    <p:anim calcmode="lin" valueType="num">
                                      <p:cBhvr additive="base">
                                        <p:cTn id="31" dur="750" fill="hold"/>
                                        <p:tgtEl>
                                          <p:spTgt spid="112"/>
                                        </p:tgtEl>
                                        <p:attrNameLst>
                                          <p:attrName>ppt_y</p:attrName>
                                        </p:attrNameLst>
                                      </p:cBhvr>
                                      <p:tavLst>
                                        <p:tav tm="0">
                                          <p:val>
                                            <p:strVal val="#ppt_y"/>
                                          </p:val>
                                        </p:tav>
                                        <p:tav tm="100000">
                                          <p:val>
                                            <p:strVal val="#ppt_y"/>
                                          </p:val>
                                        </p:tav>
                                      </p:tavLst>
                                    </p:anim>
                                  </p:childTnLst>
                                </p:cTn>
                              </p:par>
                              <p:par>
                                <p:cTn id="32" presetID="2" presetClass="entr" presetSubtype="2" decel="100000" fill="hold" nodeType="withEffect">
                                  <p:stCondLst>
                                    <p:cond delay="1000"/>
                                  </p:stCondLst>
                                  <p:childTnLst>
                                    <p:set>
                                      <p:cBhvr>
                                        <p:cTn id="33" dur="1" fill="hold">
                                          <p:stCondLst>
                                            <p:cond delay="0"/>
                                          </p:stCondLst>
                                        </p:cTn>
                                        <p:tgtEl>
                                          <p:spTgt spid="113"/>
                                        </p:tgtEl>
                                        <p:attrNameLst>
                                          <p:attrName>style.visibility</p:attrName>
                                        </p:attrNameLst>
                                      </p:cBhvr>
                                      <p:to>
                                        <p:strVal val="visible"/>
                                      </p:to>
                                    </p:set>
                                    <p:anim calcmode="lin" valueType="num">
                                      <p:cBhvr additive="base">
                                        <p:cTn id="34" dur="750" fill="hold"/>
                                        <p:tgtEl>
                                          <p:spTgt spid="113"/>
                                        </p:tgtEl>
                                        <p:attrNameLst>
                                          <p:attrName>ppt_x</p:attrName>
                                        </p:attrNameLst>
                                      </p:cBhvr>
                                      <p:tavLst>
                                        <p:tav tm="0">
                                          <p:val>
                                            <p:strVal val="1+#ppt_w/2"/>
                                          </p:val>
                                        </p:tav>
                                        <p:tav tm="100000">
                                          <p:val>
                                            <p:strVal val="#ppt_x"/>
                                          </p:val>
                                        </p:tav>
                                      </p:tavLst>
                                    </p:anim>
                                    <p:anim calcmode="lin" valueType="num">
                                      <p:cBhvr additive="base">
                                        <p:cTn id="35" dur="750" fill="hold"/>
                                        <p:tgtEl>
                                          <p:spTgt spid="113"/>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1200"/>
                                  </p:stCondLst>
                                  <p:childTnLst>
                                    <p:set>
                                      <p:cBhvr>
                                        <p:cTn id="37" dur="1" fill="hold">
                                          <p:stCondLst>
                                            <p:cond delay="0"/>
                                          </p:stCondLst>
                                        </p:cTn>
                                        <p:tgtEl>
                                          <p:spTgt spid="114"/>
                                        </p:tgtEl>
                                        <p:attrNameLst>
                                          <p:attrName>style.visibility</p:attrName>
                                        </p:attrNameLst>
                                      </p:cBhvr>
                                      <p:to>
                                        <p:strVal val="visible"/>
                                      </p:to>
                                    </p:set>
                                    <p:anim calcmode="lin" valueType="num">
                                      <p:cBhvr additive="base">
                                        <p:cTn id="38" dur="750" fill="hold"/>
                                        <p:tgtEl>
                                          <p:spTgt spid="114"/>
                                        </p:tgtEl>
                                        <p:attrNameLst>
                                          <p:attrName>ppt_x</p:attrName>
                                        </p:attrNameLst>
                                      </p:cBhvr>
                                      <p:tavLst>
                                        <p:tav tm="0">
                                          <p:val>
                                            <p:strVal val="1+#ppt_w/2"/>
                                          </p:val>
                                        </p:tav>
                                        <p:tav tm="100000">
                                          <p:val>
                                            <p:strVal val="#ppt_x"/>
                                          </p:val>
                                        </p:tav>
                                      </p:tavLst>
                                    </p:anim>
                                    <p:anim calcmode="lin" valueType="num">
                                      <p:cBhvr additive="base">
                                        <p:cTn id="39" dur="750" fill="hold"/>
                                        <p:tgtEl>
                                          <p:spTgt spid="114"/>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1400"/>
                                  </p:stCondLst>
                                  <p:childTnLst>
                                    <p:set>
                                      <p:cBhvr>
                                        <p:cTn id="41" dur="1" fill="hold">
                                          <p:stCondLst>
                                            <p:cond delay="0"/>
                                          </p:stCondLst>
                                        </p:cTn>
                                        <p:tgtEl>
                                          <p:spTgt spid="117"/>
                                        </p:tgtEl>
                                        <p:attrNameLst>
                                          <p:attrName>style.visibility</p:attrName>
                                        </p:attrNameLst>
                                      </p:cBhvr>
                                      <p:to>
                                        <p:strVal val="visible"/>
                                      </p:to>
                                    </p:set>
                                    <p:anim calcmode="lin" valueType="num">
                                      <p:cBhvr additive="base">
                                        <p:cTn id="42" dur="750" fill="hold"/>
                                        <p:tgtEl>
                                          <p:spTgt spid="117"/>
                                        </p:tgtEl>
                                        <p:attrNameLst>
                                          <p:attrName>ppt_x</p:attrName>
                                        </p:attrNameLst>
                                      </p:cBhvr>
                                      <p:tavLst>
                                        <p:tav tm="0">
                                          <p:val>
                                            <p:strVal val="1+#ppt_w/2"/>
                                          </p:val>
                                        </p:tav>
                                        <p:tav tm="100000">
                                          <p:val>
                                            <p:strVal val="#ppt_x"/>
                                          </p:val>
                                        </p:tav>
                                      </p:tavLst>
                                    </p:anim>
                                    <p:anim calcmode="lin" valueType="num">
                                      <p:cBhvr additive="base">
                                        <p:cTn id="43" dur="750" fill="hold"/>
                                        <p:tgtEl>
                                          <p:spTgt spid="117"/>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1600"/>
                                  </p:stCondLst>
                                  <p:childTnLst>
                                    <p:set>
                                      <p:cBhvr>
                                        <p:cTn id="45" dur="1" fill="hold">
                                          <p:stCondLst>
                                            <p:cond delay="0"/>
                                          </p:stCondLst>
                                        </p:cTn>
                                        <p:tgtEl>
                                          <p:spTgt spid="115"/>
                                        </p:tgtEl>
                                        <p:attrNameLst>
                                          <p:attrName>style.visibility</p:attrName>
                                        </p:attrNameLst>
                                      </p:cBhvr>
                                      <p:to>
                                        <p:strVal val="visible"/>
                                      </p:to>
                                    </p:set>
                                    <p:anim calcmode="lin" valueType="num">
                                      <p:cBhvr additive="base">
                                        <p:cTn id="46" dur="750" fill="hold"/>
                                        <p:tgtEl>
                                          <p:spTgt spid="115"/>
                                        </p:tgtEl>
                                        <p:attrNameLst>
                                          <p:attrName>ppt_x</p:attrName>
                                        </p:attrNameLst>
                                      </p:cBhvr>
                                      <p:tavLst>
                                        <p:tav tm="0">
                                          <p:val>
                                            <p:strVal val="1+#ppt_w/2"/>
                                          </p:val>
                                        </p:tav>
                                        <p:tav tm="100000">
                                          <p:val>
                                            <p:strVal val="#ppt_x"/>
                                          </p:val>
                                        </p:tav>
                                      </p:tavLst>
                                    </p:anim>
                                    <p:anim calcmode="lin" valueType="num">
                                      <p:cBhvr additive="base">
                                        <p:cTn id="47" dur="750" fill="hold"/>
                                        <p:tgtEl>
                                          <p:spTgt spid="115"/>
                                        </p:tgtEl>
                                        <p:attrNameLst>
                                          <p:attrName>ppt_y</p:attrName>
                                        </p:attrNameLst>
                                      </p:cBhvr>
                                      <p:tavLst>
                                        <p:tav tm="0">
                                          <p:val>
                                            <p:strVal val="#ppt_y"/>
                                          </p:val>
                                        </p:tav>
                                        <p:tav tm="100000">
                                          <p:val>
                                            <p:strVal val="#ppt_y"/>
                                          </p:val>
                                        </p:tav>
                                      </p:tavLst>
                                    </p:anim>
                                  </p:childTnLst>
                                </p:cTn>
                              </p:par>
                              <p:par>
                                <p:cTn id="48" presetID="2" presetClass="entr" presetSubtype="2" decel="100000" fill="hold" nodeType="withEffect">
                                  <p:stCondLst>
                                    <p:cond delay="1800"/>
                                  </p:stCondLst>
                                  <p:childTnLst>
                                    <p:set>
                                      <p:cBhvr>
                                        <p:cTn id="49" dur="1" fill="hold">
                                          <p:stCondLst>
                                            <p:cond delay="0"/>
                                          </p:stCondLst>
                                        </p:cTn>
                                        <p:tgtEl>
                                          <p:spTgt spid="119"/>
                                        </p:tgtEl>
                                        <p:attrNameLst>
                                          <p:attrName>style.visibility</p:attrName>
                                        </p:attrNameLst>
                                      </p:cBhvr>
                                      <p:to>
                                        <p:strVal val="visible"/>
                                      </p:to>
                                    </p:set>
                                    <p:anim calcmode="lin" valueType="num">
                                      <p:cBhvr additive="base">
                                        <p:cTn id="50" dur="750" fill="hold"/>
                                        <p:tgtEl>
                                          <p:spTgt spid="119"/>
                                        </p:tgtEl>
                                        <p:attrNameLst>
                                          <p:attrName>ppt_x</p:attrName>
                                        </p:attrNameLst>
                                      </p:cBhvr>
                                      <p:tavLst>
                                        <p:tav tm="0">
                                          <p:val>
                                            <p:strVal val="1+#ppt_w/2"/>
                                          </p:val>
                                        </p:tav>
                                        <p:tav tm="100000">
                                          <p:val>
                                            <p:strVal val="#ppt_x"/>
                                          </p:val>
                                        </p:tav>
                                      </p:tavLst>
                                    </p:anim>
                                    <p:anim calcmode="lin" valueType="num">
                                      <p:cBhvr additive="base">
                                        <p:cTn id="51" dur="750" fill="hold"/>
                                        <p:tgtEl>
                                          <p:spTgt spid="119"/>
                                        </p:tgtEl>
                                        <p:attrNameLst>
                                          <p:attrName>ppt_y</p:attrName>
                                        </p:attrNameLst>
                                      </p:cBhvr>
                                      <p:tavLst>
                                        <p:tav tm="0">
                                          <p:val>
                                            <p:strVal val="#ppt_y"/>
                                          </p:val>
                                        </p:tav>
                                        <p:tav tm="100000">
                                          <p:val>
                                            <p:strVal val="#ppt_y"/>
                                          </p:val>
                                        </p:tav>
                                      </p:tavLst>
                                    </p:anim>
                                  </p:childTnLst>
                                </p:cTn>
                              </p:par>
                              <p:par>
                                <p:cTn id="52" presetID="10" presetClass="entr" presetSubtype="0" fill="hold" grpId="0" nodeType="withEffect">
                                  <p:stCondLst>
                                    <p:cond delay="1800"/>
                                  </p:stCondLst>
                                  <p:childTnLst>
                                    <p:set>
                                      <p:cBhvr>
                                        <p:cTn id="53" dur="1" fill="hold">
                                          <p:stCondLst>
                                            <p:cond delay="0"/>
                                          </p:stCondLst>
                                        </p:cTn>
                                        <p:tgtEl>
                                          <p:spTgt spid="76"/>
                                        </p:tgtEl>
                                        <p:attrNameLst>
                                          <p:attrName>style.visibility</p:attrName>
                                        </p:attrNameLst>
                                      </p:cBhvr>
                                      <p:to>
                                        <p:strVal val="visible"/>
                                      </p:to>
                                    </p:set>
                                    <p:animEffect transition="in" filter="fade">
                                      <p:cBhvr>
                                        <p:cTn id="54" dur="500"/>
                                        <p:tgtEl>
                                          <p:spTgt spid="76"/>
                                        </p:tgtEl>
                                      </p:cBhvr>
                                    </p:animEffect>
                                  </p:childTnLst>
                                </p:cTn>
                              </p:par>
                            </p:childTnLst>
                          </p:cTn>
                        </p:par>
                        <p:par>
                          <p:cTn id="55" fill="hold">
                            <p:stCondLst>
                              <p:cond delay="3050"/>
                            </p:stCondLst>
                            <p:childTnLst>
                              <p:par>
                                <p:cTn id="56" presetID="2" presetClass="entr" presetSubtype="2" decel="100000" fill="hold" nodeType="afterEffect">
                                  <p:stCondLst>
                                    <p:cond delay="0"/>
                                  </p:stCondLst>
                                  <p:childTnLst>
                                    <p:set>
                                      <p:cBhvr>
                                        <p:cTn id="57" dur="1" fill="hold">
                                          <p:stCondLst>
                                            <p:cond delay="0"/>
                                          </p:stCondLst>
                                        </p:cTn>
                                        <p:tgtEl>
                                          <p:spTgt spid="127"/>
                                        </p:tgtEl>
                                        <p:attrNameLst>
                                          <p:attrName>style.visibility</p:attrName>
                                        </p:attrNameLst>
                                      </p:cBhvr>
                                      <p:to>
                                        <p:strVal val="visible"/>
                                      </p:to>
                                    </p:set>
                                    <p:anim calcmode="lin" valueType="num">
                                      <p:cBhvr additive="base">
                                        <p:cTn id="58" dur="750" fill="hold"/>
                                        <p:tgtEl>
                                          <p:spTgt spid="127"/>
                                        </p:tgtEl>
                                        <p:attrNameLst>
                                          <p:attrName>ppt_x</p:attrName>
                                        </p:attrNameLst>
                                      </p:cBhvr>
                                      <p:tavLst>
                                        <p:tav tm="0">
                                          <p:val>
                                            <p:strVal val="1+#ppt_w/2"/>
                                          </p:val>
                                        </p:tav>
                                        <p:tav tm="100000">
                                          <p:val>
                                            <p:strVal val="#ppt_x"/>
                                          </p:val>
                                        </p:tav>
                                      </p:tavLst>
                                    </p:anim>
                                    <p:anim calcmode="lin" valueType="num">
                                      <p:cBhvr additive="base">
                                        <p:cTn id="59" dur="750" fill="hold"/>
                                        <p:tgtEl>
                                          <p:spTgt spid="127"/>
                                        </p:tgtEl>
                                        <p:attrNameLst>
                                          <p:attrName>ppt_y</p:attrName>
                                        </p:attrNameLst>
                                      </p:cBhvr>
                                      <p:tavLst>
                                        <p:tav tm="0">
                                          <p:val>
                                            <p:strVal val="#ppt_y"/>
                                          </p:val>
                                        </p:tav>
                                        <p:tav tm="100000">
                                          <p:val>
                                            <p:strVal val="#ppt_y"/>
                                          </p:val>
                                        </p:tav>
                                      </p:tavLst>
                                    </p:anim>
                                  </p:childTnLst>
                                </p:cTn>
                              </p:par>
                              <p:par>
                                <p:cTn id="60" presetID="2" presetClass="entr" presetSubtype="2" decel="100000" fill="hold" nodeType="withEffect">
                                  <p:stCondLst>
                                    <p:cond delay="200"/>
                                  </p:stCondLst>
                                  <p:childTnLst>
                                    <p:set>
                                      <p:cBhvr>
                                        <p:cTn id="61" dur="1" fill="hold">
                                          <p:stCondLst>
                                            <p:cond delay="0"/>
                                          </p:stCondLst>
                                        </p:cTn>
                                        <p:tgtEl>
                                          <p:spTgt spid="128"/>
                                        </p:tgtEl>
                                        <p:attrNameLst>
                                          <p:attrName>style.visibility</p:attrName>
                                        </p:attrNameLst>
                                      </p:cBhvr>
                                      <p:to>
                                        <p:strVal val="visible"/>
                                      </p:to>
                                    </p:set>
                                    <p:anim calcmode="lin" valueType="num">
                                      <p:cBhvr additive="base">
                                        <p:cTn id="62" dur="750" fill="hold"/>
                                        <p:tgtEl>
                                          <p:spTgt spid="128"/>
                                        </p:tgtEl>
                                        <p:attrNameLst>
                                          <p:attrName>ppt_x</p:attrName>
                                        </p:attrNameLst>
                                      </p:cBhvr>
                                      <p:tavLst>
                                        <p:tav tm="0">
                                          <p:val>
                                            <p:strVal val="1+#ppt_w/2"/>
                                          </p:val>
                                        </p:tav>
                                        <p:tav tm="100000">
                                          <p:val>
                                            <p:strVal val="#ppt_x"/>
                                          </p:val>
                                        </p:tav>
                                      </p:tavLst>
                                    </p:anim>
                                    <p:anim calcmode="lin" valueType="num">
                                      <p:cBhvr additive="base">
                                        <p:cTn id="63" dur="750" fill="hold"/>
                                        <p:tgtEl>
                                          <p:spTgt spid="128"/>
                                        </p:tgtEl>
                                        <p:attrNameLst>
                                          <p:attrName>ppt_y</p:attrName>
                                        </p:attrNameLst>
                                      </p:cBhvr>
                                      <p:tavLst>
                                        <p:tav tm="0">
                                          <p:val>
                                            <p:strVal val="#ppt_y"/>
                                          </p:val>
                                        </p:tav>
                                        <p:tav tm="100000">
                                          <p:val>
                                            <p:strVal val="#ppt_y"/>
                                          </p:val>
                                        </p:tav>
                                      </p:tavLst>
                                    </p:anim>
                                  </p:childTnLst>
                                </p:cTn>
                              </p:par>
                              <p:par>
                                <p:cTn id="64" presetID="2" presetClass="entr" presetSubtype="2" decel="100000" fill="hold" nodeType="withEffect">
                                  <p:stCondLst>
                                    <p:cond delay="400"/>
                                  </p:stCondLst>
                                  <p:childTnLst>
                                    <p:set>
                                      <p:cBhvr>
                                        <p:cTn id="65" dur="1" fill="hold">
                                          <p:stCondLst>
                                            <p:cond delay="0"/>
                                          </p:stCondLst>
                                        </p:cTn>
                                        <p:tgtEl>
                                          <p:spTgt spid="126"/>
                                        </p:tgtEl>
                                        <p:attrNameLst>
                                          <p:attrName>style.visibility</p:attrName>
                                        </p:attrNameLst>
                                      </p:cBhvr>
                                      <p:to>
                                        <p:strVal val="visible"/>
                                      </p:to>
                                    </p:set>
                                    <p:anim calcmode="lin" valueType="num">
                                      <p:cBhvr additive="base">
                                        <p:cTn id="66" dur="750" fill="hold"/>
                                        <p:tgtEl>
                                          <p:spTgt spid="126"/>
                                        </p:tgtEl>
                                        <p:attrNameLst>
                                          <p:attrName>ppt_x</p:attrName>
                                        </p:attrNameLst>
                                      </p:cBhvr>
                                      <p:tavLst>
                                        <p:tav tm="0">
                                          <p:val>
                                            <p:strVal val="1+#ppt_w/2"/>
                                          </p:val>
                                        </p:tav>
                                        <p:tav tm="100000">
                                          <p:val>
                                            <p:strVal val="#ppt_x"/>
                                          </p:val>
                                        </p:tav>
                                      </p:tavLst>
                                    </p:anim>
                                    <p:anim calcmode="lin" valueType="num">
                                      <p:cBhvr additive="base">
                                        <p:cTn id="67" dur="750" fill="hold"/>
                                        <p:tgtEl>
                                          <p:spTgt spid="126"/>
                                        </p:tgtEl>
                                        <p:attrNameLst>
                                          <p:attrName>ppt_y</p:attrName>
                                        </p:attrNameLst>
                                      </p:cBhvr>
                                      <p:tavLst>
                                        <p:tav tm="0">
                                          <p:val>
                                            <p:strVal val="#ppt_y"/>
                                          </p:val>
                                        </p:tav>
                                        <p:tav tm="100000">
                                          <p:val>
                                            <p:strVal val="#ppt_y"/>
                                          </p:val>
                                        </p:tav>
                                      </p:tavLst>
                                    </p:anim>
                                  </p:childTnLst>
                                </p:cTn>
                              </p:par>
                              <p:par>
                                <p:cTn id="68" presetID="2" presetClass="entr" presetSubtype="2" decel="100000" fill="hold" nodeType="withEffect">
                                  <p:stCondLst>
                                    <p:cond delay="600"/>
                                  </p:stCondLst>
                                  <p:childTnLst>
                                    <p:set>
                                      <p:cBhvr>
                                        <p:cTn id="69" dur="1" fill="hold">
                                          <p:stCondLst>
                                            <p:cond delay="0"/>
                                          </p:stCondLst>
                                        </p:cTn>
                                        <p:tgtEl>
                                          <p:spTgt spid="129"/>
                                        </p:tgtEl>
                                        <p:attrNameLst>
                                          <p:attrName>style.visibility</p:attrName>
                                        </p:attrNameLst>
                                      </p:cBhvr>
                                      <p:to>
                                        <p:strVal val="visible"/>
                                      </p:to>
                                    </p:set>
                                    <p:anim calcmode="lin" valueType="num">
                                      <p:cBhvr additive="base">
                                        <p:cTn id="70" dur="750" fill="hold"/>
                                        <p:tgtEl>
                                          <p:spTgt spid="129"/>
                                        </p:tgtEl>
                                        <p:attrNameLst>
                                          <p:attrName>ppt_x</p:attrName>
                                        </p:attrNameLst>
                                      </p:cBhvr>
                                      <p:tavLst>
                                        <p:tav tm="0">
                                          <p:val>
                                            <p:strVal val="1+#ppt_w/2"/>
                                          </p:val>
                                        </p:tav>
                                        <p:tav tm="100000">
                                          <p:val>
                                            <p:strVal val="#ppt_x"/>
                                          </p:val>
                                        </p:tav>
                                      </p:tavLst>
                                    </p:anim>
                                    <p:anim calcmode="lin" valueType="num">
                                      <p:cBhvr additive="base">
                                        <p:cTn id="71" dur="750" fill="hold"/>
                                        <p:tgtEl>
                                          <p:spTgt spid="129"/>
                                        </p:tgtEl>
                                        <p:attrNameLst>
                                          <p:attrName>ppt_y</p:attrName>
                                        </p:attrNameLst>
                                      </p:cBhvr>
                                      <p:tavLst>
                                        <p:tav tm="0">
                                          <p:val>
                                            <p:strVal val="#ppt_y"/>
                                          </p:val>
                                        </p:tav>
                                        <p:tav tm="100000">
                                          <p:val>
                                            <p:strVal val="#ppt_y"/>
                                          </p:val>
                                        </p:tav>
                                      </p:tavLst>
                                    </p:anim>
                                  </p:childTnLst>
                                </p:cTn>
                              </p:par>
                              <p:par>
                                <p:cTn id="72" presetID="2" presetClass="entr" presetSubtype="2" decel="100000" fill="hold" nodeType="withEffect">
                                  <p:stCondLst>
                                    <p:cond delay="800"/>
                                  </p:stCondLst>
                                  <p:childTnLst>
                                    <p:set>
                                      <p:cBhvr>
                                        <p:cTn id="73" dur="1" fill="hold">
                                          <p:stCondLst>
                                            <p:cond delay="0"/>
                                          </p:stCondLst>
                                        </p:cTn>
                                        <p:tgtEl>
                                          <p:spTgt spid="125"/>
                                        </p:tgtEl>
                                        <p:attrNameLst>
                                          <p:attrName>style.visibility</p:attrName>
                                        </p:attrNameLst>
                                      </p:cBhvr>
                                      <p:to>
                                        <p:strVal val="visible"/>
                                      </p:to>
                                    </p:set>
                                    <p:anim calcmode="lin" valueType="num">
                                      <p:cBhvr additive="base">
                                        <p:cTn id="74" dur="750" fill="hold"/>
                                        <p:tgtEl>
                                          <p:spTgt spid="125"/>
                                        </p:tgtEl>
                                        <p:attrNameLst>
                                          <p:attrName>ppt_x</p:attrName>
                                        </p:attrNameLst>
                                      </p:cBhvr>
                                      <p:tavLst>
                                        <p:tav tm="0">
                                          <p:val>
                                            <p:strVal val="1+#ppt_w/2"/>
                                          </p:val>
                                        </p:tav>
                                        <p:tav tm="100000">
                                          <p:val>
                                            <p:strVal val="#ppt_x"/>
                                          </p:val>
                                        </p:tav>
                                      </p:tavLst>
                                    </p:anim>
                                    <p:anim calcmode="lin" valueType="num">
                                      <p:cBhvr additive="base">
                                        <p:cTn id="75" dur="750" fill="hold"/>
                                        <p:tgtEl>
                                          <p:spTgt spid="125"/>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1000"/>
                                  </p:stCondLst>
                                  <p:childTnLst>
                                    <p:set>
                                      <p:cBhvr>
                                        <p:cTn id="77" dur="1" fill="hold">
                                          <p:stCondLst>
                                            <p:cond delay="0"/>
                                          </p:stCondLst>
                                        </p:cTn>
                                        <p:tgtEl>
                                          <p:spTgt spid="131"/>
                                        </p:tgtEl>
                                        <p:attrNameLst>
                                          <p:attrName>style.visibility</p:attrName>
                                        </p:attrNameLst>
                                      </p:cBhvr>
                                      <p:to>
                                        <p:strVal val="visible"/>
                                      </p:to>
                                    </p:set>
                                    <p:anim calcmode="lin" valueType="num">
                                      <p:cBhvr additive="base">
                                        <p:cTn id="78" dur="750" fill="hold"/>
                                        <p:tgtEl>
                                          <p:spTgt spid="131"/>
                                        </p:tgtEl>
                                        <p:attrNameLst>
                                          <p:attrName>ppt_x</p:attrName>
                                        </p:attrNameLst>
                                      </p:cBhvr>
                                      <p:tavLst>
                                        <p:tav tm="0">
                                          <p:val>
                                            <p:strVal val="1+#ppt_w/2"/>
                                          </p:val>
                                        </p:tav>
                                        <p:tav tm="100000">
                                          <p:val>
                                            <p:strVal val="#ppt_x"/>
                                          </p:val>
                                        </p:tav>
                                      </p:tavLst>
                                    </p:anim>
                                    <p:anim calcmode="lin" valueType="num">
                                      <p:cBhvr additive="base">
                                        <p:cTn id="79" dur="750" fill="hold"/>
                                        <p:tgtEl>
                                          <p:spTgt spid="131"/>
                                        </p:tgtEl>
                                        <p:attrNameLst>
                                          <p:attrName>ppt_y</p:attrName>
                                        </p:attrNameLst>
                                      </p:cBhvr>
                                      <p:tavLst>
                                        <p:tav tm="0">
                                          <p:val>
                                            <p:strVal val="#ppt_y"/>
                                          </p:val>
                                        </p:tav>
                                        <p:tav tm="100000">
                                          <p:val>
                                            <p:strVal val="#ppt_y"/>
                                          </p:val>
                                        </p:tav>
                                      </p:tavLst>
                                    </p:anim>
                                  </p:childTnLst>
                                </p:cTn>
                              </p:par>
                              <p:par>
                                <p:cTn id="80" presetID="2" presetClass="entr" presetSubtype="2" decel="100000" fill="hold" nodeType="withEffect">
                                  <p:stCondLst>
                                    <p:cond delay="1200"/>
                                  </p:stCondLst>
                                  <p:childTnLst>
                                    <p:set>
                                      <p:cBhvr>
                                        <p:cTn id="81" dur="1" fill="hold">
                                          <p:stCondLst>
                                            <p:cond delay="0"/>
                                          </p:stCondLst>
                                        </p:cTn>
                                        <p:tgtEl>
                                          <p:spTgt spid="130"/>
                                        </p:tgtEl>
                                        <p:attrNameLst>
                                          <p:attrName>style.visibility</p:attrName>
                                        </p:attrNameLst>
                                      </p:cBhvr>
                                      <p:to>
                                        <p:strVal val="visible"/>
                                      </p:to>
                                    </p:set>
                                    <p:anim calcmode="lin" valueType="num">
                                      <p:cBhvr additive="base">
                                        <p:cTn id="82" dur="750" fill="hold"/>
                                        <p:tgtEl>
                                          <p:spTgt spid="130"/>
                                        </p:tgtEl>
                                        <p:attrNameLst>
                                          <p:attrName>ppt_x</p:attrName>
                                        </p:attrNameLst>
                                      </p:cBhvr>
                                      <p:tavLst>
                                        <p:tav tm="0">
                                          <p:val>
                                            <p:strVal val="1+#ppt_w/2"/>
                                          </p:val>
                                        </p:tav>
                                        <p:tav tm="100000">
                                          <p:val>
                                            <p:strVal val="#ppt_x"/>
                                          </p:val>
                                        </p:tav>
                                      </p:tavLst>
                                    </p:anim>
                                    <p:anim calcmode="lin" valueType="num">
                                      <p:cBhvr additive="base">
                                        <p:cTn id="83" dur="750" fill="hold"/>
                                        <p:tgtEl>
                                          <p:spTgt spid="130"/>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par>
                                <p:cTn id="89" presetID="10" presetClass="entr" presetSubtype="0" fill="hold" nodeType="with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par>
                          <p:cTn id="92" fill="hold">
                            <p:stCondLst>
                              <p:cond delay="500"/>
                            </p:stCondLst>
                            <p:childTnLst>
                              <p:par>
                                <p:cTn id="93" presetID="2" presetClass="entr" presetSubtype="2" decel="100000" fill="hold" nodeType="afterEffect">
                                  <p:stCondLst>
                                    <p:cond delay="0"/>
                                  </p:stCondLst>
                                  <p:childTnLst>
                                    <p:set>
                                      <p:cBhvr>
                                        <p:cTn id="94" dur="1" fill="hold">
                                          <p:stCondLst>
                                            <p:cond delay="0"/>
                                          </p:stCondLst>
                                        </p:cTn>
                                        <p:tgtEl>
                                          <p:spTgt spid="151"/>
                                        </p:tgtEl>
                                        <p:attrNameLst>
                                          <p:attrName>style.visibility</p:attrName>
                                        </p:attrNameLst>
                                      </p:cBhvr>
                                      <p:to>
                                        <p:strVal val="visible"/>
                                      </p:to>
                                    </p:set>
                                    <p:anim calcmode="lin" valueType="num">
                                      <p:cBhvr additive="base">
                                        <p:cTn id="95" dur="750" fill="hold"/>
                                        <p:tgtEl>
                                          <p:spTgt spid="151"/>
                                        </p:tgtEl>
                                        <p:attrNameLst>
                                          <p:attrName>ppt_x</p:attrName>
                                        </p:attrNameLst>
                                      </p:cBhvr>
                                      <p:tavLst>
                                        <p:tav tm="0">
                                          <p:val>
                                            <p:strVal val="1+#ppt_w/2"/>
                                          </p:val>
                                        </p:tav>
                                        <p:tav tm="100000">
                                          <p:val>
                                            <p:strVal val="#ppt_x"/>
                                          </p:val>
                                        </p:tav>
                                      </p:tavLst>
                                    </p:anim>
                                    <p:anim calcmode="lin" valueType="num">
                                      <p:cBhvr additive="base">
                                        <p:cTn id="96" dur="750" fill="hold"/>
                                        <p:tgtEl>
                                          <p:spTgt spid="151"/>
                                        </p:tgtEl>
                                        <p:attrNameLst>
                                          <p:attrName>ppt_y</p:attrName>
                                        </p:attrNameLst>
                                      </p:cBhvr>
                                      <p:tavLst>
                                        <p:tav tm="0">
                                          <p:val>
                                            <p:strVal val="#ppt_y"/>
                                          </p:val>
                                        </p:tav>
                                        <p:tav tm="100000">
                                          <p:val>
                                            <p:strVal val="#ppt_y"/>
                                          </p:val>
                                        </p:tav>
                                      </p:tavLst>
                                    </p:anim>
                                  </p:childTnLst>
                                </p:cTn>
                              </p:par>
                              <p:par>
                                <p:cTn id="97" presetID="2" presetClass="entr" presetSubtype="2" decel="100000" fill="hold" nodeType="withEffect">
                                  <p:stCondLst>
                                    <p:cond delay="200"/>
                                  </p:stCondLst>
                                  <p:childTnLst>
                                    <p:set>
                                      <p:cBhvr>
                                        <p:cTn id="98" dur="1" fill="hold">
                                          <p:stCondLst>
                                            <p:cond delay="0"/>
                                          </p:stCondLst>
                                        </p:cTn>
                                        <p:tgtEl>
                                          <p:spTgt spid="150"/>
                                        </p:tgtEl>
                                        <p:attrNameLst>
                                          <p:attrName>style.visibility</p:attrName>
                                        </p:attrNameLst>
                                      </p:cBhvr>
                                      <p:to>
                                        <p:strVal val="visible"/>
                                      </p:to>
                                    </p:set>
                                    <p:anim calcmode="lin" valueType="num">
                                      <p:cBhvr additive="base">
                                        <p:cTn id="99" dur="750" fill="hold"/>
                                        <p:tgtEl>
                                          <p:spTgt spid="150"/>
                                        </p:tgtEl>
                                        <p:attrNameLst>
                                          <p:attrName>ppt_x</p:attrName>
                                        </p:attrNameLst>
                                      </p:cBhvr>
                                      <p:tavLst>
                                        <p:tav tm="0">
                                          <p:val>
                                            <p:strVal val="1+#ppt_w/2"/>
                                          </p:val>
                                        </p:tav>
                                        <p:tav tm="100000">
                                          <p:val>
                                            <p:strVal val="#ppt_x"/>
                                          </p:val>
                                        </p:tav>
                                      </p:tavLst>
                                    </p:anim>
                                    <p:anim calcmode="lin" valueType="num">
                                      <p:cBhvr additive="base">
                                        <p:cTn id="100" dur="750" fill="hold"/>
                                        <p:tgtEl>
                                          <p:spTgt spid="150"/>
                                        </p:tgtEl>
                                        <p:attrNameLst>
                                          <p:attrName>ppt_y</p:attrName>
                                        </p:attrNameLst>
                                      </p:cBhvr>
                                      <p:tavLst>
                                        <p:tav tm="0">
                                          <p:val>
                                            <p:strVal val="#ppt_y"/>
                                          </p:val>
                                        </p:tav>
                                        <p:tav tm="100000">
                                          <p:val>
                                            <p:strVal val="#ppt_y"/>
                                          </p:val>
                                        </p:tav>
                                      </p:tavLst>
                                    </p:anim>
                                  </p:childTnLst>
                                </p:cTn>
                              </p:par>
                              <p:par>
                                <p:cTn id="101" presetID="2" presetClass="entr" presetSubtype="2" decel="100000" fill="hold" nodeType="withEffect">
                                  <p:stCondLst>
                                    <p:cond delay="400"/>
                                  </p:stCondLst>
                                  <p:childTnLst>
                                    <p:set>
                                      <p:cBhvr>
                                        <p:cTn id="102" dur="1" fill="hold">
                                          <p:stCondLst>
                                            <p:cond delay="0"/>
                                          </p:stCondLst>
                                        </p:cTn>
                                        <p:tgtEl>
                                          <p:spTgt spid="149"/>
                                        </p:tgtEl>
                                        <p:attrNameLst>
                                          <p:attrName>style.visibility</p:attrName>
                                        </p:attrNameLst>
                                      </p:cBhvr>
                                      <p:to>
                                        <p:strVal val="visible"/>
                                      </p:to>
                                    </p:set>
                                    <p:anim calcmode="lin" valueType="num">
                                      <p:cBhvr additive="base">
                                        <p:cTn id="103" dur="750" fill="hold"/>
                                        <p:tgtEl>
                                          <p:spTgt spid="149"/>
                                        </p:tgtEl>
                                        <p:attrNameLst>
                                          <p:attrName>ppt_x</p:attrName>
                                        </p:attrNameLst>
                                      </p:cBhvr>
                                      <p:tavLst>
                                        <p:tav tm="0">
                                          <p:val>
                                            <p:strVal val="1+#ppt_w/2"/>
                                          </p:val>
                                        </p:tav>
                                        <p:tav tm="100000">
                                          <p:val>
                                            <p:strVal val="#ppt_x"/>
                                          </p:val>
                                        </p:tav>
                                      </p:tavLst>
                                    </p:anim>
                                    <p:anim calcmode="lin" valueType="num">
                                      <p:cBhvr additive="base">
                                        <p:cTn id="104" dur="750" fill="hold"/>
                                        <p:tgtEl>
                                          <p:spTgt spid="149"/>
                                        </p:tgtEl>
                                        <p:attrNameLst>
                                          <p:attrName>ppt_y</p:attrName>
                                        </p:attrNameLst>
                                      </p:cBhvr>
                                      <p:tavLst>
                                        <p:tav tm="0">
                                          <p:val>
                                            <p:strVal val="#ppt_y"/>
                                          </p:val>
                                        </p:tav>
                                        <p:tav tm="100000">
                                          <p:val>
                                            <p:strVal val="#ppt_y"/>
                                          </p:val>
                                        </p:tav>
                                      </p:tavLst>
                                    </p:anim>
                                  </p:childTnLst>
                                </p:cTn>
                              </p:par>
                              <p:par>
                                <p:cTn id="105" presetID="2" presetClass="entr" presetSubtype="2" decel="100000" fill="hold" nodeType="withEffect">
                                  <p:stCondLst>
                                    <p:cond delay="600"/>
                                  </p:stCondLst>
                                  <p:childTnLst>
                                    <p:set>
                                      <p:cBhvr>
                                        <p:cTn id="106" dur="1" fill="hold">
                                          <p:stCondLst>
                                            <p:cond delay="0"/>
                                          </p:stCondLst>
                                        </p:cTn>
                                        <p:tgtEl>
                                          <p:spTgt spid="148"/>
                                        </p:tgtEl>
                                        <p:attrNameLst>
                                          <p:attrName>style.visibility</p:attrName>
                                        </p:attrNameLst>
                                      </p:cBhvr>
                                      <p:to>
                                        <p:strVal val="visible"/>
                                      </p:to>
                                    </p:set>
                                    <p:anim calcmode="lin" valueType="num">
                                      <p:cBhvr additive="base">
                                        <p:cTn id="107" dur="750" fill="hold"/>
                                        <p:tgtEl>
                                          <p:spTgt spid="148"/>
                                        </p:tgtEl>
                                        <p:attrNameLst>
                                          <p:attrName>ppt_x</p:attrName>
                                        </p:attrNameLst>
                                      </p:cBhvr>
                                      <p:tavLst>
                                        <p:tav tm="0">
                                          <p:val>
                                            <p:strVal val="1+#ppt_w/2"/>
                                          </p:val>
                                        </p:tav>
                                        <p:tav tm="100000">
                                          <p:val>
                                            <p:strVal val="#ppt_x"/>
                                          </p:val>
                                        </p:tav>
                                      </p:tavLst>
                                    </p:anim>
                                    <p:anim calcmode="lin" valueType="num">
                                      <p:cBhvr additive="base">
                                        <p:cTn id="108" dur="750" fill="hold"/>
                                        <p:tgtEl>
                                          <p:spTgt spid="148"/>
                                        </p:tgtEl>
                                        <p:attrNameLst>
                                          <p:attrName>ppt_y</p:attrName>
                                        </p:attrNameLst>
                                      </p:cBhvr>
                                      <p:tavLst>
                                        <p:tav tm="0">
                                          <p:val>
                                            <p:strVal val="#ppt_y"/>
                                          </p:val>
                                        </p:tav>
                                        <p:tav tm="100000">
                                          <p:val>
                                            <p:strVal val="#ppt_y"/>
                                          </p:val>
                                        </p:tav>
                                      </p:tavLst>
                                    </p:anim>
                                  </p:childTnLst>
                                </p:cTn>
                              </p:par>
                            </p:childTnLst>
                          </p:cTn>
                        </p:par>
                        <p:par>
                          <p:cTn id="109" fill="hold">
                            <p:stCondLst>
                              <p:cond delay="1850"/>
                            </p:stCondLst>
                            <p:childTnLst>
                              <p:par>
                                <p:cTn id="110" presetID="10" presetClass="entr" presetSubtype="0" fill="hold" grpId="0" nodeType="afterEffect">
                                  <p:stCondLst>
                                    <p:cond delay="0"/>
                                  </p:stCondLst>
                                  <p:childTnLst>
                                    <p:set>
                                      <p:cBhvr>
                                        <p:cTn id="111" dur="1" fill="hold">
                                          <p:stCondLst>
                                            <p:cond delay="0"/>
                                          </p:stCondLst>
                                        </p:cTn>
                                        <p:tgtEl>
                                          <p:spTgt spid="49"/>
                                        </p:tgtEl>
                                        <p:attrNameLst>
                                          <p:attrName>style.visibility</p:attrName>
                                        </p:attrNameLst>
                                      </p:cBhvr>
                                      <p:to>
                                        <p:strVal val="visible"/>
                                      </p:to>
                                    </p:set>
                                    <p:animEffect transition="in" filter="fade">
                                      <p:cBhvr>
                                        <p:cTn id="112" dur="500"/>
                                        <p:tgtEl>
                                          <p:spTgt spid="49"/>
                                        </p:tgtEl>
                                      </p:cBhvr>
                                    </p:animEffect>
                                  </p:childTnLst>
                                </p:cTn>
                              </p:par>
                              <p:par>
                                <p:cTn id="113" presetID="2" presetClass="entr" presetSubtype="2"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500" fill="hold"/>
                                        <p:tgtEl>
                                          <p:spTgt spid="51"/>
                                        </p:tgtEl>
                                        <p:attrNameLst>
                                          <p:attrName>ppt_x</p:attrName>
                                        </p:attrNameLst>
                                      </p:cBhvr>
                                      <p:tavLst>
                                        <p:tav tm="0">
                                          <p:val>
                                            <p:strVal val="1+#ppt_w/2"/>
                                          </p:val>
                                        </p:tav>
                                        <p:tav tm="100000">
                                          <p:val>
                                            <p:strVal val="#ppt_x"/>
                                          </p:val>
                                        </p:tav>
                                      </p:tavLst>
                                    </p:anim>
                                    <p:anim calcmode="lin" valueType="num">
                                      <p:cBhvr additive="base">
                                        <p:cTn id="116" dur="500" fill="hold"/>
                                        <p:tgtEl>
                                          <p:spTgt spid="51"/>
                                        </p:tgtEl>
                                        <p:attrNameLst>
                                          <p:attrName>ppt_y</p:attrName>
                                        </p:attrNameLst>
                                      </p:cBhvr>
                                      <p:tavLst>
                                        <p:tav tm="0">
                                          <p:val>
                                            <p:strVal val="#ppt_y"/>
                                          </p:val>
                                        </p:tav>
                                        <p:tav tm="100000">
                                          <p:val>
                                            <p:strVal val="#ppt_y"/>
                                          </p:val>
                                        </p:tav>
                                      </p:tavLst>
                                    </p:anim>
                                  </p:childTnLst>
                                </p:cTn>
                              </p:par>
                              <p:par>
                                <p:cTn id="117" presetID="2" presetClass="entr" presetSubtype="2" fill="hold" grpId="0" nodeType="withEffect">
                                  <p:stCondLst>
                                    <p:cond delay="0"/>
                                  </p:stCondLst>
                                  <p:childTnLst>
                                    <p:set>
                                      <p:cBhvr>
                                        <p:cTn id="118" dur="1" fill="hold">
                                          <p:stCondLst>
                                            <p:cond delay="0"/>
                                          </p:stCondLst>
                                        </p:cTn>
                                        <p:tgtEl>
                                          <p:spTgt spid="52"/>
                                        </p:tgtEl>
                                        <p:attrNameLst>
                                          <p:attrName>style.visibility</p:attrName>
                                        </p:attrNameLst>
                                      </p:cBhvr>
                                      <p:to>
                                        <p:strVal val="visible"/>
                                      </p:to>
                                    </p:set>
                                    <p:anim calcmode="lin" valueType="num">
                                      <p:cBhvr additive="base">
                                        <p:cTn id="119" dur="500" fill="hold"/>
                                        <p:tgtEl>
                                          <p:spTgt spid="52"/>
                                        </p:tgtEl>
                                        <p:attrNameLst>
                                          <p:attrName>ppt_x</p:attrName>
                                        </p:attrNameLst>
                                      </p:cBhvr>
                                      <p:tavLst>
                                        <p:tav tm="0">
                                          <p:val>
                                            <p:strVal val="1+#ppt_w/2"/>
                                          </p:val>
                                        </p:tav>
                                        <p:tav tm="100000">
                                          <p:val>
                                            <p:strVal val="#ppt_x"/>
                                          </p:val>
                                        </p:tav>
                                      </p:tavLst>
                                    </p:anim>
                                    <p:anim calcmode="lin" valueType="num">
                                      <p:cBhvr additive="base">
                                        <p:cTn id="120" dur="500" fill="hold"/>
                                        <p:tgtEl>
                                          <p:spTgt spid="52"/>
                                        </p:tgtEl>
                                        <p:attrNameLst>
                                          <p:attrName>ppt_y</p:attrName>
                                        </p:attrNameLst>
                                      </p:cBhvr>
                                      <p:tavLst>
                                        <p:tav tm="0">
                                          <p:val>
                                            <p:strVal val="#ppt_y"/>
                                          </p:val>
                                        </p:tav>
                                        <p:tav tm="100000">
                                          <p:val>
                                            <p:strVal val="#ppt_y"/>
                                          </p:val>
                                        </p:tav>
                                      </p:tavLst>
                                    </p:anim>
                                  </p:childTnLst>
                                </p:cTn>
                              </p:par>
                              <p:par>
                                <p:cTn id="121" presetID="2" presetClass="entr" presetSubtype="2" fill="hold" grpId="0" nodeType="withEffect">
                                  <p:stCondLst>
                                    <p:cond delay="0"/>
                                  </p:stCondLst>
                                  <p:childTnLst>
                                    <p:set>
                                      <p:cBhvr>
                                        <p:cTn id="122" dur="1" fill="hold">
                                          <p:stCondLst>
                                            <p:cond delay="0"/>
                                          </p:stCondLst>
                                        </p:cTn>
                                        <p:tgtEl>
                                          <p:spTgt spid="54"/>
                                        </p:tgtEl>
                                        <p:attrNameLst>
                                          <p:attrName>style.visibility</p:attrName>
                                        </p:attrNameLst>
                                      </p:cBhvr>
                                      <p:to>
                                        <p:strVal val="visible"/>
                                      </p:to>
                                    </p:set>
                                    <p:anim calcmode="lin" valueType="num">
                                      <p:cBhvr additive="base">
                                        <p:cTn id="123" dur="500" fill="hold"/>
                                        <p:tgtEl>
                                          <p:spTgt spid="54"/>
                                        </p:tgtEl>
                                        <p:attrNameLst>
                                          <p:attrName>ppt_x</p:attrName>
                                        </p:attrNameLst>
                                      </p:cBhvr>
                                      <p:tavLst>
                                        <p:tav tm="0">
                                          <p:val>
                                            <p:strVal val="1+#ppt_w/2"/>
                                          </p:val>
                                        </p:tav>
                                        <p:tav tm="100000">
                                          <p:val>
                                            <p:strVal val="#ppt_x"/>
                                          </p:val>
                                        </p:tav>
                                      </p:tavLst>
                                    </p:anim>
                                    <p:anim calcmode="lin" valueType="num">
                                      <p:cBhvr additive="base">
                                        <p:cTn id="124" dur="500" fill="hold"/>
                                        <p:tgtEl>
                                          <p:spTgt spid="54"/>
                                        </p:tgtEl>
                                        <p:attrNameLst>
                                          <p:attrName>ppt_y</p:attrName>
                                        </p:attrNameLst>
                                      </p:cBhvr>
                                      <p:tavLst>
                                        <p:tav tm="0">
                                          <p:val>
                                            <p:strVal val="#ppt_y"/>
                                          </p:val>
                                        </p:tav>
                                        <p:tav tm="100000">
                                          <p:val>
                                            <p:strVal val="#ppt_y"/>
                                          </p:val>
                                        </p:tav>
                                      </p:tavLst>
                                    </p:anim>
                                  </p:childTnLst>
                                </p:cTn>
                              </p:par>
                              <p:par>
                                <p:cTn id="125" presetID="2" presetClass="entr" presetSubtype="2" fill="hold" grpId="0" nodeType="withEffect">
                                  <p:stCondLst>
                                    <p:cond delay="0"/>
                                  </p:stCondLst>
                                  <p:childTnLst>
                                    <p:set>
                                      <p:cBhvr>
                                        <p:cTn id="126" dur="1" fill="hold">
                                          <p:stCondLst>
                                            <p:cond delay="0"/>
                                          </p:stCondLst>
                                        </p:cTn>
                                        <p:tgtEl>
                                          <p:spTgt spid="64"/>
                                        </p:tgtEl>
                                        <p:attrNameLst>
                                          <p:attrName>style.visibility</p:attrName>
                                        </p:attrNameLst>
                                      </p:cBhvr>
                                      <p:to>
                                        <p:strVal val="visible"/>
                                      </p:to>
                                    </p:set>
                                    <p:anim calcmode="lin" valueType="num">
                                      <p:cBhvr additive="base">
                                        <p:cTn id="127" dur="500" fill="hold"/>
                                        <p:tgtEl>
                                          <p:spTgt spid="64"/>
                                        </p:tgtEl>
                                        <p:attrNameLst>
                                          <p:attrName>ppt_x</p:attrName>
                                        </p:attrNameLst>
                                      </p:cBhvr>
                                      <p:tavLst>
                                        <p:tav tm="0">
                                          <p:val>
                                            <p:strVal val="1+#ppt_w/2"/>
                                          </p:val>
                                        </p:tav>
                                        <p:tav tm="100000">
                                          <p:val>
                                            <p:strVal val="#ppt_x"/>
                                          </p:val>
                                        </p:tav>
                                      </p:tavLst>
                                    </p:anim>
                                    <p:anim calcmode="lin" valueType="num">
                                      <p:cBhvr additive="base">
                                        <p:cTn id="128" dur="500" fill="hold"/>
                                        <p:tgtEl>
                                          <p:spTgt spid="64"/>
                                        </p:tgtEl>
                                        <p:attrNameLst>
                                          <p:attrName>ppt_y</p:attrName>
                                        </p:attrNameLst>
                                      </p:cBhvr>
                                      <p:tavLst>
                                        <p:tav tm="0">
                                          <p:val>
                                            <p:strVal val="#ppt_y"/>
                                          </p:val>
                                        </p:tav>
                                        <p:tav tm="100000">
                                          <p:val>
                                            <p:strVal val="#ppt_y"/>
                                          </p:val>
                                        </p:tav>
                                      </p:tavLst>
                                    </p:anim>
                                  </p:childTnLst>
                                </p:cTn>
                              </p:par>
                              <p:par>
                                <p:cTn id="129" presetID="2" presetClass="entr" presetSubtype="2"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anim calcmode="lin" valueType="num">
                                      <p:cBhvr additive="base">
                                        <p:cTn id="131" dur="500" fill="hold"/>
                                        <p:tgtEl>
                                          <p:spTgt spid="65"/>
                                        </p:tgtEl>
                                        <p:attrNameLst>
                                          <p:attrName>ppt_x</p:attrName>
                                        </p:attrNameLst>
                                      </p:cBhvr>
                                      <p:tavLst>
                                        <p:tav tm="0">
                                          <p:val>
                                            <p:strVal val="1+#ppt_w/2"/>
                                          </p:val>
                                        </p:tav>
                                        <p:tav tm="100000">
                                          <p:val>
                                            <p:strVal val="#ppt_x"/>
                                          </p:val>
                                        </p:tav>
                                      </p:tavLst>
                                    </p:anim>
                                    <p:anim calcmode="lin" valueType="num">
                                      <p:cBhvr additive="base">
                                        <p:cTn id="132" dur="500" fill="hold"/>
                                        <p:tgtEl>
                                          <p:spTgt spid="65"/>
                                        </p:tgtEl>
                                        <p:attrNameLst>
                                          <p:attrName>ppt_y</p:attrName>
                                        </p:attrNameLst>
                                      </p:cBhvr>
                                      <p:tavLst>
                                        <p:tav tm="0">
                                          <p:val>
                                            <p:strVal val="#ppt_y"/>
                                          </p:val>
                                        </p:tav>
                                        <p:tav tm="100000">
                                          <p:val>
                                            <p:strVal val="#ppt_y"/>
                                          </p:val>
                                        </p:tav>
                                      </p:tavLst>
                                    </p:anim>
                                  </p:childTnLst>
                                </p:cTn>
                              </p:par>
                              <p:par>
                                <p:cTn id="133" presetID="2" presetClass="entr" presetSubtype="2" fill="hold" grpId="0" nodeType="withEffect">
                                  <p:stCondLst>
                                    <p:cond delay="0"/>
                                  </p:stCondLst>
                                  <p:childTnLst>
                                    <p:set>
                                      <p:cBhvr>
                                        <p:cTn id="134" dur="1" fill="hold">
                                          <p:stCondLst>
                                            <p:cond delay="0"/>
                                          </p:stCondLst>
                                        </p:cTn>
                                        <p:tgtEl>
                                          <p:spTgt spid="66"/>
                                        </p:tgtEl>
                                        <p:attrNameLst>
                                          <p:attrName>style.visibility</p:attrName>
                                        </p:attrNameLst>
                                      </p:cBhvr>
                                      <p:to>
                                        <p:strVal val="visible"/>
                                      </p:to>
                                    </p:set>
                                    <p:anim calcmode="lin" valueType="num">
                                      <p:cBhvr additive="base">
                                        <p:cTn id="135" dur="500" fill="hold"/>
                                        <p:tgtEl>
                                          <p:spTgt spid="66"/>
                                        </p:tgtEl>
                                        <p:attrNameLst>
                                          <p:attrName>ppt_x</p:attrName>
                                        </p:attrNameLst>
                                      </p:cBhvr>
                                      <p:tavLst>
                                        <p:tav tm="0">
                                          <p:val>
                                            <p:strVal val="1+#ppt_w/2"/>
                                          </p:val>
                                        </p:tav>
                                        <p:tav tm="100000">
                                          <p:val>
                                            <p:strVal val="#ppt_x"/>
                                          </p:val>
                                        </p:tav>
                                      </p:tavLst>
                                    </p:anim>
                                    <p:anim calcmode="lin" valueType="num">
                                      <p:cBhvr additive="base">
                                        <p:cTn id="136" dur="500" fill="hold"/>
                                        <p:tgtEl>
                                          <p:spTgt spid="66"/>
                                        </p:tgtEl>
                                        <p:attrNameLst>
                                          <p:attrName>ppt_y</p:attrName>
                                        </p:attrNameLst>
                                      </p:cBhvr>
                                      <p:tavLst>
                                        <p:tav tm="0">
                                          <p:val>
                                            <p:strVal val="#ppt_y"/>
                                          </p:val>
                                        </p:tav>
                                        <p:tav tm="100000">
                                          <p:val>
                                            <p:strVal val="#ppt_y"/>
                                          </p:val>
                                        </p:tav>
                                      </p:tavLst>
                                    </p:anim>
                                  </p:childTnLst>
                                </p:cTn>
                              </p:par>
                              <p:par>
                                <p:cTn id="137" presetID="2" presetClass="entr" presetSubtype="2" fill="hold" grpId="0" nodeType="withEffect">
                                  <p:stCondLst>
                                    <p:cond delay="0"/>
                                  </p:stCondLst>
                                  <p:childTnLst>
                                    <p:set>
                                      <p:cBhvr>
                                        <p:cTn id="138" dur="1" fill="hold">
                                          <p:stCondLst>
                                            <p:cond delay="0"/>
                                          </p:stCondLst>
                                        </p:cTn>
                                        <p:tgtEl>
                                          <p:spTgt spid="67"/>
                                        </p:tgtEl>
                                        <p:attrNameLst>
                                          <p:attrName>style.visibility</p:attrName>
                                        </p:attrNameLst>
                                      </p:cBhvr>
                                      <p:to>
                                        <p:strVal val="visible"/>
                                      </p:to>
                                    </p:set>
                                    <p:anim calcmode="lin" valueType="num">
                                      <p:cBhvr additive="base">
                                        <p:cTn id="139" dur="500" fill="hold"/>
                                        <p:tgtEl>
                                          <p:spTgt spid="67"/>
                                        </p:tgtEl>
                                        <p:attrNameLst>
                                          <p:attrName>ppt_x</p:attrName>
                                        </p:attrNameLst>
                                      </p:cBhvr>
                                      <p:tavLst>
                                        <p:tav tm="0">
                                          <p:val>
                                            <p:strVal val="1+#ppt_w/2"/>
                                          </p:val>
                                        </p:tav>
                                        <p:tav tm="100000">
                                          <p:val>
                                            <p:strVal val="#ppt_x"/>
                                          </p:val>
                                        </p:tav>
                                      </p:tavLst>
                                    </p:anim>
                                    <p:anim calcmode="lin" valueType="num">
                                      <p:cBhvr additive="base">
                                        <p:cTn id="140" dur="500" fill="hold"/>
                                        <p:tgtEl>
                                          <p:spTgt spid="67"/>
                                        </p:tgtEl>
                                        <p:attrNameLst>
                                          <p:attrName>ppt_y</p:attrName>
                                        </p:attrNameLst>
                                      </p:cBhvr>
                                      <p:tavLst>
                                        <p:tav tm="0">
                                          <p:val>
                                            <p:strVal val="#ppt_y"/>
                                          </p:val>
                                        </p:tav>
                                        <p:tav tm="100000">
                                          <p:val>
                                            <p:strVal val="#ppt_y"/>
                                          </p:val>
                                        </p:tav>
                                      </p:tavLst>
                                    </p:anim>
                                  </p:childTnLst>
                                </p:cTn>
                              </p:par>
                              <p:par>
                                <p:cTn id="141" presetID="2" presetClass="entr" presetSubtype="2" fill="hold" grpId="0" nodeType="withEffect">
                                  <p:stCondLst>
                                    <p:cond delay="0"/>
                                  </p:stCondLst>
                                  <p:childTnLst>
                                    <p:set>
                                      <p:cBhvr>
                                        <p:cTn id="142" dur="1" fill="hold">
                                          <p:stCondLst>
                                            <p:cond delay="0"/>
                                          </p:stCondLst>
                                        </p:cTn>
                                        <p:tgtEl>
                                          <p:spTgt spid="68"/>
                                        </p:tgtEl>
                                        <p:attrNameLst>
                                          <p:attrName>style.visibility</p:attrName>
                                        </p:attrNameLst>
                                      </p:cBhvr>
                                      <p:to>
                                        <p:strVal val="visible"/>
                                      </p:to>
                                    </p:set>
                                    <p:anim calcmode="lin" valueType="num">
                                      <p:cBhvr additive="base">
                                        <p:cTn id="143" dur="500" fill="hold"/>
                                        <p:tgtEl>
                                          <p:spTgt spid="68"/>
                                        </p:tgtEl>
                                        <p:attrNameLst>
                                          <p:attrName>ppt_x</p:attrName>
                                        </p:attrNameLst>
                                      </p:cBhvr>
                                      <p:tavLst>
                                        <p:tav tm="0">
                                          <p:val>
                                            <p:strVal val="1+#ppt_w/2"/>
                                          </p:val>
                                        </p:tav>
                                        <p:tav tm="100000">
                                          <p:val>
                                            <p:strVal val="#ppt_x"/>
                                          </p:val>
                                        </p:tav>
                                      </p:tavLst>
                                    </p:anim>
                                    <p:anim calcmode="lin" valueType="num">
                                      <p:cBhvr additive="base">
                                        <p:cTn id="144"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6" grpId="0" animBg="1"/>
      <p:bldP spid="77" grpId="0" animBg="1"/>
      <p:bldP spid="49" grpId="0" animBg="1"/>
      <p:bldP spid="51" grpId="0"/>
      <p:bldP spid="52" grpId="0" animBg="1"/>
      <p:bldP spid="54" grpId="0"/>
      <p:bldP spid="64" grpId="0" animBg="1"/>
      <p:bldP spid="65" grpId="0"/>
      <p:bldP spid="66" grpId="0" animBg="1"/>
      <p:bldP spid="67" grpId="0"/>
      <p:bldP spid="6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C87548-558B-4177-939E-6C3D409842FE}"/>
              </a:ext>
            </a:extLst>
          </p:cNvPr>
          <p:cNvSpPr/>
          <p:nvPr/>
        </p:nvSpPr>
        <p:spPr bwMode="auto">
          <a:xfrm>
            <a:off x="0" y="4358757"/>
            <a:ext cx="12192000" cy="2499243"/>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B5F4A5-D694-4B3F-B2E0-F9DE1A554239}"/>
              </a:ext>
            </a:extLst>
          </p:cNvPr>
          <p:cNvSpPr>
            <a:spLocks noGrp="1"/>
          </p:cNvSpPr>
          <p:nvPr>
            <p:ph type="title"/>
          </p:nvPr>
        </p:nvSpPr>
        <p:spPr>
          <a:xfrm>
            <a:off x="492710" y="289513"/>
            <a:ext cx="11432369" cy="899665"/>
          </a:xfrm>
        </p:spPr>
        <p:txBody>
          <a:bodyPr>
            <a:normAutofit/>
          </a:bodyPr>
          <a:lstStyle/>
          <a:p>
            <a:r>
              <a:rPr lang="en-US" sz="3200" dirty="0"/>
              <a:t>App scenarios across different industries and horizontals</a:t>
            </a:r>
          </a:p>
        </p:txBody>
      </p:sp>
      <p:sp>
        <p:nvSpPr>
          <p:cNvPr id="6" name="TextBox 5">
            <a:extLst>
              <a:ext uri="{FF2B5EF4-FFF2-40B4-BE49-F238E27FC236}">
                <a16:creationId xmlns:a16="http://schemas.microsoft.com/office/drawing/2014/main" id="{45BAEDF3-83FB-45B5-B877-0A8E75DAE8E6}"/>
              </a:ext>
            </a:extLst>
          </p:cNvPr>
          <p:cNvSpPr txBox="1"/>
          <p:nvPr/>
        </p:nvSpPr>
        <p:spPr>
          <a:xfrm>
            <a:off x="9771979" y="5707907"/>
            <a:ext cx="1920240" cy="769441"/>
          </a:xfrm>
          <a:prstGeom prst="rect">
            <a:avLst/>
          </a:prstGeom>
          <a:noFill/>
        </p:spPr>
        <p:txBody>
          <a:bodyPr wrap="square" lIns="0" tIns="0" rIns="0" bIns="0" rtlCol="0">
            <a:spAutoFit/>
          </a:bodyPr>
          <a:lstStyle/>
          <a:p>
            <a:pPr marL="36576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Firstline workers</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Shift management</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Remote worker task management</a:t>
            </a:r>
          </a:p>
        </p:txBody>
      </p:sp>
      <p:pic>
        <p:nvPicPr>
          <p:cNvPr id="10" name="Graphic 9">
            <a:extLst>
              <a:ext uri="{FF2B5EF4-FFF2-40B4-BE49-F238E27FC236}">
                <a16:creationId xmlns:a16="http://schemas.microsoft.com/office/drawing/2014/main" id="{4216C7D4-706A-40CB-8537-FD590B5351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0863" y="2519602"/>
            <a:ext cx="349624" cy="228600"/>
          </a:xfrm>
          <a:prstGeom prst="rect">
            <a:avLst/>
          </a:prstGeom>
        </p:spPr>
      </p:pic>
      <p:pic>
        <p:nvPicPr>
          <p:cNvPr id="11" name="Graphic 10">
            <a:extLst>
              <a:ext uri="{FF2B5EF4-FFF2-40B4-BE49-F238E27FC236}">
                <a16:creationId xmlns:a16="http://schemas.microsoft.com/office/drawing/2014/main" id="{C79F1786-DA3E-40F2-A2D7-B62E04712E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2020" y="1777419"/>
            <a:ext cx="320040" cy="228600"/>
          </a:xfrm>
          <a:prstGeom prst="rect">
            <a:avLst/>
          </a:prstGeom>
        </p:spPr>
      </p:pic>
      <p:pic>
        <p:nvPicPr>
          <p:cNvPr id="12" name="Graphic 11">
            <a:extLst>
              <a:ext uri="{FF2B5EF4-FFF2-40B4-BE49-F238E27FC236}">
                <a16:creationId xmlns:a16="http://schemas.microsoft.com/office/drawing/2014/main" id="{A095CF94-83A6-4C40-96F3-72F01A8F9B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8642" y="1777419"/>
            <a:ext cx="189653" cy="320040"/>
          </a:xfrm>
          <a:prstGeom prst="rect">
            <a:avLst/>
          </a:prstGeom>
        </p:spPr>
      </p:pic>
      <p:pic>
        <p:nvPicPr>
          <p:cNvPr id="13" name="Graphic 12">
            <a:extLst>
              <a:ext uri="{FF2B5EF4-FFF2-40B4-BE49-F238E27FC236}">
                <a16:creationId xmlns:a16="http://schemas.microsoft.com/office/drawing/2014/main" id="{92CDE555-BBF4-4069-8694-0571868113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11437" y="2519602"/>
            <a:ext cx="237091" cy="301752"/>
          </a:xfrm>
          <a:prstGeom prst="rect">
            <a:avLst/>
          </a:prstGeom>
        </p:spPr>
      </p:pic>
      <p:pic>
        <p:nvPicPr>
          <p:cNvPr id="15" name="Graphic 14">
            <a:extLst>
              <a:ext uri="{FF2B5EF4-FFF2-40B4-BE49-F238E27FC236}">
                <a16:creationId xmlns:a16="http://schemas.microsoft.com/office/drawing/2014/main" id="{F6F6DC7B-5396-4DBB-9F32-54A5186F17F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8503" y="3246465"/>
            <a:ext cx="298323" cy="265176"/>
          </a:xfrm>
          <a:prstGeom prst="rect">
            <a:avLst/>
          </a:prstGeom>
        </p:spPr>
      </p:pic>
      <p:pic>
        <p:nvPicPr>
          <p:cNvPr id="16" name="Graphic 15">
            <a:extLst>
              <a:ext uri="{FF2B5EF4-FFF2-40B4-BE49-F238E27FC236}">
                <a16:creationId xmlns:a16="http://schemas.microsoft.com/office/drawing/2014/main" id="{08A2F9EF-FA39-4E84-8009-2669FA4FE5B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9952" y="5255688"/>
            <a:ext cx="274320" cy="274320"/>
          </a:xfrm>
          <a:prstGeom prst="rect">
            <a:avLst/>
          </a:prstGeom>
        </p:spPr>
      </p:pic>
      <p:pic>
        <p:nvPicPr>
          <p:cNvPr id="18" name="Graphic 17">
            <a:extLst>
              <a:ext uri="{FF2B5EF4-FFF2-40B4-BE49-F238E27FC236}">
                <a16:creationId xmlns:a16="http://schemas.microsoft.com/office/drawing/2014/main" id="{08CD1C9C-3A9B-4B02-A77F-2FADCE06A6E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16374" y="5264261"/>
            <a:ext cx="274320" cy="257175"/>
          </a:xfrm>
          <a:prstGeom prst="rect">
            <a:avLst/>
          </a:prstGeom>
        </p:spPr>
      </p:pic>
      <p:pic>
        <p:nvPicPr>
          <p:cNvPr id="19" name="Graphic 18">
            <a:extLst>
              <a:ext uri="{FF2B5EF4-FFF2-40B4-BE49-F238E27FC236}">
                <a16:creationId xmlns:a16="http://schemas.microsoft.com/office/drawing/2014/main" id="{4EF2B83A-5CB0-4E40-9C81-17C522A786C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62622" y="5255688"/>
            <a:ext cx="254604" cy="301752"/>
          </a:xfrm>
          <a:prstGeom prst="rect">
            <a:avLst/>
          </a:prstGeom>
        </p:spPr>
      </p:pic>
      <p:pic>
        <p:nvPicPr>
          <p:cNvPr id="7" name="Graphic 6">
            <a:extLst>
              <a:ext uri="{FF2B5EF4-FFF2-40B4-BE49-F238E27FC236}">
                <a16:creationId xmlns:a16="http://schemas.microsoft.com/office/drawing/2014/main" id="{FAE2E840-2727-49EB-B892-A282715AF9D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141170" y="5255688"/>
            <a:ext cx="310896" cy="310896"/>
          </a:xfrm>
          <a:prstGeom prst="rect">
            <a:avLst/>
          </a:prstGeom>
        </p:spPr>
      </p:pic>
      <p:sp>
        <p:nvSpPr>
          <p:cNvPr id="21" name="TextBox 20">
            <a:extLst>
              <a:ext uri="{FF2B5EF4-FFF2-40B4-BE49-F238E27FC236}">
                <a16:creationId xmlns:a16="http://schemas.microsoft.com/office/drawing/2014/main" id="{C7D42D85-95E8-40E9-99C5-46B6FD527287}"/>
              </a:ext>
            </a:extLst>
          </p:cNvPr>
          <p:cNvSpPr txBox="1"/>
          <p:nvPr/>
        </p:nvSpPr>
        <p:spPr>
          <a:xfrm>
            <a:off x="644921" y="1712071"/>
            <a:ext cx="3583420" cy="2062103"/>
          </a:xfrm>
          <a:prstGeom prst="rect">
            <a:avLst/>
          </a:prstGeom>
          <a:noFill/>
        </p:spPr>
        <p:txBody>
          <a:bodyPr wrap="square" lIns="0" tIns="0" rIns="0" bIns="0" rtlCol="0">
            <a:noAutofit/>
          </a:bodyPr>
          <a:lstStyle/>
          <a:p>
            <a:pPr marL="36576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Airlines, Transportation</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Flight / route crew communication hub</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Local crew shift management</a:t>
            </a:r>
          </a:p>
          <a:p>
            <a:pPr marL="36576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Financial Services</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Proposal Manager for commercial banking</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Content sharing with compliance </a:t>
            </a:r>
          </a:p>
          <a:p>
            <a:pPr marL="36576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Retail and Consumer Goods</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Supply chain real time collaboration</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Shift, pricing, and inventory management</a:t>
            </a:r>
          </a:p>
        </p:txBody>
      </p:sp>
      <p:pic>
        <p:nvPicPr>
          <p:cNvPr id="5" name="Graphic 4">
            <a:extLst>
              <a:ext uri="{FF2B5EF4-FFF2-40B4-BE49-F238E27FC236}">
                <a16:creationId xmlns:a16="http://schemas.microsoft.com/office/drawing/2014/main" id="{48E10428-DF45-4579-9358-E599A55DD56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08101" y="1777419"/>
            <a:ext cx="345810" cy="237744"/>
          </a:xfrm>
          <a:prstGeom prst="rect">
            <a:avLst/>
          </a:prstGeom>
        </p:spPr>
      </p:pic>
      <p:pic>
        <p:nvPicPr>
          <p:cNvPr id="4" name="Graphic 3">
            <a:extLst>
              <a:ext uri="{FF2B5EF4-FFF2-40B4-BE49-F238E27FC236}">
                <a16:creationId xmlns:a16="http://schemas.microsoft.com/office/drawing/2014/main" id="{95CBF065-63B5-4247-A22E-726F1B152AC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7149" y="2519602"/>
            <a:ext cx="276225" cy="247650"/>
          </a:xfrm>
          <a:prstGeom prst="rect">
            <a:avLst/>
          </a:prstGeom>
        </p:spPr>
      </p:pic>
      <p:grpSp>
        <p:nvGrpSpPr>
          <p:cNvPr id="39" name="Group 38">
            <a:extLst>
              <a:ext uri="{FF2B5EF4-FFF2-40B4-BE49-F238E27FC236}">
                <a16:creationId xmlns:a16="http://schemas.microsoft.com/office/drawing/2014/main" id="{1BEE661C-705D-4481-9AC5-B1495EDC0B35}"/>
              </a:ext>
            </a:extLst>
          </p:cNvPr>
          <p:cNvGrpSpPr/>
          <p:nvPr/>
        </p:nvGrpSpPr>
        <p:grpSpPr>
          <a:xfrm>
            <a:off x="492711" y="3246465"/>
            <a:ext cx="305100" cy="350764"/>
            <a:chOff x="520334" y="3595485"/>
            <a:chExt cx="305100" cy="350764"/>
          </a:xfrm>
        </p:grpSpPr>
        <p:pic>
          <p:nvPicPr>
            <p:cNvPr id="8" name="Graphic 7">
              <a:extLst>
                <a:ext uri="{FF2B5EF4-FFF2-40B4-BE49-F238E27FC236}">
                  <a16:creationId xmlns:a16="http://schemas.microsoft.com/office/drawing/2014/main" id="{618B9EC4-7D4C-4503-9FC6-8AC3C634B16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20334" y="3706219"/>
              <a:ext cx="274320" cy="240030"/>
            </a:xfrm>
            <a:prstGeom prst="rect">
              <a:avLst/>
            </a:prstGeom>
          </p:spPr>
        </p:pic>
        <p:pic>
          <p:nvPicPr>
            <p:cNvPr id="20" name="Graphic 6">
              <a:extLst>
                <a:ext uri="{FF2B5EF4-FFF2-40B4-BE49-F238E27FC236}">
                  <a16:creationId xmlns:a16="http://schemas.microsoft.com/office/drawing/2014/main" id="{19E18D94-17BC-4C5D-856E-495E50B13F7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51114" y="3595485"/>
              <a:ext cx="274320" cy="313509"/>
            </a:xfrm>
            <a:prstGeom prst="rect">
              <a:avLst/>
            </a:prstGeom>
          </p:spPr>
        </p:pic>
      </p:grpSp>
      <p:sp>
        <p:nvSpPr>
          <p:cNvPr id="24" name="Rectangle 23">
            <a:extLst>
              <a:ext uri="{FF2B5EF4-FFF2-40B4-BE49-F238E27FC236}">
                <a16:creationId xmlns:a16="http://schemas.microsoft.com/office/drawing/2014/main" id="{7A89AF6C-F820-4DB8-A627-2685DD1F8A90}"/>
              </a:ext>
            </a:extLst>
          </p:cNvPr>
          <p:cNvSpPr/>
          <p:nvPr/>
        </p:nvSpPr>
        <p:spPr>
          <a:xfrm>
            <a:off x="303920" y="4681252"/>
            <a:ext cx="1156086" cy="338554"/>
          </a:xfrm>
          <a:prstGeom prst="rect">
            <a:avLst/>
          </a:prstGeom>
        </p:spPr>
        <p:txBody>
          <a:bodyPr wrap="none">
            <a:spAutoFit/>
          </a:bodyPr>
          <a:lstStyle/>
          <a:p>
            <a:pPr marL="0" marR="0" lvl="0" indent="-9144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Horizontal</a:t>
            </a:r>
          </a:p>
        </p:txBody>
      </p:sp>
      <p:sp>
        <p:nvSpPr>
          <p:cNvPr id="25" name="Rectangle 24">
            <a:extLst>
              <a:ext uri="{FF2B5EF4-FFF2-40B4-BE49-F238E27FC236}">
                <a16:creationId xmlns:a16="http://schemas.microsoft.com/office/drawing/2014/main" id="{41F9D7D7-ADE7-47F9-A208-F7EF591056C6}"/>
              </a:ext>
            </a:extLst>
          </p:cNvPr>
          <p:cNvSpPr/>
          <p:nvPr/>
        </p:nvSpPr>
        <p:spPr>
          <a:xfrm>
            <a:off x="294041" y="5707907"/>
            <a:ext cx="3051958" cy="769441"/>
          </a:xfrm>
          <a:prstGeom prst="rect">
            <a:avLst/>
          </a:prstGeom>
        </p:spPr>
        <p:txBody>
          <a:bodyPr wrap="square" lIns="0" tIns="0" rIns="0" bIns="0">
            <a:spAutoFit/>
          </a:bodyPr>
          <a:lstStyle/>
          <a:p>
            <a:pPr marL="36576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Marketing</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Brand partnership hub</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Industry event planning</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Marketing hub</a:t>
            </a: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Rectangle 25">
            <a:extLst>
              <a:ext uri="{FF2B5EF4-FFF2-40B4-BE49-F238E27FC236}">
                <a16:creationId xmlns:a16="http://schemas.microsoft.com/office/drawing/2014/main" id="{47727FAD-0261-42E3-B45E-363F107EB70D}"/>
              </a:ext>
            </a:extLst>
          </p:cNvPr>
          <p:cNvSpPr/>
          <p:nvPr/>
        </p:nvSpPr>
        <p:spPr>
          <a:xfrm>
            <a:off x="2523171" y="5707907"/>
            <a:ext cx="2560320" cy="769441"/>
          </a:xfrm>
          <a:prstGeom prst="rect">
            <a:avLst/>
          </a:prstGeom>
        </p:spPr>
        <p:txBody>
          <a:bodyPr wrap="square" lIns="0" tIns="0" rIns="0" bIns="0">
            <a:spAutoFit/>
          </a:bodyPr>
          <a:lstStyle/>
          <a:p>
            <a:pPr marL="36576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HR</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Recruiting tool</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New hire onboarding and support tools</a:t>
            </a:r>
          </a:p>
        </p:txBody>
      </p:sp>
      <p:pic>
        <p:nvPicPr>
          <p:cNvPr id="27" name="Graphic 26">
            <a:extLst>
              <a:ext uri="{FF2B5EF4-FFF2-40B4-BE49-F238E27FC236}">
                <a16:creationId xmlns:a16="http://schemas.microsoft.com/office/drawing/2014/main" id="{8E842405-930B-4B74-B451-4A70040240F3}"/>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887251" y="5277119"/>
            <a:ext cx="314282" cy="265176"/>
          </a:xfrm>
          <a:prstGeom prst="rect">
            <a:avLst/>
          </a:prstGeom>
        </p:spPr>
      </p:pic>
      <p:sp>
        <p:nvSpPr>
          <p:cNvPr id="28" name="Rectangle 27">
            <a:extLst>
              <a:ext uri="{FF2B5EF4-FFF2-40B4-BE49-F238E27FC236}">
                <a16:creationId xmlns:a16="http://schemas.microsoft.com/office/drawing/2014/main" id="{4BD2319A-81AE-4E14-8D84-593D40031AED}"/>
              </a:ext>
            </a:extLst>
          </p:cNvPr>
          <p:cNvSpPr/>
          <p:nvPr/>
        </p:nvSpPr>
        <p:spPr>
          <a:xfrm>
            <a:off x="4887972" y="5707907"/>
            <a:ext cx="2651760" cy="584775"/>
          </a:xfrm>
          <a:prstGeom prst="rect">
            <a:avLst/>
          </a:prstGeom>
        </p:spPr>
        <p:txBody>
          <a:bodyPr wrap="square" lIns="0" tIns="0" rIns="0" bIns="0">
            <a:spAutoFit/>
          </a:bodyPr>
          <a:lstStyle/>
          <a:p>
            <a:pPr marL="36576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Project management</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Billable hours management </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Client engagement hub</a:t>
            </a:r>
          </a:p>
        </p:txBody>
      </p:sp>
      <p:sp>
        <p:nvSpPr>
          <p:cNvPr id="29" name="Rectangle 28">
            <a:extLst>
              <a:ext uri="{FF2B5EF4-FFF2-40B4-BE49-F238E27FC236}">
                <a16:creationId xmlns:a16="http://schemas.microsoft.com/office/drawing/2014/main" id="{FA52BF7B-809F-4FB5-9CB0-F2F3360602CF}"/>
              </a:ext>
            </a:extLst>
          </p:cNvPr>
          <p:cNvSpPr/>
          <p:nvPr/>
        </p:nvSpPr>
        <p:spPr>
          <a:xfrm>
            <a:off x="7344212" y="5707907"/>
            <a:ext cx="2834640" cy="769441"/>
          </a:xfrm>
          <a:prstGeom prst="rect">
            <a:avLst/>
          </a:prstGeom>
        </p:spPr>
        <p:txBody>
          <a:bodyPr wrap="square" lIns="0" tIns="0" rIns="0" bIns="0">
            <a:spAutoFit/>
          </a:bodyPr>
          <a:lstStyle/>
          <a:p>
            <a:pPr marL="36576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a:ea typeface="+mn-ea"/>
                <a:cs typeface="+mn-cs"/>
              </a:rPr>
              <a:t>Service desks</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Self-service knowledge base</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Customer service desk</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Procurement center service</a:t>
            </a: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Rectangle 30">
            <a:extLst>
              <a:ext uri="{FF2B5EF4-FFF2-40B4-BE49-F238E27FC236}">
                <a16:creationId xmlns:a16="http://schemas.microsoft.com/office/drawing/2014/main" id="{CB9EFAA6-1D63-4F4F-9678-A7C83CFACB32}"/>
              </a:ext>
            </a:extLst>
          </p:cNvPr>
          <p:cNvSpPr/>
          <p:nvPr/>
        </p:nvSpPr>
        <p:spPr>
          <a:xfrm>
            <a:off x="4545472" y="1712071"/>
            <a:ext cx="3890010" cy="2339102"/>
          </a:xfrm>
          <a:prstGeom prst="rect">
            <a:avLst/>
          </a:prstGeom>
        </p:spPr>
        <p:txBody>
          <a:bodyPr wrap="square" lIns="0" tIns="0" rIns="0" bIns="0">
            <a:noAutofit/>
          </a:bodyPr>
          <a:lstStyle/>
          <a:p>
            <a:pPr marL="36576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Mining, Oil, and Gas</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New location development </a:t>
            </a:r>
            <a:endParaRPr kumimoji="0" lang="en-US" sz="1200" b="0" i="0" u="none" strike="sngStrike" kern="1200" cap="none" spc="0" normalizeH="0" baseline="0" noProof="0">
              <a:ln>
                <a:noFill/>
              </a:ln>
              <a:solidFill>
                <a:srgbClr val="2F2F2F"/>
              </a:solidFill>
              <a:effectLst/>
              <a:highlight>
                <a:srgbClr val="FFFF00"/>
              </a:highlight>
              <a:uLnTx/>
              <a:uFillTx/>
              <a:latin typeface="Segoe UI Semilight"/>
              <a:ea typeface="+mn-ea"/>
              <a:cs typeface="+mn-cs"/>
            </a:endParaRP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Daily quality monitoring and analysis</a:t>
            </a:r>
          </a:p>
          <a:p>
            <a:pPr marL="36576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Government</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Emergency/disaster response and recovery</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Citizen service: permitting and licensing </a:t>
            </a:r>
          </a:p>
          <a:p>
            <a:pPr marL="36576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Healthcare</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Patient care coordination</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Telemedicine </a:t>
            </a:r>
          </a:p>
          <a:p>
            <a:pPr marL="54864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2F2F2F"/>
              </a:solidFill>
              <a:effectLst/>
              <a:uLnTx/>
              <a:uFillTx/>
              <a:latin typeface="Segoe UI Semilight"/>
              <a:ea typeface="+mn-ea"/>
              <a:cs typeface="+mn-cs"/>
            </a:endParaRPr>
          </a:p>
        </p:txBody>
      </p:sp>
      <p:pic>
        <p:nvPicPr>
          <p:cNvPr id="32" name="Graphic 31">
            <a:extLst>
              <a:ext uri="{FF2B5EF4-FFF2-40B4-BE49-F238E27FC236}">
                <a16:creationId xmlns:a16="http://schemas.microsoft.com/office/drawing/2014/main" id="{A2184785-9DC5-4AF9-935B-9A0951FB2C8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435628" y="3246465"/>
            <a:ext cx="274320" cy="274320"/>
          </a:xfrm>
          <a:prstGeom prst="rect">
            <a:avLst/>
          </a:prstGeom>
        </p:spPr>
      </p:pic>
      <p:sp>
        <p:nvSpPr>
          <p:cNvPr id="35" name="Rectangle 34">
            <a:extLst>
              <a:ext uri="{FF2B5EF4-FFF2-40B4-BE49-F238E27FC236}">
                <a16:creationId xmlns:a16="http://schemas.microsoft.com/office/drawing/2014/main" id="{2F409680-36E8-4DF0-91DB-BDE065E92F57}"/>
              </a:ext>
            </a:extLst>
          </p:cNvPr>
          <p:cNvSpPr/>
          <p:nvPr/>
        </p:nvSpPr>
        <p:spPr>
          <a:xfrm>
            <a:off x="8311437" y="1712071"/>
            <a:ext cx="3981450" cy="2508379"/>
          </a:xfrm>
          <a:prstGeom prst="rect">
            <a:avLst/>
          </a:prstGeom>
        </p:spPr>
        <p:txBody>
          <a:bodyPr wrap="square" lIns="0" tIns="0" rIns="0" bIns="0">
            <a:noAutofit/>
          </a:bodyPr>
          <a:lstStyle/>
          <a:p>
            <a:pPr marL="36576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Manufacturing</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Key accounts inventory, logistics</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Change order services</a:t>
            </a:r>
          </a:p>
          <a:p>
            <a:pPr marL="36576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Power and Utilities</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Field service real time remote assist</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Billing and customer management</a:t>
            </a:r>
          </a:p>
          <a:p>
            <a:pPr marL="365760" marR="0" lvl="0" indent="0" algn="l" defTabSz="9144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light"/>
                <a:ea typeface="+mn-ea"/>
                <a:cs typeface="+mn-cs"/>
              </a:rPr>
              <a:t>Real Estate and Construction</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Leasing office tenant management</a:t>
            </a:r>
          </a:p>
          <a:p>
            <a:pPr marL="64008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a:ln>
                  <a:noFill/>
                </a:ln>
                <a:solidFill>
                  <a:srgbClr val="2F2F2F"/>
                </a:solidFill>
                <a:effectLst/>
                <a:uLnTx/>
                <a:uFillTx/>
                <a:latin typeface="Segoe UI Semilight"/>
                <a:ea typeface="+mn-ea"/>
                <a:cs typeface="+mn-cs"/>
              </a:rPr>
              <a:t>Real estate customer engagement</a:t>
            </a:r>
          </a:p>
          <a:p>
            <a:pPr marL="54864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a:ln>
                <a:noFill/>
              </a:ln>
              <a:solidFill>
                <a:srgbClr val="2F2F2F"/>
              </a:solidFill>
              <a:effectLst/>
              <a:uLnTx/>
              <a:uFillTx/>
              <a:latin typeface="Segoe UI Semilight"/>
              <a:ea typeface="+mn-ea"/>
              <a:cs typeface="+mn-cs"/>
            </a:endParaRPr>
          </a:p>
          <a:p>
            <a:pPr marL="548640" marR="0" lvl="0" indent="-18288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100" b="0" i="0" u="none" strike="noStrike" kern="1200" cap="none" spc="0" normalizeH="0" baseline="0" noProof="0">
              <a:ln>
                <a:noFill/>
              </a:ln>
              <a:solidFill>
                <a:srgbClr val="2F2F2F"/>
              </a:solidFill>
              <a:effectLst/>
              <a:uLnTx/>
              <a:uFillTx/>
              <a:latin typeface="Segoe UI Semilight"/>
              <a:ea typeface="+mn-ea"/>
              <a:cs typeface="+mn-cs"/>
            </a:endParaRPr>
          </a:p>
        </p:txBody>
      </p:sp>
      <p:sp>
        <p:nvSpPr>
          <p:cNvPr id="38" name="Rectangle 37">
            <a:extLst>
              <a:ext uri="{FF2B5EF4-FFF2-40B4-BE49-F238E27FC236}">
                <a16:creationId xmlns:a16="http://schemas.microsoft.com/office/drawing/2014/main" id="{44EBC697-9508-43E3-BBCE-D3850A47B409}"/>
              </a:ext>
            </a:extLst>
          </p:cNvPr>
          <p:cNvSpPr/>
          <p:nvPr/>
        </p:nvSpPr>
        <p:spPr>
          <a:xfrm>
            <a:off x="300623" y="1219989"/>
            <a:ext cx="1705275" cy="338554"/>
          </a:xfrm>
          <a:prstGeom prst="rect">
            <a:avLst/>
          </a:prstGeom>
        </p:spPr>
        <p:txBody>
          <a:bodyPr wrap="none">
            <a:spAutoFit/>
          </a:bodyPr>
          <a:lstStyle/>
          <a:p>
            <a:pPr marL="0" marR="0" lvl="0" indent="-9144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Industry Vertical</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4147875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CA7E7-9588-429E-88B1-DDC98DE682EF}"/>
              </a:ext>
            </a:extLst>
          </p:cNvPr>
          <p:cNvSpPr>
            <a:spLocks noGrp="1"/>
          </p:cNvSpPr>
          <p:nvPr>
            <p:ph type="title"/>
          </p:nvPr>
        </p:nvSpPr>
        <p:spPr/>
        <p:txBody>
          <a:bodyPr/>
          <a:lstStyle/>
          <a:p>
            <a:r>
              <a:rPr lang="en-US" dirty="0"/>
              <a:t>Teams apps in various contexts</a:t>
            </a:r>
          </a:p>
        </p:txBody>
      </p:sp>
      <p:grpSp>
        <p:nvGrpSpPr>
          <p:cNvPr id="14" name="Group 13">
            <a:extLst>
              <a:ext uri="{FF2B5EF4-FFF2-40B4-BE49-F238E27FC236}">
                <a16:creationId xmlns:a16="http://schemas.microsoft.com/office/drawing/2014/main" id="{3D684E86-8CC6-4DE1-BA50-52025FA7E7E4}"/>
              </a:ext>
            </a:extLst>
          </p:cNvPr>
          <p:cNvGrpSpPr/>
          <p:nvPr/>
        </p:nvGrpSpPr>
        <p:grpSpPr>
          <a:xfrm>
            <a:off x="588263" y="3153598"/>
            <a:ext cx="8299064" cy="969496"/>
            <a:chOff x="355654" y="2647484"/>
            <a:chExt cx="8299064" cy="969496"/>
          </a:xfrm>
        </p:grpSpPr>
        <p:sp>
          <p:nvSpPr>
            <p:cNvPr id="6" name="speech_5" title="Icon of two overlapping chat bubbles">
              <a:extLst>
                <a:ext uri="{FF2B5EF4-FFF2-40B4-BE49-F238E27FC236}">
                  <a16:creationId xmlns:a16="http://schemas.microsoft.com/office/drawing/2014/main" id="{C56E3ADA-F2D0-4D3B-827E-391CB76BD360}"/>
                </a:ext>
              </a:extLst>
            </p:cNvPr>
            <p:cNvSpPr>
              <a:spLocks noChangeAspect="1" noEditPoints="1"/>
            </p:cNvSpPr>
            <p:nvPr/>
          </p:nvSpPr>
          <p:spPr bwMode="auto">
            <a:xfrm>
              <a:off x="355654" y="2754745"/>
              <a:ext cx="877103" cy="68580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7" name="Rectangle 6">
              <a:extLst>
                <a:ext uri="{FF2B5EF4-FFF2-40B4-BE49-F238E27FC236}">
                  <a16:creationId xmlns:a16="http://schemas.microsoft.com/office/drawing/2014/main" id="{ACE5D55A-09AB-4867-902E-3A0EDFCA6A81}"/>
                </a:ext>
              </a:extLst>
            </p:cNvPr>
            <p:cNvSpPr/>
            <p:nvPr/>
          </p:nvSpPr>
          <p:spPr>
            <a:xfrm>
              <a:off x="1283370" y="2647484"/>
              <a:ext cx="7371348" cy="969496"/>
            </a:xfrm>
            <a:prstGeom prst="rect">
              <a:avLst/>
            </a:prstGeom>
          </p:spPr>
          <p:txBody>
            <a:bodyPr wrap="square">
              <a:spAutoFit/>
            </a:bodyPr>
            <a:lstStyle/>
            <a:p>
              <a:pPr>
                <a:spcAft>
                  <a:spcPts val="600"/>
                </a:spcAft>
              </a:pPr>
              <a:r>
                <a:rPr lang="en-US" sz="2000" dirty="0">
                  <a:solidFill>
                    <a:schemeClr val="accent1"/>
                  </a:solidFill>
                </a:rPr>
                <a:t>Chat</a:t>
              </a:r>
            </a:p>
            <a:p>
              <a:r>
                <a:rPr lang="en-US" sz="1600" dirty="0"/>
                <a:t>Lightweight collaboration in 1:1 or group setting without complex permissions</a:t>
              </a:r>
            </a:p>
            <a:p>
              <a:r>
                <a:rPr lang="en-US" sz="1600" dirty="0"/>
                <a:t>Example: 1:1 topics between manager and direct report</a:t>
              </a:r>
            </a:p>
          </p:txBody>
        </p:sp>
      </p:grpSp>
      <p:grpSp>
        <p:nvGrpSpPr>
          <p:cNvPr id="15" name="Group 14">
            <a:extLst>
              <a:ext uri="{FF2B5EF4-FFF2-40B4-BE49-F238E27FC236}">
                <a16:creationId xmlns:a16="http://schemas.microsoft.com/office/drawing/2014/main" id="{4DC1690D-4A0D-4FAB-879E-6DF7C9864DE2}"/>
              </a:ext>
            </a:extLst>
          </p:cNvPr>
          <p:cNvGrpSpPr/>
          <p:nvPr/>
        </p:nvGrpSpPr>
        <p:grpSpPr>
          <a:xfrm>
            <a:off x="672988" y="1655104"/>
            <a:ext cx="8214338" cy="969496"/>
            <a:chOff x="440379" y="1478641"/>
            <a:chExt cx="8214338" cy="969496"/>
          </a:xfrm>
        </p:grpSpPr>
        <p:sp>
          <p:nvSpPr>
            <p:cNvPr id="5" name="Rectangle 4">
              <a:extLst>
                <a:ext uri="{FF2B5EF4-FFF2-40B4-BE49-F238E27FC236}">
                  <a16:creationId xmlns:a16="http://schemas.microsoft.com/office/drawing/2014/main" id="{5B71F83D-E70E-4604-8A04-020F12974D92}"/>
                </a:ext>
              </a:extLst>
            </p:cNvPr>
            <p:cNvSpPr/>
            <p:nvPr/>
          </p:nvSpPr>
          <p:spPr>
            <a:xfrm>
              <a:off x="1283369" y="1478641"/>
              <a:ext cx="7371348" cy="969496"/>
            </a:xfrm>
            <a:prstGeom prst="rect">
              <a:avLst/>
            </a:prstGeom>
          </p:spPr>
          <p:txBody>
            <a:bodyPr wrap="square">
              <a:spAutoFit/>
            </a:bodyPr>
            <a:lstStyle/>
            <a:p>
              <a:pPr>
                <a:spcAft>
                  <a:spcPts val="600"/>
                </a:spcAft>
              </a:pPr>
              <a:r>
                <a:rPr lang="en-US" sz="2000" dirty="0">
                  <a:solidFill>
                    <a:schemeClr val="accent1"/>
                  </a:solidFill>
                </a:rPr>
                <a:t>Team and channel</a:t>
              </a:r>
            </a:p>
            <a:p>
              <a:r>
                <a:rPr lang="en-US" sz="1600" dirty="0"/>
                <a:t>Enable public collaboration and workflows with all team members</a:t>
              </a:r>
            </a:p>
            <a:p>
              <a:r>
                <a:rPr lang="en-US" sz="1600" dirty="0"/>
                <a:t>Example: share, discuss, and get notified about new service incidents</a:t>
              </a:r>
            </a:p>
          </p:txBody>
        </p:sp>
        <p:sp>
          <p:nvSpPr>
            <p:cNvPr id="11" name="Modern_workplace" title="Icon of three people connected by a dotted line">
              <a:extLst>
                <a:ext uri="{FF2B5EF4-FFF2-40B4-BE49-F238E27FC236}">
                  <a16:creationId xmlns:a16="http://schemas.microsoft.com/office/drawing/2014/main" id="{37A600BF-B838-411B-A835-7E810810F167}"/>
                </a:ext>
              </a:extLst>
            </p:cNvPr>
            <p:cNvSpPr>
              <a:spLocks noChangeAspect="1" noEditPoints="1"/>
            </p:cNvSpPr>
            <p:nvPr/>
          </p:nvSpPr>
          <p:spPr bwMode="auto">
            <a:xfrm>
              <a:off x="440379" y="1583926"/>
              <a:ext cx="707652" cy="685800"/>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3" name="Group 12">
            <a:extLst>
              <a:ext uri="{FF2B5EF4-FFF2-40B4-BE49-F238E27FC236}">
                <a16:creationId xmlns:a16="http://schemas.microsoft.com/office/drawing/2014/main" id="{6D233CAA-D48C-4DE6-BD71-DBDA387301A4}"/>
              </a:ext>
            </a:extLst>
          </p:cNvPr>
          <p:cNvGrpSpPr/>
          <p:nvPr/>
        </p:nvGrpSpPr>
        <p:grpSpPr>
          <a:xfrm>
            <a:off x="672988" y="4652092"/>
            <a:ext cx="8214338" cy="969496"/>
            <a:chOff x="459249" y="3998491"/>
            <a:chExt cx="8214338" cy="969496"/>
          </a:xfrm>
        </p:grpSpPr>
        <p:sp>
          <p:nvSpPr>
            <p:cNvPr id="10" name="Rectangle 9">
              <a:extLst>
                <a:ext uri="{FF2B5EF4-FFF2-40B4-BE49-F238E27FC236}">
                  <a16:creationId xmlns:a16="http://schemas.microsoft.com/office/drawing/2014/main" id="{31717F61-803E-46E3-AB9A-2D840C2034DD}"/>
                </a:ext>
              </a:extLst>
            </p:cNvPr>
            <p:cNvSpPr/>
            <p:nvPr/>
          </p:nvSpPr>
          <p:spPr>
            <a:xfrm>
              <a:off x="1283369" y="3998491"/>
              <a:ext cx="7390218" cy="969496"/>
            </a:xfrm>
            <a:prstGeom prst="rect">
              <a:avLst/>
            </a:prstGeom>
          </p:spPr>
          <p:txBody>
            <a:bodyPr wrap="square">
              <a:spAutoFit/>
            </a:bodyPr>
            <a:lstStyle/>
            <a:p>
              <a:pPr>
                <a:spcAft>
                  <a:spcPts val="600"/>
                </a:spcAft>
              </a:pPr>
              <a:r>
                <a:rPr lang="en-US" sz="2000" dirty="0">
                  <a:solidFill>
                    <a:schemeClr val="accent1"/>
                  </a:solidFill>
                </a:rPr>
                <a:t>Personal</a:t>
              </a:r>
              <a:endParaRPr lang="en-US" dirty="0">
                <a:solidFill>
                  <a:schemeClr val="accent1"/>
                </a:solidFill>
              </a:endParaRPr>
            </a:p>
            <a:p>
              <a:r>
                <a:rPr lang="en-US" sz="1600" dirty="0"/>
                <a:t>User-centric view, showing aggregate content along with private bot chat</a:t>
              </a:r>
            </a:p>
            <a:p>
              <a:r>
                <a:rPr lang="en-US" sz="1600" dirty="0"/>
                <a:t>Example: list of all tasks assigned to me</a:t>
              </a:r>
            </a:p>
          </p:txBody>
        </p:sp>
        <p:sp>
          <p:nvSpPr>
            <p:cNvPr id="12" name="people_4" title="Icon of a person">
              <a:extLst>
                <a:ext uri="{FF2B5EF4-FFF2-40B4-BE49-F238E27FC236}">
                  <a16:creationId xmlns:a16="http://schemas.microsoft.com/office/drawing/2014/main" id="{85B50ACD-C6E1-47E9-AC7C-0F9739D67CB3}"/>
                </a:ext>
              </a:extLst>
            </p:cNvPr>
            <p:cNvSpPr>
              <a:spLocks noChangeAspect="1" noEditPoints="1"/>
            </p:cNvSpPr>
            <p:nvPr/>
          </p:nvSpPr>
          <p:spPr bwMode="auto">
            <a:xfrm>
              <a:off x="459249" y="4108445"/>
              <a:ext cx="613427" cy="6858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Rectangle 15">
            <a:extLst>
              <a:ext uri="{FF2B5EF4-FFF2-40B4-BE49-F238E27FC236}">
                <a16:creationId xmlns:a16="http://schemas.microsoft.com/office/drawing/2014/main" id="{36E51190-7681-409B-9F0F-E058234596C3}"/>
              </a:ext>
            </a:extLst>
          </p:cNvPr>
          <p:cNvSpPr/>
          <p:nvPr/>
        </p:nvSpPr>
        <p:spPr bwMode="auto">
          <a:xfrm>
            <a:off x="8887326" y="0"/>
            <a:ext cx="3304674" cy="6858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8" name="TextBox 17">
            <a:extLst>
              <a:ext uri="{FF2B5EF4-FFF2-40B4-BE49-F238E27FC236}">
                <a16:creationId xmlns:a16="http://schemas.microsoft.com/office/drawing/2014/main" id="{71A48AB4-9FBF-4A93-8979-C948E2F183DE}"/>
              </a:ext>
            </a:extLst>
          </p:cNvPr>
          <p:cNvSpPr txBox="1"/>
          <p:nvPr/>
        </p:nvSpPr>
        <p:spPr>
          <a:xfrm>
            <a:off x="9264315" y="2875002"/>
            <a:ext cx="2550695" cy="1107996"/>
          </a:xfrm>
          <a:prstGeom prst="rect">
            <a:avLst/>
          </a:prstGeom>
          <a:noFill/>
        </p:spPr>
        <p:txBody>
          <a:bodyPr wrap="square" lIns="0" tIns="0" rIns="0" bIns="0" rtlCol="0">
            <a:spAutoFit/>
          </a:bodyPr>
          <a:lstStyle/>
          <a:p>
            <a:pPr algn="l"/>
            <a:r>
              <a:rPr lang="en-US" sz="1800">
                <a:solidFill>
                  <a:schemeClr val="bg1"/>
                </a:solidFill>
              </a:rPr>
              <a:t>Custom-tailor your app’s functionality depending on which of these contexts you will support</a:t>
            </a:r>
          </a:p>
        </p:txBody>
      </p:sp>
    </p:spTree>
    <p:extLst>
      <p:ext uri="{BB962C8B-B14F-4D97-AF65-F5344CB8AC3E}">
        <p14:creationId xmlns:p14="http://schemas.microsoft.com/office/powerpoint/2010/main" val="8908108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A1AF5-3313-44FF-9925-6E3FFC6ED5CD}"/>
              </a:ext>
            </a:extLst>
          </p:cNvPr>
          <p:cNvSpPr>
            <a:spLocks noGrp="1"/>
          </p:cNvSpPr>
          <p:nvPr>
            <p:ph type="title"/>
          </p:nvPr>
        </p:nvSpPr>
        <p:spPr>
          <a:xfrm>
            <a:off x="692432" y="268843"/>
            <a:ext cx="11336039" cy="744014"/>
          </a:xfrm>
        </p:spPr>
        <p:txBody>
          <a:bodyPr/>
          <a:lstStyle/>
          <a:p>
            <a:r>
              <a:rPr lang="en-US" dirty="0"/>
              <a:t>A Microsoft Teams app</a:t>
            </a:r>
          </a:p>
        </p:txBody>
      </p:sp>
      <p:grpSp>
        <p:nvGrpSpPr>
          <p:cNvPr id="10" name="Group 9">
            <a:extLst>
              <a:ext uri="{FF2B5EF4-FFF2-40B4-BE49-F238E27FC236}">
                <a16:creationId xmlns:a16="http://schemas.microsoft.com/office/drawing/2014/main" id="{3F975B7E-C59F-4DF6-BE05-79EB8359AF0E}"/>
              </a:ext>
            </a:extLst>
          </p:cNvPr>
          <p:cNvGrpSpPr/>
          <p:nvPr/>
        </p:nvGrpSpPr>
        <p:grpSpPr>
          <a:xfrm>
            <a:off x="1104348" y="1242447"/>
            <a:ext cx="2743200" cy="3138071"/>
            <a:chOff x="1104348" y="2257285"/>
            <a:chExt cx="2743200" cy="3138071"/>
          </a:xfrm>
        </p:grpSpPr>
        <p:sp>
          <p:nvSpPr>
            <p:cNvPr id="4" name="Rectangle 3">
              <a:extLst>
                <a:ext uri="{FF2B5EF4-FFF2-40B4-BE49-F238E27FC236}">
                  <a16:creationId xmlns:a16="http://schemas.microsoft.com/office/drawing/2014/main" id="{A468E617-289D-4B12-8290-F8EC41E4E008}"/>
                </a:ext>
              </a:extLst>
            </p:cNvPr>
            <p:cNvSpPr/>
            <p:nvPr/>
          </p:nvSpPr>
          <p:spPr bwMode="auto">
            <a:xfrm>
              <a:off x="1104348" y="2257285"/>
              <a:ext cx="2743200" cy="31380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Microsoft Teams App</a:t>
              </a:r>
            </a:p>
          </p:txBody>
        </p:sp>
        <p:sp>
          <p:nvSpPr>
            <p:cNvPr id="5" name="Rectangle 4">
              <a:extLst>
                <a:ext uri="{FF2B5EF4-FFF2-40B4-BE49-F238E27FC236}">
                  <a16:creationId xmlns:a16="http://schemas.microsoft.com/office/drawing/2014/main" id="{7EE6B933-46F1-434E-8DD7-24B97B6016AE}"/>
                </a:ext>
              </a:extLst>
            </p:cNvPr>
            <p:cNvSpPr/>
            <p:nvPr/>
          </p:nvSpPr>
          <p:spPr bwMode="auto">
            <a:xfrm>
              <a:off x="1330036" y="3083626"/>
              <a:ext cx="2291938" cy="2082140"/>
            </a:xfrm>
            <a:custGeom>
              <a:avLst/>
              <a:gdLst>
                <a:gd name="connsiteX0" fmla="*/ 0 w 2291938"/>
                <a:gd name="connsiteY0" fmla="*/ 0 h 2082140"/>
                <a:gd name="connsiteX1" fmla="*/ 550065 w 2291938"/>
                <a:gd name="connsiteY1" fmla="*/ 0 h 2082140"/>
                <a:gd name="connsiteX2" fmla="*/ 1054291 w 2291938"/>
                <a:gd name="connsiteY2" fmla="*/ 0 h 2082140"/>
                <a:gd name="connsiteX3" fmla="*/ 1673115 w 2291938"/>
                <a:gd name="connsiteY3" fmla="*/ 0 h 2082140"/>
                <a:gd name="connsiteX4" fmla="*/ 2291938 w 2291938"/>
                <a:gd name="connsiteY4" fmla="*/ 0 h 2082140"/>
                <a:gd name="connsiteX5" fmla="*/ 2291938 w 2291938"/>
                <a:gd name="connsiteY5" fmla="*/ 478892 h 2082140"/>
                <a:gd name="connsiteX6" fmla="*/ 2291938 w 2291938"/>
                <a:gd name="connsiteY6" fmla="*/ 978606 h 2082140"/>
                <a:gd name="connsiteX7" fmla="*/ 2291938 w 2291938"/>
                <a:gd name="connsiteY7" fmla="*/ 1519962 h 2082140"/>
                <a:gd name="connsiteX8" fmla="*/ 2291938 w 2291938"/>
                <a:gd name="connsiteY8" fmla="*/ 2082140 h 2082140"/>
                <a:gd name="connsiteX9" fmla="*/ 1787712 w 2291938"/>
                <a:gd name="connsiteY9" fmla="*/ 2082140 h 2082140"/>
                <a:gd name="connsiteX10" fmla="*/ 1214727 w 2291938"/>
                <a:gd name="connsiteY10" fmla="*/ 2082140 h 2082140"/>
                <a:gd name="connsiteX11" fmla="*/ 595904 w 2291938"/>
                <a:gd name="connsiteY11" fmla="*/ 2082140 h 2082140"/>
                <a:gd name="connsiteX12" fmla="*/ 0 w 2291938"/>
                <a:gd name="connsiteY12" fmla="*/ 2082140 h 2082140"/>
                <a:gd name="connsiteX13" fmla="*/ 0 w 2291938"/>
                <a:gd name="connsiteY13" fmla="*/ 1540784 h 2082140"/>
                <a:gd name="connsiteX14" fmla="*/ 0 w 2291938"/>
                <a:gd name="connsiteY14" fmla="*/ 1020249 h 2082140"/>
                <a:gd name="connsiteX15" fmla="*/ 0 w 2291938"/>
                <a:gd name="connsiteY15" fmla="*/ 458071 h 2082140"/>
                <a:gd name="connsiteX16" fmla="*/ 0 w 2291938"/>
                <a:gd name="connsiteY16" fmla="*/ 0 h 208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938" h="2082140" fill="none" extrusionOk="0">
                  <a:moveTo>
                    <a:pt x="0" y="0"/>
                  </a:moveTo>
                  <a:cubicBezTo>
                    <a:pt x="272835" y="-63891"/>
                    <a:pt x="410266" y="56727"/>
                    <a:pt x="550065" y="0"/>
                  </a:cubicBezTo>
                  <a:cubicBezTo>
                    <a:pt x="689865" y="-56727"/>
                    <a:pt x="936515" y="47729"/>
                    <a:pt x="1054291" y="0"/>
                  </a:cubicBezTo>
                  <a:cubicBezTo>
                    <a:pt x="1172067" y="-47729"/>
                    <a:pt x="1424587" y="8193"/>
                    <a:pt x="1673115" y="0"/>
                  </a:cubicBezTo>
                  <a:cubicBezTo>
                    <a:pt x="1921643" y="-8193"/>
                    <a:pt x="2003290" y="28702"/>
                    <a:pt x="2291938" y="0"/>
                  </a:cubicBezTo>
                  <a:cubicBezTo>
                    <a:pt x="2302342" y="112930"/>
                    <a:pt x="2245432" y="329850"/>
                    <a:pt x="2291938" y="478892"/>
                  </a:cubicBezTo>
                  <a:cubicBezTo>
                    <a:pt x="2338444" y="627934"/>
                    <a:pt x="2267031" y="810805"/>
                    <a:pt x="2291938" y="978606"/>
                  </a:cubicBezTo>
                  <a:cubicBezTo>
                    <a:pt x="2316845" y="1146407"/>
                    <a:pt x="2228298" y="1298381"/>
                    <a:pt x="2291938" y="1519962"/>
                  </a:cubicBezTo>
                  <a:cubicBezTo>
                    <a:pt x="2355578" y="1741543"/>
                    <a:pt x="2229024" y="1884755"/>
                    <a:pt x="2291938" y="2082140"/>
                  </a:cubicBezTo>
                  <a:cubicBezTo>
                    <a:pt x="2110162" y="2086636"/>
                    <a:pt x="2035431" y="2077471"/>
                    <a:pt x="1787712" y="2082140"/>
                  </a:cubicBezTo>
                  <a:cubicBezTo>
                    <a:pt x="1539993" y="2086809"/>
                    <a:pt x="1346343" y="2032375"/>
                    <a:pt x="1214727" y="2082140"/>
                  </a:cubicBezTo>
                  <a:cubicBezTo>
                    <a:pt x="1083111" y="2131905"/>
                    <a:pt x="726451" y="2057521"/>
                    <a:pt x="595904" y="2082140"/>
                  </a:cubicBezTo>
                  <a:cubicBezTo>
                    <a:pt x="465357" y="2106759"/>
                    <a:pt x="239826" y="2011026"/>
                    <a:pt x="0" y="2082140"/>
                  </a:cubicBezTo>
                  <a:cubicBezTo>
                    <a:pt x="-55096" y="1942664"/>
                    <a:pt x="20932" y="1706988"/>
                    <a:pt x="0" y="1540784"/>
                  </a:cubicBezTo>
                  <a:cubicBezTo>
                    <a:pt x="-20932" y="1374580"/>
                    <a:pt x="6072" y="1222640"/>
                    <a:pt x="0" y="1020249"/>
                  </a:cubicBezTo>
                  <a:cubicBezTo>
                    <a:pt x="-6072" y="817858"/>
                    <a:pt x="7294" y="625508"/>
                    <a:pt x="0" y="458071"/>
                  </a:cubicBezTo>
                  <a:cubicBezTo>
                    <a:pt x="-7294" y="290634"/>
                    <a:pt x="44771" y="197876"/>
                    <a:pt x="0" y="0"/>
                  </a:cubicBezTo>
                  <a:close/>
                </a:path>
                <a:path w="2291938" h="2082140"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339588" y="171857"/>
                    <a:pt x="2239148" y="312827"/>
                    <a:pt x="2291938" y="478892"/>
                  </a:cubicBezTo>
                  <a:cubicBezTo>
                    <a:pt x="2344728" y="644957"/>
                    <a:pt x="2250746" y="881308"/>
                    <a:pt x="2291938" y="999427"/>
                  </a:cubicBezTo>
                  <a:cubicBezTo>
                    <a:pt x="2333130" y="1117547"/>
                    <a:pt x="2236025" y="1307141"/>
                    <a:pt x="2291938" y="1478319"/>
                  </a:cubicBezTo>
                  <a:cubicBezTo>
                    <a:pt x="2347851" y="1649497"/>
                    <a:pt x="2244509" y="1899696"/>
                    <a:pt x="2291938" y="2082140"/>
                  </a:cubicBezTo>
                  <a:cubicBezTo>
                    <a:pt x="2160075" y="2144495"/>
                    <a:pt x="1986603" y="2033412"/>
                    <a:pt x="1718954" y="2082140"/>
                  </a:cubicBezTo>
                  <a:cubicBezTo>
                    <a:pt x="1451305" y="2130868"/>
                    <a:pt x="1387778" y="2080772"/>
                    <a:pt x="1123050" y="2082140"/>
                  </a:cubicBezTo>
                  <a:cubicBezTo>
                    <a:pt x="858322" y="2083508"/>
                    <a:pt x="812461" y="2077045"/>
                    <a:pt x="618823" y="2082140"/>
                  </a:cubicBezTo>
                  <a:cubicBezTo>
                    <a:pt x="425185" y="2087235"/>
                    <a:pt x="304555" y="2062051"/>
                    <a:pt x="0" y="2082140"/>
                  </a:cubicBezTo>
                  <a:cubicBezTo>
                    <a:pt x="-1084" y="1872586"/>
                    <a:pt x="15451" y="1789842"/>
                    <a:pt x="0" y="1624069"/>
                  </a:cubicBezTo>
                  <a:cubicBezTo>
                    <a:pt x="-15451" y="1458296"/>
                    <a:pt x="43907" y="1282378"/>
                    <a:pt x="0" y="1103534"/>
                  </a:cubicBezTo>
                  <a:cubicBezTo>
                    <a:pt x="-43907" y="924690"/>
                    <a:pt x="58119" y="739434"/>
                    <a:pt x="0" y="603821"/>
                  </a:cubicBezTo>
                  <a:cubicBezTo>
                    <a:pt x="-58119" y="468208"/>
                    <a:pt x="69762" y="150348"/>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nsolas" panose="020B0609020204030204" pitchFamily="49" charset="0"/>
                  <a:ea typeface="Segoe UI" pitchFamily="34" charset="0"/>
                  <a:cs typeface="Segoe UI" pitchFamily="34" charset="0"/>
                </a:rPr>
                <a:t>app.zip</a:t>
              </a:r>
            </a:p>
          </p:txBody>
        </p:sp>
        <p:sp>
          <p:nvSpPr>
            <p:cNvPr id="6" name="Rectangle 5">
              <a:extLst>
                <a:ext uri="{FF2B5EF4-FFF2-40B4-BE49-F238E27FC236}">
                  <a16:creationId xmlns:a16="http://schemas.microsoft.com/office/drawing/2014/main" id="{CA7E734F-4E01-4A0A-975E-85ECF9C7FD49}"/>
                </a:ext>
              </a:extLst>
            </p:cNvPr>
            <p:cNvSpPr/>
            <p:nvPr/>
          </p:nvSpPr>
          <p:spPr bwMode="auto">
            <a:xfrm>
              <a:off x="1591294" y="3538847"/>
              <a:ext cx="1809007" cy="435428"/>
            </a:xfrm>
            <a:custGeom>
              <a:avLst/>
              <a:gdLst>
                <a:gd name="connsiteX0" fmla="*/ 0 w 1809007"/>
                <a:gd name="connsiteY0" fmla="*/ 0 h 435428"/>
                <a:gd name="connsiteX1" fmla="*/ 452252 w 1809007"/>
                <a:gd name="connsiteY1" fmla="*/ 0 h 435428"/>
                <a:gd name="connsiteX2" fmla="*/ 940684 w 1809007"/>
                <a:gd name="connsiteY2" fmla="*/ 0 h 435428"/>
                <a:gd name="connsiteX3" fmla="*/ 1392935 w 1809007"/>
                <a:gd name="connsiteY3" fmla="*/ 0 h 435428"/>
                <a:gd name="connsiteX4" fmla="*/ 1809007 w 1809007"/>
                <a:gd name="connsiteY4" fmla="*/ 0 h 435428"/>
                <a:gd name="connsiteX5" fmla="*/ 1809007 w 1809007"/>
                <a:gd name="connsiteY5" fmla="*/ 435428 h 435428"/>
                <a:gd name="connsiteX6" fmla="*/ 1356755 w 1809007"/>
                <a:gd name="connsiteY6" fmla="*/ 435428 h 435428"/>
                <a:gd name="connsiteX7" fmla="*/ 886413 w 1809007"/>
                <a:gd name="connsiteY7" fmla="*/ 435428 h 435428"/>
                <a:gd name="connsiteX8" fmla="*/ 470342 w 1809007"/>
                <a:gd name="connsiteY8" fmla="*/ 435428 h 435428"/>
                <a:gd name="connsiteX9" fmla="*/ 0 w 1809007"/>
                <a:gd name="connsiteY9" fmla="*/ 435428 h 435428"/>
                <a:gd name="connsiteX10" fmla="*/ 0 w 1809007"/>
                <a:gd name="connsiteY10" fmla="*/ 0 h 43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9007" h="435428" fill="none" extrusionOk="0">
                  <a:moveTo>
                    <a:pt x="0" y="0"/>
                  </a:moveTo>
                  <a:cubicBezTo>
                    <a:pt x="193706" y="-19652"/>
                    <a:pt x="251268" y="11389"/>
                    <a:pt x="452252" y="0"/>
                  </a:cubicBezTo>
                  <a:cubicBezTo>
                    <a:pt x="653236" y="-11389"/>
                    <a:pt x="777451" y="12208"/>
                    <a:pt x="940684" y="0"/>
                  </a:cubicBezTo>
                  <a:cubicBezTo>
                    <a:pt x="1103917" y="-12208"/>
                    <a:pt x="1301994" y="23341"/>
                    <a:pt x="1392935" y="0"/>
                  </a:cubicBezTo>
                  <a:cubicBezTo>
                    <a:pt x="1483876" y="-23341"/>
                    <a:pt x="1656319" y="19028"/>
                    <a:pt x="1809007" y="0"/>
                  </a:cubicBezTo>
                  <a:cubicBezTo>
                    <a:pt x="1812867" y="147632"/>
                    <a:pt x="1800666" y="264061"/>
                    <a:pt x="1809007" y="435428"/>
                  </a:cubicBezTo>
                  <a:cubicBezTo>
                    <a:pt x="1707231" y="472962"/>
                    <a:pt x="1505083" y="392703"/>
                    <a:pt x="1356755" y="435428"/>
                  </a:cubicBezTo>
                  <a:cubicBezTo>
                    <a:pt x="1208427" y="478153"/>
                    <a:pt x="1046831" y="414964"/>
                    <a:pt x="886413" y="435428"/>
                  </a:cubicBezTo>
                  <a:cubicBezTo>
                    <a:pt x="725995" y="455892"/>
                    <a:pt x="653520" y="399118"/>
                    <a:pt x="470342" y="435428"/>
                  </a:cubicBezTo>
                  <a:cubicBezTo>
                    <a:pt x="287164" y="471738"/>
                    <a:pt x="229455" y="413563"/>
                    <a:pt x="0" y="435428"/>
                  </a:cubicBezTo>
                  <a:cubicBezTo>
                    <a:pt x="-48715" y="325193"/>
                    <a:pt x="44269" y="139415"/>
                    <a:pt x="0" y="0"/>
                  </a:cubicBezTo>
                  <a:close/>
                </a:path>
                <a:path w="1809007" h="435428" stroke="0" extrusionOk="0">
                  <a:moveTo>
                    <a:pt x="0" y="0"/>
                  </a:moveTo>
                  <a:cubicBezTo>
                    <a:pt x="196383" y="-7902"/>
                    <a:pt x="277853" y="22144"/>
                    <a:pt x="397982" y="0"/>
                  </a:cubicBezTo>
                  <a:cubicBezTo>
                    <a:pt x="518111" y="-22144"/>
                    <a:pt x="625661" y="30046"/>
                    <a:pt x="832143" y="0"/>
                  </a:cubicBezTo>
                  <a:cubicBezTo>
                    <a:pt x="1038625" y="-30046"/>
                    <a:pt x="1102939" y="38085"/>
                    <a:pt x="1284395" y="0"/>
                  </a:cubicBezTo>
                  <a:cubicBezTo>
                    <a:pt x="1465851" y="-38085"/>
                    <a:pt x="1592284" y="50563"/>
                    <a:pt x="1809007" y="0"/>
                  </a:cubicBezTo>
                  <a:cubicBezTo>
                    <a:pt x="1840443" y="211585"/>
                    <a:pt x="1781967" y="292641"/>
                    <a:pt x="1809007" y="435428"/>
                  </a:cubicBezTo>
                  <a:cubicBezTo>
                    <a:pt x="1582592" y="470158"/>
                    <a:pt x="1438036" y="420972"/>
                    <a:pt x="1320575" y="435428"/>
                  </a:cubicBezTo>
                  <a:cubicBezTo>
                    <a:pt x="1203114" y="449884"/>
                    <a:pt x="1031092" y="384864"/>
                    <a:pt x="850233" y="435428"/>
                  </a:cubicBezTo>
                  <a:cubicBezTo>
                    <a:pt x="669374" y="485992"/>
                    <a:pt x="231987" y="410108"/>
                    <a:pt x="0" y="435428"/>
                  </a:cubicBezTo>
                  <a:cubicBezTo>
                    <a:pt x="-26289" y="221369"/>
                    <a:pt x="46476" y="181785"/>
                    <a:pt x="0" y="0"/>
                  </a:cubicBezTo>
                  <a:close/>
                </a:path>
              </a:pathLst>
            </a:custGeom>
            <a:solidFill>
              <a:schemeClr val="accent2"/>
            </a:solidFill>
            <a:ln>
              <a:solidFill>
                <a:schemeClr val="tx1"/>
              </a:solidFill>
              <a:headEnd type="none" w="med" len="med"/>
              <a:tailEnd type="none" w="med" len="med"/>
              <a:extLst>
                <a:ext uri="{C807C97D-BFC1-408E-A445-0C87EB9F89A2}">
                  <ask:lineSketchStyleProps xmlns:ask="http://schemas.microsoft.com/office/drawing/2018/sketchyshapes" sd="2705226596">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manifest.json</a:t>
              </a: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7" name="Rectangle 6">
              <a:extLst>
                <a:ext uri="{FF2B5EF4-FFF2-40B4-BE49-F238E27FC236}">
                  <a16:creationId xmlns:a16="http://schemas.microsoft.com/office/drawing/2014/main" id="{487E5001-9AC1-4EB6-B8E1-A636A14E56C7}"/>
                </a:ext>
              </a:extLst>
            </p:cNvPr>
            <p:cNvSpPr/>
            <p:nvPr/>
          </p:nvSpPr>
          <p:spPr bwMode="auto">
            <a:xfrm>
              <a:off x="1591294" y="4049972"/>
              <a:ext cx="1809007" cy="435428"/>
            </a:xfrm>
            <a:custGeom>
              <a:avLst/>
              <a:gdLst>
                <a:gd name="connsiteX0" fmla="*/ 0 w 1809007"/>
                <a:gd name="connsiteY0" fmla="*/ 0 h 435428"/>
                <a:gd name="connsiteX1" fmla="*/ 434162 w 1809007"/>
                <a:gd name="connsiteY1" fmla="*/ 0 h 435428"/>
                <a:gd name="connsiteX2" fmla="*/ 850233 w 1809007"/>
                <a:gd name="connsiteY2" fmla="*/ 0 h 435428"/>
                <a:gd name="connsiteX3" fmla="*/ 1266305 w 1809007"/>
                <a:gd name="connsiteY3" fmla="*/ 0 h 435428"/>
                <a:gd name="connsiteX4" fmla="*/ 1809007 w 1809007"/>
                <a:gd name="connsiteY4" fmla="*/ 0 h 435428"/>
                <a:gd name="connsiteX5" fmla="*/ 1809007 w 1809007"/>
                <a:gd name="connsiteY5" fmla="*/ 435428 h 435428"/>
                <a:gd name="connsiteX6" fmla="*/ 1392935 w 1809007"/>
                <a:gd name="connsiteY6" fmla="*/ 435428 h 435428"/>
                <a:gd name="connsiteX7" fmla="*/ 940684 w 1809007"/>
                <a:gd name="connsiteY7" fmla="*/ 435428 h 435428"/>
                <a:gd name="connsiteX8" fmla="*/ 488432 w 1809007"/>
                <a:gd name="connsiteY8" fmla="*/ 435428 h 435428"/>
                <a:gd name="connsiteX9" fmla="*/ 0 w 1809007"/>
                <a:gd name="connsiteY9" fmla="*/ 435428 h 435428"/>
                <a:gd name="connsiteX10" fmla="*/ 0 w 1809007"/>
                <a:gd name="connsiteY10" fmla="*/ 0 h 43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9007" h="435428" fill="none" extrusionOk="0">
                  <a:moveTo>
                    <a:pt x="0" y="0"/>
                  </a:moveTo>
                  <a:cubicBezTo>
                    <a:pt x="189167" y="-17603"/>
                    <a:pt x="278845" y="50399"/>
                    <a:pt x="434162" y="0"/>
                  </a:cubicBezTo>
                  <a:cubicBezTo>
                    <a:pt x="589479" y="-50399"/>
                    <a:pt x="763336" y="29253"/>
                    <a:pt x="850233" y="0"/>
                  </a:cubicBezTo>
                  <a:cubicBezTo>
                    <a:pt x="937130" y="-29253"/>
                    <a:pt x="1063350" y="28036"/>
                    <a:pt x="1266305" y="0"/>
                  </a:cubicBezTo>
                  <a:cubicBezTo>
                    <a:pt x="1469260" y="-28036"/>
                    <a:pt x="1670020" y="19191"/>
                    <a:pt x="1809007" y="0"/>
                  </a:cubicBezTo>
                  <a:cubicBezTo>
                    <a:pt x="1828826" y="165254"/>
                    <a:pt x="1776713" y="322819"/>
                    <a:pt x="1809007" y="435428"/>
                  </a:cubicBezTo>
                  <a:cubicBezTo>
                    <a:pt x="1665310" y="473952"/>
                    <a:pt x="1501430" y="401321"/>
                    <a:pt x="1392935" y="435428"/>
                  </a:cubicBezTo>
                  <a:cubicBezTo>
                    <a:pt x="1284440" y="469535"/>
                    <a:pt x="1032885" y="415710"/>
                    <a:pt x="940684" y="435428"/>
                  </a:cubicBezTo>
                  <a:cubicBezTo>
                    <a:pt x="848483" y="455146"/>
                    <a:pt x="683931" y="382437"/>
                    <a:pt x="488432" y="435428"/>
                  </a:cubicBezTo>
                  <a:cubicBezTo>
                    <a:pt x="292933" y="488419"/>
                    <a:pt x="105456" y="417871"/>
                    <a:pt x="0" y="435428"/>
                  </a:cubicBezTo>
                  <a:cubicBezTo>
                    <a:pt x="-38660" y="324479"/>
                    <a:pt x="10206" y="159048"/>
                    <a:pt x="0" y="0"/>
                  </a:cubicBezTo>
                  <a:close/>
                </a:path>
                <a:path w="1809007" h="435428" stroke="0" extrusionOk="0">
                  <a:moveTo>
                    <a:pt x="0" y="0"/>
                  </a:moveTo>
                  <a:cubicBezTo>
                    <a:pt x="129131" y="-38842"/>
                    <a:pt x="261620" y="38079"/>
                    <a:pt x="397982" y="0"/>
                  </a:cubicBezTo>
                  <a:cubicBezTo>
                    <a:pt x="534344" y="-38079"/>
                    <a:pt x="646866" y="16593"/>
                    <a:pt x="868323" y="0"/>
                  </a:cubicBezTo>
                  <a:cubicBezTo>
                    <a:pt x="1089780" y="-16593"/>
                    <a:pt x="1124485" y="39352"/>
                    <a:pt x="1302485" y="0"/>
                  </a:cubicBezTo>
                  <a:cubicBezTo>
                    <a:pt x="1480485" y="-39352"/>
                    <a:pt x="1649277" y="52878"/>
                    <a:pt x="1809007" y="0"/>
                  </a:cubicBezTo>
                  <a:cubicBezTo>
                    <a:pt x="1825915" y="163519"/>
                    <a:pt x="1798448" y="291162"/>
                    <a:pt x="1809007" y="435428"/>
                  </a:cubicBezTo>
                  <a:cubicBezTo>
                    <a:pt x="1708314" y="470744"/>
                    <a:pt x="1488550" y="427759"/>
                    <a:pt x="1392935" y="435428"/>
                  </a:cubicBezTo>
                  <a:cubicBezTo>
                    <a:pt x="1297320" y="443097"/>
                    <a:pt x="1090882" y="410419"/>
                    <a:pt x="922594" y="435428"/>
                  </a:cubicBezTo>
                  <a:cubicBezTo>
                    <a:pt x="754306" y="460437"/>
                    <a:pt x="692791" y="399869"/>
                    <a:pt x="524612" y="435428"/>
                  </a:cubicBezTo>
                  <a:cubicBezTo>
                    <a:pt x="356433" y="470987"/>
                    <a:pt x="209018" y="392684"/>
                    <a:pt x="0" y="435428"/>
                  </a:cubicBezTo>
                  <a:cubicBezTo>
                    <a:pt x="-2639" y="323342"/>
                    <a:pt x="25904" y="122576"/>
                    <a:pt x="0" y="0"/>
                  </a:cubicBezTo>
                  <a:close/>
                </a:path>
              </a:pathLst>
            </a:custGeom>
            <a:solidFill>
              <a:schemeClr val="accent2"/>
            </a:solidFill>
            <a:ln>
              <a:solidFill>
                <a:schemeClr val="tx1"/>
              </a:solidFill>
              <a:headEnd type="none" w="med" len="med"/>
              <a:tailEnd type="none" w="med" len="med"/>
              <a:extLst>
                <a:ext uri="{C807C97D-BFC1-408E-A445-0C87EB9F89A2}">
                  <ask:lineSketchStyleProps xmlns:ask="http://schemas.microsoft.com/office/drawing/2018/sketchyshapes" sd="3210222289">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color.png</a:t>
              </a:r>
            </a:p>
          </p:txBody>
        </p:sp>
        <p:sp>
          <p:nvSpPr>
            <p:cNvPr id="8" name="Rectangle 7">
              <a:extLst>
                <a:ext uri="{FF2B5EF4-FFF2-40B4-BE49-F238E27FC236}">
                  <a16:creationId xmlns:a16="http://schemas.microsoft.com/office/drawing/2014/main" id="{A4015072-0C2B-4160-BA74-B013E61DF6BD}"/>
                </a:ext>
              </a:extLst>
            </p:cNvPr>
            <p:cNvSpPr/>
            <p:nvPr/>
          </p:nvSpPr>
          <p:spPr bwMode="auto">
            <a:xfrm>
              <a:off x="1591294" y="4561097"/>
              <a:ext cx="1809007" cy="435428"/>
            </a:xfrm>
            <a:custGeom>
              <a:avLst/>
              <a:gdLst>
                <a:gd name="connsiteX0" fmla="*/ 0 w 1809007"/>
                <a:gd name="connsiteY0" fmla="*/ 0 h 435428"/>
                <a:gd name="connsiteX1" fmla="*/ 416072 w 1809007"/>
                <a:gd name="connsiteY1" fmla="*/ 0 h 435428"/>
                <a:gd name="connsiteX2" fmla="*/ 814053 w 1809007"/>
                <a:gd name="connsiteY2" fmla="*/ 0 h 435428"/>
                <a:gd name="connsiteX3" fmla="*/ 1266305 w 1809007"/>
                <a:gd name="connsiteY3" fmla="*/ 0 h 435428"/>
                <a:gd name="connsiteX4" fmla="*/ 1809007 w 1809007"/>
                <a:gd name="connsiteY4" fmla="*/ 0 h 435428"/>
                <a:gd name="connsiteX5" fmla="*/ 1809007 w 1809007"/>
                <a:gd name="connsiteY5" fmla="*/ 435428 h 435428"/>
                <a:gd name="connsiteX6" fmla="*/ 1356755 w 1809007"/>
                <a:gd name="connsiteY6" fmla="*/ 435428 h 435428"/>
                <a:gd name="connsiteX7" fmla="*/ 868323 w 1809007"/>
                <a:gd name="connsiteY7" fmla="*/ 435428 h 435428"/>
                <a:gd name="connsiteX8" fmla="*/ 416072 w 1809007"/>
                <a:gd name="connsiteY8" fmla="*/ 435428 h 435428"/>
                <a:gd name="connsiteX9" fmla="*/ 0 w 1809007"/>
                <a:gd name="connsiteY9" fmla="*/ 435428 h 435428"/>
                <a:gd name="connsiteX10" fmla="*/ 0 w 1809007"/>
                <a:gd name="connsiteY10" fmla="*/ 0 h 43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9007" h="435428" fill="none" extrusionOk="0">
                  <a:moveTo>
                    <a:pt x="0" y="0"/>
                  </a:moveTo>
                  <a:cubicBezTo>
                    <a:pt x="170504" y="-8504"/>
                    <a:pt x="215112" y="41385"/>
                    <a:pt x="416072" y="0"/>
                  </a:cubicBezTo>
                  <a:cubicBezTo>
                    <a:pt x="617032" y="-41385"/>
                    <a:pt x="655508" y="15895"/>
                    <a:pt x="814053" y="0"/>
                  </a:cubicBezTo>
                  <a:cubicBezTo>
                    <a:pt x="972598" y="-15895"/>
                    <a:pt x="1112209" y="17918"/>
                    <a:pt x="1266305" y="0"/>
                  </a:cubicBezTo>
                  <a:cubicBezTo>
                    <a:pt x="1420401" y="-17918"/>
                    <a:pt x="1583124" y="33557"/>
                    <a:pt x="1809007" y="0"/>
                  </a:cubicBezTo>
                  <a:cubicBezTo>
                    <a:pt x="1851112" y="178218"/>
                    <a:pt x="1763902" y="280891"/>
                    <a:pt x="1809007" y="435428"/>
                  </a:cubicBezTo>
                  <a:cubicBezTo>
                    <a:pt x="1603880" y="438151"/>
                    <a:pt x="1515895" y="429827"/>
                    <a:pt x="1356755" y="435428"/>
                  </a:cubicBezTo>
                  <a:cubicBezTo>
                    <a:pt x="1197615" y="441029"/>
                    <a:pt x="1039670" y="409207"/>
                    <a:pt x="868323" y="435428"/>
                  </a:cubicBezTo>
                  <a:cubicBezTo>
                    <a:pt x="696976" y="461649"/>
                    <a:pt x="527282" y="427588"/>
                    <a:pt x="416072" y="435428"/>
                  </a:cubicBezTo>
                  <a:cubicBezTo>
                    <a:pt x="304862" y="443268"/>
                    <a:pt x="96268" y="392720"/>
                    <a:pt x="0" y="435428"/>
                  </a:cubicBezTo>
                  <a:cubicBezTo>
                    <a:pt x="-41996" y="249612"/>
                    <a:pt x="12589" y="119020"/>
                    <a:pt x="0" y="0"/>
                  </a:cubicBezTo>
                  <a:close/>
                </a:path>
                <a:path w="1809007" h="435428" stroke="0" extrusionOk="0">
                  <a:moveTo>
                    <a:pt x="0" y="0"/>
                  </a:moveTo>
                  <a:cubicBezTo>
                    <a:pt x="181604" y="-33402"/>
                    <a:pt x="319256" y="21964"/>
                    <a:pt x="434162" y="0"/>
                  </a:cubicBezTo>
                  <a:cubicBezTo>
                    <a:pt x="549068" y="-21964"/>
                    <a:pt x="780861" y="39035"/>
                    <a:pt x="886413" y="0"/>
                  </a:cubicBezTo>
                  <a:cubicBezTo>
                    <a:pt x="991965" y="-39035"/>
                    <a:pt x="1116759" y="28855"/>
                    <a:pt x="1338665" y="0"/>
                  </a:cubicBezTo>
                  <a:cubicBezTo>
                    <a:pt x="1560571" y="-28855"/>
                    <a:pt x="1583575" y="37982"/>
                    <a:pt x="1809007" y="0"/>
                  </a:cubicBezTo>
                  <a:cubicBezTo>
                    <a:pt x="1823089" y="162772"/>
                    <a:pt x="1760272" y="316785"/>
                    <a:pt x="1809007" y="435428"/>
                  </a:cubicBezTo>
                  <a:cubicBezTo>
                    <a:pt x="1607295" y="445434"/>
                    <a:pt x="1591827" y="396522"/>
                    <a:pt x="1392935" y="435428"/>
                  </a:cubicBezTo>
                  <a:cubicBezTo>
                    <a:pt x="1194043" y="474334"/>
                    <a:pt x="1087088" y="407498"/>
                    <a:pt x="904504" y="435428"/>
                  </a:cubicBezTo>
                  <a:cubicBezTo>
                    <a:pt x="721920" y="463358"/>
                    <a:pt x="526976" y="384005"/>
                    <a:pt x="416072" y="435428"/>
                  </a:cubicBezTo>
                  <a:cubicBezTo>
                    <a:pt x="305168" y="486851"/>
                    <a:pt x="134494" y="397718"/>
                    <a:pt x="0" y="435428"/>
                  </a:cubicBezTo>
                  <a:cubicBezTo>
                    <a:pt x="-22108" y="328626"/>
                    <a:pt x="10447" y="175744"/>
                    <a:pt x="0" y="0"/>
                  </a:cubicBezTo>
                  <a:close/>
                </a:path>
              </a:pathLst>
            </a:custGeom>
            <a:solidFill>
              <a:schemeClr val="accent2"/>
            </a:solidFill>
            <a:ln>
              <a:solidFill>
                <a:schemeClr val="tx1"/>
              </a:solidFill>
              <a:headEnd type="none" w="med" len="med"/>
              <a:tailEnd type="none" w="med" len="med"/>
              <a:extLst>
                <a:ext uri="{C807C97D-BFC1-408E-A445-0C87EB9F89A2}">
                  <ask:lineSketchStyleProps xmlns:ask="http://schemas.microsoft.com/office/drawing/2018/sketchyshapes" sd="575539832">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outline.png</a:t>
              </a:r>
            </a:p>
          </p:txBody>
        </p:sp>
      </p:grpSp>
      <p:sp>
        <p:nvSpPr>
          <p:cNvPr id="9" name="Rectangle 8">
            <a:extLst>
              <a:ext uri="{FF2B5EF4-FFF2-40B4-BE49-F238E27FC236}">
                <a16:creationId xmlns:a16="http://schemas.microsoft.com/office/drawing/2014/main" id="{7B5CC807-EF1F-494E-BE63-2FE9423D9B22}"/>
              </a:ext>
            </a:extLst>
          </p:cNvPr>
          <p:cNvSpPr/>
          <p:nvPr/>
        </p:nvSpPr>
        <p:spPr bwMode="auto">
          <a:xfrm>
            <a:off x="7000563" y="1242447"/>
            <a:ext cx="2743200" cy="31380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a:t>
            </a:r>
          </a:p>
        </p:txBody>
      </p:sp>
      <p:sp>
        <p:nvSpPr>
          <p:cNvPr id="12" name="Rectangle 11">
            <a:extLst>
              <a:ext uri="{FF2B5EF4-FFF2-40B4-BE49-F238E27FC236}">
                <a16:creationId xmlns:a16="http://schemas.microsoft.com/office/drawing/2014/main" id="{5DC8856C-E887-496D-BE09-163FAE9AC497}"/>
              </a:ext>
            </a:extLst>
          </p:cNvPr>
          <p:cNvSpPr/>
          <p:nvPr/>
        </p:nvSpPr>
        <p:spPr bwMode="auto">
          <a:xfrm>
            <a:off x="7226194" y="1994064"/>
            <a:ext cx="2291938" cy="634341"/>
          </a:xfrm>
          <a:custGeom>
            <a:avLst/>
            <a:gdLst>
              <a:gd name="connsiteX0" fmla="*/ 0 w 2291938"/>
              <a:gd name="connsiteY0" fmla="*/ 0 h 634341"/>
              <a:gd name="connsiteX1" fmla="*/ 572985 w 2291938"/>
              <a:gd name="connsiteY1" fmla="*/ 0 h 634341"/>
              <a:gd name="connsiteX2" fmla="*/ 1168888 w 2291938"/>
              <a:gd name="connsiteY2" fmla="*/ 0 h 634341"/>
              <a:gd name="connsiteX3" fmla="*/ 1673115 w 2291938"/>
              <a:gd name="connsiteY3" fmla="*/ 0 h 634341"/>
              <a:gd name="connsiteX4" fmla="*/ 2291938 w 2291938"/>
              <a:gd name="connsiteY4" fmla="*/ 0 h 634341"/>
              <a:gd name="connsiteX5" fmla="*/ 2291938 w 2291938"/>
              <a:gd name="connsiteY5" fmla="*/ 310827 h 634341"/>
              <a:gd name="connsiteX6" fmla="*/ 2291938 w 2291938"/>
              <a:gd name="connsiteY6" fmla="*/ 634341 h 634341"/>
              <a:gd name="connsiteX7" fmla="*/ 1718954 w 2291938"/>
              <a:gd name="connsiteY7" fmla="*/ 634341 h 634341"/>
              <a:gd name="connsiteX8" fmla="*/ 1168888 w 2291938"/>
              <a:gd name="connsiteY8" fmla="*/ 634341 h 634341"/>
              <a:gd name="connsiteX9" fmla="*/ 550065 w 2291938"/>
              <a:gd name="connsiteY9" fmla="*/ 634341 h 634341"/>
              <a:gd name="connsiteX10" fmla="*/ 0 w 2291938"/>
              <a:gd name="connsiteY10" fmla="*/ 634341 h 634341"/>
              <a:gd name="connsiteX11" fmla="*/ 0 w 2291938"/>
              <a:gd name="connsiteY11" fmla="*/ 329857 h 634341"/>
              <a:gd name="connsiteX12" fmla="*/ 0 w 2291938"/>
              <a:gd name="connsiteY12" fmla="*/ 0 h 63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1938" h="634341" fill="none" extrusionOk="0">
                <a:moveTo>
                  <a:pt x="0" y="0"/>
                </a:moveTo>
                <a:cubicBezTo>
                  <a:pt x="220818" y="-51472"/>
                  <a:pt x="296027" y="5722"/>
                  <a:pt x="572985" y="0"/>
                </a:cubicBezTo>
                <a:cubicBezTo>
                  <a:pt x="849944" y="-5722"/>
                  <a:pt x="958444" y="14450"/>
                  <a:pt x="1168888" y="0"/>
                </a:cubicBezTo>
                <a:cubicBezTo>
                  <a:pt x="1379332" y="-14450"/>
                  <a:pt x="1446056" y="54104"/>
                  <a:pt x="1673115" y="0"/>
                </a:cubicBezTo>
                <a:cubicBezTo>
                  <a:pt x="1900174" y="-54104"/>
                  <a:pt x="2128176" y="64587"/>
                  <a:pt x="2291938" y="0"/>
                </a:cubicBezTo>
                <a:cubicBezTo>
                  <a:pt x="2324508" y="124083"/>
                  <a:pt x="2290030" y="197812"/>
                  <a:pt x="2291938" y="310827"/>
                </a:cubicBezTo>
                <a:cubicBezTo>
                  <a:pt x="2293846" y="423842"/>
                  <a:pt x="2253512" y="518826"/>
                  <a:pt x="2291938" y="634341"/>
                </a:cubicBezTo>
                <a:cubicBezTo>
                  <a:pt x="2006735" y="666033"/>
                  <a:pt x="1929848" y="628002"/>
                  <a:pt x="1718954" y="634341"/>
                </a:cubicBezTo>
                <a:cubicBezTo>
                  <a:pt x="1508060" y="640680"/>
                  <a:pt x="1296316" y="586072"/>
                  <a:pt x="1168888" y="634341"/>
                </a:cubicBezTo>
                <a:cubicBezTo>
                  <a:pt x="1041460" y="682610"/>
                  <a:pt x="694411" y="579384"/>
                  <a:pt x="550065" y="634341"/>
                </a:cubicBezTo>
                <a:cubicBezTo>
                  <a:pt x="405719" y="689298"/>
                  <a:pt x="238785" y="590823"/>
                  <a:pt x="0" y="634341"/>
                </a:cubicBezTo>
                <a:cubicBezTo>
                  <a:pt x="-15331" y="528938"/>
                  <a:pt x="36174" y="461781"/>
                  <a:pt x="0" y="329857"/>
                </a:cubicBezTo>
                <a:cubicBezTo>
                  <a:pt x="-36174" y="197933"/>
                  <a:pt x="17791" y="137923"/>
                  <a:pt x="0" y="0"/>
                </a:cubicBezTo>
                <a:close/>
              </a:path>
              <a:path w="2291938" h="634341"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299219" y="61921"/>
                  <a:pt x="2263959" y="233877"/>
                  <a:pt x="2291938" y="304484"/>
                </a:cubicBezTo>
                <a:cubicBezTo>
                  <a:pt x="2319917" y="375091"/>
                  <a:pt x="2274242" y="492404"/>
                  <a:pt x="2291938" y="634341"/>
                </a:cubicBezTo>
                <a:cubicBezTo>
                  <a:pt x="2109646" y="696315"/>
                  <a:pt x="1951620" y="621114"/>
                  <a:pt x="1764792" y="634341"/>
                </a:cubicBezTo>
                <a:cubicBezTo>
                  <a:pt x="1577964" y="647568"/>
                  <a:pt x="1444625" y="574109"/>
                  <a:pt x="1145969" y="634341"/>
                </a:cubicBezTo>
                <a:cubicBezTo>
                  <a:pt x="847313" y="694573"/>
                  <a:pt x="840634" y="585613"/>
                  <a:pt x="572985" y="634341"/>
                </a:cubicBezTo>
                <a:cubicBezTo>
                  <a:pt x="305336" y="683069"/>
                  <a:pt x="124674" y="602570"/>
                  <a:pt x="0" y="634341"/>
                </a:cubicBezTo>
                <a:cubicBezTo>
                  <a:pt x="-24313" y="492160"/>
                  <a:pt x="23931" y="453047"/>
                  <a:pt x="0" y="336201"/>
                </a:cubicBezTo>
                <a:cubicBezTo>
                  <a:pt x="-23931" y="219355"/>
                  <a:pt x="19843" y="126364"/>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Web pages with server side and client side logic</a:t>
            </a:r>
          </a:p>
        </p:txBody>
      </p:sp>
      <p:sp>
        <p:nvSpPr>
          <p:cNvPr id="13" name="Rectangle 12">
            <a:extLst>
              <a:ext uri="{FF2B5EF4-FFF2-40B4-BE49-F238E27FC236}">
                <a16:creationId xmlns:a16="http://schemas.microsoft.com/office/drawing/2014/main" id="{C6600756-7357-4F0A-BF76-EBDEE03D818D}"/>
              </a:ext>
            </a:extLst>
          </p:cNvPr>
          <p:cNvSpPr/>
          <p:nvPr/>
        </p:nvSpPr>
        <p:spPr bwMode="auto">
          <a:xfrm>
            <a:off x="7226194" y="2792687"/>
            <a:ext cx="2291938" cy="634341"/>
          </a:xfrm>
          <a:custGeom>
            <a:avLst/>
            <a:gdLst>
              <a:gd name="connsiteX0" fmla="*/ 0 w 2291938"/>
              <a:gd name="connsiteY0" fmla="*/ 0 h 634341"/>
              <a:gd name="connsiteX1" fmla="*/ 572985 w 2291938"/>
              <a:gd name="connsiteY1" fmla="*/ 0 h 634341"/>
              <a:gd name="connsiteX2" fmla="*/ 1168888 w 2291938"/>
              <a:gd name="connsiteY2" fmla="*/ 0 h 634341"/>
              <a:gd name="connsiteX3" fmla="*/ 1673115 w 2291938"/>
              <a:gd name="connsiteY3" fmla="*/ 0 h 634341"/>
              <a:gd name="connsiteX4" fmla="*/ 2291938 w 2291938"/>
              <a:gd name="connsiteY4" fmla="*/ 0 h 634341"/>
              <a:gd name="connsiteX5" fmla="*/ 2291938 w 2291938"/>
              <a:gd name="connsiteY5" fmla="*/ 310827 h 634341"/>
              <a:gd name="connsiteX6" fmla="*/ 2291938 w 2291938"/>
              <a:gd name="connsiteY6" fmla="*/ 634341 h 634341"/>
              <a:gd name="connsiteX7" fmla="*/ 1718954 w 2291938"/>
              <a:gd name="connsiteY7" fmla="*/ 634341 h 634341"/>
              <a:gd name="connsiteX8" fmla="*/ 1168888 w 2291938"/>
              <a:gd name="connsiteY8" fmla="*/ 634341 h 634341"/>
              <a:gd name="connsiteX9" fmla="*/ 550065 w 2291938"/>
              <a:gd name="connsiteY9" fmla="*/ 634341 h 634341"/>
              <a:gd name="connsiteX10" fmla="*/ 0 w 2291938"/>
              <a:gd name="connsiteY10" fmla="*/ 634341 h 634341"/>
              <a:gd name="connsiteX11" fmla="*/ 0 w 2291938"/>
              <a:gd name="connsiteY11" fmla="*/ 329857 h 634341"/>
              <a:gd name="connsiteX12" fmla="*/ 0 w 2291938"/>
              <a:gd name="connsiteY12" fmla="*/ 0 h 63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1938" h="634341" fill="none" extrusionOk="0">
                <a:moveTo>
                  <a:pt x="0" y="0"/>
                </a:moveTo>
                <a:cubicBezTo>
                  <a:pt x="220818" y="-51472"/>
                  <a:pt x="296027" y="5722"/>
                  <a:pt x="572985" y="0"/>
                </a:cubicBezTo>
                <a:cubicBezTo>
                  <a:pt x="849944" y="-5722"/>
                  <a:pt x="958444" y="14450"/>
                  <a:pt x="1168888" y="0"/>
                </a:cubicBezTo>
                <a:cubicBezTo>
                  <a:pt x="1379332" y="-14450"/>
                  <a:pt x="1446056" y="54104"/>
                  <a:pt x="1673115" y="0"/>
                </a:cubicBezTo>
                <a:cubicBezTo>
                  <a:pt x="1900174" y="-54104"/>
                  <a:pt x="2128176" y="64587"/>
                  <a:pt x="2291938" y="0"/>
                </a:cubicBezTo>
                <a:cubicBezTo>
                  <a:pt x="2324508" y="124083"/>
                  <a:pt x="2290030" y="197812"/>
                  <a:pt x="2291938" y="310827"/>
                </a:cubicBezTo>
                <a:cubicBezTo>
                  <a:pt x="2293846" y="423842"/>
                  <a:pt x="2253512" y="518826"/>
                  <a:pt x="2291938" y="634341"/>
                </a:cubicBezTo>
                <a:cubicBezTo>
                  <a:pt x="2006735" y="666033"/>
                  <a:pt x="1929848" y="628002"/>
                  <a:pt x="1718954" y="634341"/>
                </a:cubicBezTo>
                <a:cubicBezTo>
                  <a:pt x="1508060" y="640680"/>
                  <a:pt x="1296316" y="586072"/>
                  <a:pt x="1168888" y="634341"/>
                </a:cubicBezTo>
                <a:cubicBezTo>
                  <a:pt x="1041460" y="682610"/>
                  <a:pt x="694411" y="579384"/>
                  <a:pt x="550065" y="634341"/>
                </a:cubicBezTo>
                <a:cubicBezTo>
                  <a:pt x="405719" y="689298"/>
                  <a:pt x="238785" y="590823"/>
                  <a:pt x="0" y="634341"/>
                </a:cubicBezTo>
                <a:cubicBezTo>
                  <a:pt x="-15331" y="528938"/>
                  <a:pt x="36174" y="461781"/>
                  <a:pt x="0" y="329857"/>
                </a:cubicBezTo>
                <a:cubicBezTo>
                  <a:pt x="-36174" y="197933"/>
                  <a:pt x="17791" y="137923"/>
                  <a:pt x="0" y="0"/>
                </a:cubicBezTo>
                <a:close/>
              </a:path>
              <a:path w="2291938" h="634341"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299219" y="61921"/>
                  <a:pt x="2263959" y="233877"/>
                  <a:pt x="2291938" y="304484"/>
                </a:cubicBezTo>
                <a:cubicBezTo>
                  <a:pt x="2319917" y="375091"/>
                  <a:pt x="2274242" y="492404"/>
                  <a:pt x="2291938" y="634341"/>
                </a:cubicBezTo>
                <a:cubicBezTo>
                  <a:pt x="2109646" y="696315"/>
                  <a:pt x="1951620" y="621114"/>
                  <a:pt x="1764792" y="634341"/>
                </a:cubicBezTo>
                <a:cubicBezTo>
                  <a:pt x="1577964" y="647568"/>
                  <a:pt x="1444625" y="574109"/>
                  <a:pt x="1145969" y="634341"/>
                </a:cubicBezTo>
                <a:cubicBezTo>
                  <a:pt x="847313" y="694573"/>
                  <a:pt x="840634" y="585613"/>
                  <a:pt x="572985" y="634341"/>
                </a:cubicBezTo>
                <a:cubicBezTo>
                  <a:pt x="305336" y="683069"/>
                  <a:pt x="124674" y="602570"/>
                  <a:pt x="0" y="634341"/>
                </a:cubicBezTo>
                <a:cubicBezTo>
                  <a:pt x="-24313" y="492160"/>
                  <a:pt x="23931" y="453047"/>
                  <a:pt x="0" y="336201"/>
                </a:cubicBezTo>
                <a:cubicBezTo>
                  <a:pt x="-23931" y="219355"/>
                  <a:pt x="19843" y="126364"/>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Web API—for Bots and business logic</a:t>
            </a:r>
          </a:p>
        </p:txBody>
      </p:sp>
      <p:sp>
        <p:nvSpPr>
          <p:cNvPr id="14" name="Rectangle 13">
            <a:extLst>
              <a:ext uri="{FF2B5EF4-FFF2-40B4-BE49-F238E27FC236}">
                <a16:creationId xmlns:a16="http://schemas.microsoft.com/office/drawing/2014/main" id="{70699E76-9897-48A9-930D-632589F4723D}"/>
              </a:ext>
            </a:extLst>
          </p:cNvPr>
          <p:cNvSpPr/>
          <p:nvPr/>
        </p:nvSpPr>
        <p:spPr bwMode="auto">
          <a:xfrm>
            <a:off x="7226194" y="3594032"/>
            <a:ext cx="2291938" cy="634341"/>
          </a:xfrm>
          <a:custGeom>
            <a:avLst/>
            <a:gdLst>
              <a:gd name="connsiteX0" fmla="*/ 0 w 2291938"/>
              <a:gd name="connsiteY0" fmla="*/ 0 h 634341"/>
              <a:gd name="connsiteX1" fmla="*/ 572985 w 2291938"/>
              <a:gd name="connsiteY1" fmla="*/ 0 h 634341"/>
              <a:gd name="connsiteX2" fmla="*/ 1168888 w 2291938"/>
              <a:gd name="connsiteY2" fmla="*/ 0 h 634341"/>
              <a:gd name="connsiteX3" fmla="*/ 1673115 w 2291938"/>
              <a:gd name="connsiteY3" fmla="*/ 0 h 634341"/>
              <a:gd name="connsiteX4" fmla="*/ 2291938 w 2291938"/>
              <a:gd name="connsiteY4" fmla="*/ 0 h 634341"/>
              <a:gd name="connsiteX5" fmla="*/ 2291938 w 2291938"/>
              <a:gd name="connsiteY5" fmla="*/ 310827 h 634341"/>
              <a:gd name="connsiteX6" fmla="*/ 2291938 w 2291938"/>
              <a:gd name="connsiteY6" fmla="*/ 634341 h 634341"/>
              <a:gd name="connsiteX7" fmla="*/ 1718954 w 2291938"/>
              <a:gd name="connsiteY7" fmla="*/ 634341 h 634341"/>
              <a:gd name="connsiteX8" fmla="*/ 1168888 w 2291938"/>
              <a:gd name="connsiteY8" fmla="*/ 634341 h 634341"/>
              <a:gd name="connsiteX9" fmla="*/ 550065 w 2291938"/>
              <a:gd name="connsiteY9" fmla="*/ 634341 h 634341"/>
              <a:gd name="connsiteX10" fmla="*/ 0 w 2291938"/>
              <a:gd name="connsiteY10" fmla="*/ 634341 h 634341"/>
              <a:gd name="connsiteX11" fmla="*/ 0 w 2291938"/>
              <a:gd name="connsiteY11" fmla="*/ 329857 h 634341"/>
              <a:gd name="connsiteX12" fmla="*/ 0 w 2291938"/>
              <a:gd name="connsiteY12" fmla="*/ 0 h 63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1938" h="634341" fill="none" extrusionOk="0">
                <a:moveTo>
                  <a:pt x="0" y="0"/>
                </a:moveTo>
                <a:cubicBezTo>
                  <a:pt x="220818" y="-51472"/>
                  <a:pt x="296027" y="5722"/>
                  <a:pt x="572985" y="0"/>
                </a:cubicBezTo>
                <a:cubicBezTo>
                  <a:pt x="849944" y="-5722"/>
                  <a:pt x="958444" y="14450"/>
                  <a:pt x="1168888" y="0"/>
                </a:cubicBezTo>
                <a:cubicBezTo>
                  <a:pt x="1379332" y="-14450"/>
                  <a:pt x="1446056" y="54104"/>
                  <a:pt x="1673115" y="0"/>
                </a:cubicBezTo>
                <a:cubicBezTo>
                  <a:pt x="1900174" y="-54104"/>
                  <a:pt x="2128176" y="64587"/>
                  <a:pt x="2291938" y="0"/>
                </a:cubicBezTo>
                <a:cubicBezTo>
                  <a:pt x="2324508" y="124083"/>
                  <a:pt x="2290030" y="197812"/>
                  <a:pt x="2291938" y="310827"/>
                </a:cubicBezTo>
                <a:cubicBezTo>
                  <a:pt x="2293846" y="423842"/>
                  <a:pt x="2253512" y="518826"/>
                  <a:pt x="2291938" y="634341"/>
                </a:cubicBezTo>
                <a:cubicBezTo>
                  <a:pt x="2006735" y="666033"/>
                  <a:pt x="1929848" y="628002"/>
                  <a:pt x="1718954" y="634341"/>
                </a:cubicBezTo>
                <a:cubicBezTo>
                  <a:pt x="1508060" y="640680"/>
                  <a:pt x="1296316" y="586072"/>
                  <a:pt x="1168888" y="634341"/>
                </a:cubicBezTo>
                <a:cubicBezTo>
                  <a:pt x="1041460" y="682610"/>
                  <a:pt x="694411" y="579384"/>
                  <a:pt x="550065" y="634341"/>
                </a:cubicBezTo>
                <a:cubicBezTo>
                  <a:pt x="405719" y="689298"/>
                  <a:pt x="238785" y="590823"/>
                  <a:pt x="0" y="634341"/>
                </a:cubicBezTo>
                <a:cubicBezTo>
                  <a:pt x="-15331" y="528938"/>
                  <a:pt x="36174" y="461781"/>
                  <a:pt x="0" y="329857"/>
                </a:cubicBezTo>
                <a:cubicBezTo>
                  <a:pt x="-36174" y="197933"/>
                  <a:pt x="17791" y="137923"/>
                  <a:pt x="0" y="0"/>
                </a:cubicBezTo>
                <a:close/>
              </a:path>
              <a:path w="2291938" h="634341"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299219" y="61921"/>
                  <a:pt x="2263959" y="233877"/>
                  <a:pt x="2291938" y="304484"/>
                </a:cubicBezTo>
                <a:cubicBezTo>
                  <a:pt x="2319917" y="375091"/>
                  <a:pt x="2274242" y="492404"/>
                  <a:pt x="2291938" y="634341"/>
                </a:cubicBezTo>
                <a:cubicBezTo>
                  <a:pt x="2109646" y="696315"/>
                  <a:pt x="1951620" y="621114"/>
                  <a:pt x="1764792" y="634341"/>
                </a:cubicBezTo>
                <a:cubicBezTo>
                  <a:pt x="1577964" y="647568"/>
                  <a:pt x="1444625" y="574109"/>
                  <a:pt x="1145969" y="634341"/>
                </a:cubicBezTo>
                <a:cubicBezTo>
                  <a:pt x="847313" y="694573"/>
                  <a:pt x="840634" y="585613"/>
                  <a:pt x="572985" y="634341"/>
                </a:cubicBezTo>
                <a:cubicBezTo>
                  <a:pt x="305336" y="683069"/>
                  <a:pt x="124674" y="602570"/>
                  <a:pt x="0" y="634341"/>
                </a:cubicBezTo>
                <a:cubicBezTo>
                  <a:pt x="-24313" y="492160"/>
                  <a:pt x="23931" y="453047"/>
                  <a:pt x="0" y="336201"/>
                </a:cubicBezTo>
                <a:cubicBezTo>
                  <a:pt x="-23931" y="219355"/>
                  <a:pt x="19843" y="126364"/>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Background jobs</a:t>
            </a:r>
          </a:p>
        </p:txBody>
      </p:sp>
      <p:cxnSp>
        <p:nvCxnSpPr>
          <p:cNvPr id="16" name="Straight Arrow Connector 15">
            <a:extLst>
              <a:ext uri="{FF2B5EF4-FFF2-40B4-BE49-F238E27FC236}">
                <a16:creationId xmlns:a16="http://schemas.microsoft.com/office/drawing/2014/main" id="{70FFA90B-0583-4F52-8A53-9B2FD7B747C3}"/>
              </a:ext>
            </a:extLst>
          </p:cNvPr>
          <p:cNvCxnSpPr>
            <a:cxnSpLocks/>
            <a:stCxn id="6" idx="3"/>
            <a:endCxn id="12" idx="1"/>
          </p:cNvCxnSpPr>
          <p:nvPr/>
        </p:nvCxnSpPr>
        <p:spPr>
          <a:xfrm flipV="1">
            <a:off x="3400301" y="2311235"/>
            <a:ext cx="3825893" cy="430488"/>
          </a:xfrm>
          <a:prstGeom prst="curvedConnector3">
            <a:avLst>
              <a:gd name="adj1" fmla="val 29411"/>
            </a:avLst>
          </a:prstGeom>
          <a:ln w="381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3ED215E-A471-4F96-BA96-A860804DDFD6}"/>
              </a:ext>
            </a:extLst>
          </p:cNvPr>
          <p:cNvSpPr/>
          <p:nvPr/>
        </p:nvSpPr>
        <p:spPr bwMode="auto">
          <a:xfrm>
            <a:off x="4073179" y="3348564"/>
            <a:ext cx="2743200" cy="29465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portal &amp; Outlook Connector portal</a:t>
            </a:r>
          </a:p>
        </p:txBody>
      </p:sp>
      <p:sp>
        <p:nvSpPr>
          <p:cNvPr id="22" name="Rectangle 21">
            <a:extLst>
              <a:ext uri="{FF2B5EF4-FFF2-40B4-BE49-F238E27FC236}">
                <a16:creationId xmlns:a16="http://schemas.microsoft.com/office/drawing/2014/main" id="{36DD9482-2273-44E0-ADB7-087C434D622E}"/>
              </a:ext>
            </a:extLst>
          </p:cNvPr>
          <p:cNvSpPr/>
          <p:nvPr/>
        </p:nvSpPr>
        <p:spPr bwMode="auto">
          <a:xfrm>
            <a:off x="4298810" y="4586824"/>
            <a:ext cx="2291938" cy="634341"/>
          </a:xfrm>
          <a:custGeom>
            <a:avLst/>
            <a:gdLst>
              <a:gd name="connsiteX0" fmla="*/ 0 w 2291938"/>
              <a:gd name="connsiteY0" fmla="*/ 0 h 634341"/>
              <a:gd name="connsiteX1" fmla="*/ 572985 w 2291938"/>
              <a:gd name="connsiteY1" fmla="*/ 0 h 634341"/>
              <a:gd name="connsiteX2" fmla="*/ 1168888 w 2291938"/>
              <a:gd name="connsiteY2" fmla="*/ 0 h 634341"/>
              <a:gd name="connsiteX3" fmla="*/ 1673115 w 2291938"/>
              <a:gd name="connsiteY3" fmla="*/ 0 h 634341"/>
              <a:gd name="connsiteX4" fmla="*/ 2291938 w 2291938"/>
              <a:gd name="connsiteY4" fmla="*/ 0 h 634341"/>
              <a:gd name="connsiteX5" fmla="*/ 2291938 w 2291938"/>
              <a:gd name="connsiteY5" fmla="*/ 310827 h 634341"/>
              <a:gd name="connsiteX6" fmla="*/ 2291938 w 2291938"/>
              <a:gd name="connsiteY6" fmla="*/ 634341 h 634341"/>
              <a:gd name="connsiteX7" fmla="*/ 1718954 w 2291938"/>
              <a:gd name="connsiteY7" fmla="*/ 634341 h 634341"/>
              <a:gd name="connsiteX8" fmla="*/ 1168888 w 2291938"/>
              <a:gd name="connsiteY8" fmla="*/ 634341 h 634341"/>
              <a:gd name="connsiteX9" fmla="*/ 550065 w 2291938"/>
              <a:gd name="connsiteY9" fmla="*/ 634341 h 634341"/>
              <a:gd name="connsiteX10" fmla="*/ 0 w 2291938"/>
              <a:gd name="connsiteY10" fmla="*/ 634341 h 634341"/>
              <a:gd name="connsiteX11" fmla="*/ 0 w 2291938"/>
              <a:gd name="connsiteY11" fmla="*/ 329857 h 634341"/>
              <a:gd name="connsiteX12" fmla="*/ 0 w 2291938"/>
              <a:gd name="connsiteY12" fmla="*/ 0 h 63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1938" h="634341" fill="none" extrusionOk="0">
                <a:moveTo>
                  <a:pt x="0" y="0"/>
                </a:moveTo>
                <a:cubicBezTo>
                  <a:pt x="220818" y="-51472"/>
                  <a:pt x="296027" y="5722"/>
                  <a:pt x="572985" y="0"/>
                </a:cubicBezTo>
                <a:cubicBezTo>
                  <a:pt x="849944" y="-5722"/>
                  <a:pt x="958444" y="14450"/>
                  <a:pt x="1168888" y="0"/>
                </a:cubicBezTo>
                <a:cubicBezTo>
                  <a:pt x="1379332" y="-14450"/>
                  <a:pt x="1446056" y="54104"/>
                  <a:pt x="1673115" y="0"/>
                </a:cubicBezTo>
                <a:cubicBezTo>
                  <a:pt x="1900174" y="-54104"/>
                  <a:pt x="2128176" y="64587"/>
                  <a:pt x="2291938" y="0"/>
                </a:cubicBezTo>
                <a:cubicBezTo>
                  <a:pt x="2324508" y="124083"/>
                  <a:pt x="2290030" y="197812"/>
                  <a:pt x="2291938" y="310827"/>
                </a:cubicBezTo>
                <a:cubicBezTo>
                  <a:pt x="2293846" y="423842"/>
                  <a:pt x="2253512" y="518826"/>
                  <a:pt x="2291938" y="634341"/>
                </a:cubicBezTo>
                <a:cubicBezTo>
                  <a:pt x="2006735" y="666033"/>
                  <a:pt x="1929848" y="628002"/>
                  <a:pt x="1718954" y="634341"/>
                </a:cubicBezTo>
                <a:cubicBezTo>
                  <a:pt x="1508060" y="640680"/>
                  <a:pt x="1296316" y="586072"/>
                  <a:pt x="1168888" y="634341"/>
                </a:cubicBezTo>
                <a:cubicBezTo>
                  <a:pt x="1041460" y="682610"/>
                  <a:pt x="694411" y="579384"/>
                  <a:pt x="550065" y="634341"/>
                </a:cubicBezTo>
                <a:cubicBezTo>
                  <a:pt x="405719" y="689298"/>
                  <a:pt x="238785" y="590823"/>
                  <a:pt x="0" y="634341"/>
                </a:cubicBezTo>
                <a:cubicBezTo>
                  <a:pt x="-15331" y="528938"/>
                  <a:pt x="36174" y="461781"/>
                  <a:pt x="0" y="329857"/>
                </a:cubicBezTo>
                <a:cubicBezTo>
                  <a:pt x="-36174" y="197933"/>
                  <a:pt x="17791" y="137923"/>
                  <a:pt x="0" y="0"/>
                </a:cubicBezTo>
                <a:close/>
              </a:path>
              <a:path w="2291938" h="634341"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299219" y="61921"/>
                  <a:pt x="2263959" y="233877"/>
                  <a:pt x="2291938" y="304484"/>
                </a:cubicBezTo>
                <a:cubicBezTo>
                  <a:pt x="2319917" y="375091"/>
                  <a:pt x="2274242" y="492404"/>
                  <a:pt x="2291938" y="634341"/>
                </a:cubicBezTo>
                <a:cubicBezTo>
                  <a:pt x="2109646" y="696315"/>
                  <a:pt x="1951620" y="621114"/>
                  <a:pt x="1764792" y="634341"/>
                </a:cubicBezTo>
                <a:cubicBezTo>
                  <a:pt x="1577964" y="647568"/>
                  <a:pt x="1444625" y="574109"/>
                  <a:pt x="1145969" y="634341"/>
                </a:cubicBezTo>
                <a:cubicBezTo>
                  <a:pt x="847313" y="694573"/>
                  <a:pt x="840634" y="585613"/>
                  <a:pt x="572985" y="634341"/>
                </a:cubicBezTo>
                <a:cubicBezTo>
                  <a:pt x="305336" y="683069"/>
                  <a:pt x="124674" y="602570"/>
                  <a:pt x="0" y="634341"/>
                </a:cubicBezTo>
                <a:cubicBezTo>
                  <a:pt x="-24313" y="492160"/>
                  <a:pt x="23931" y="453047"/>
                  <a:pt x="0" y="336201"/>
                </a:cubicBezTo>
                <a:cubicBezTo>
                  <a:pt x="-23931" y="219355"/>
                  <a:pt x="19843" y="126364"/>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Bot Framework channel registrations</a:t>
            </a:r>
          </a:p>
        </p:txBody>
      </p:sp>
      <p:sp>
        <p:nvSpPr>
          <p:cNvPr id="23" name="Rectangle 22">
            <a:extLst>
              <a:ext uri="{FF2B5EF4-FFF2-40B4-BE49-F238E27FC236}">
                <a16:creationId xmlns:a16="http://schemas.microsoft.com/office/drawing/2014/main" id="{A2CD549F-F25A-4CAF-B8F1-680FFD2F80A7}"/>
              </a:ext>
            </a:extLst>
          </p:cNvPr>
          <p:cNvSpPr/>
          <p:nvPr/>
        </p:nvSpPr>
        <p:spPr bwMode="auto">
          <a:xfrm>
            <a:off x="4298810" y="5440973"/>
            <a:ext cx="2291938" cy="634341"/>
          </a:xfrm>
          <a:custGeom>
            <a:avLst/>
            <a:gdLst>
              <a:gd name="connsiteX0" fmla="*/ 0 w 2291938"/>
              <a:gd name="connsiteY0" fmla="*/ 0 h 634341"/>
              <a:gd name="connsiteX1" fmla="*/ 572985 w 2291938"/>
              <a:gd name="connsiteY1" fmla="*/ 0 h 634341"/>
              <a:gd name="connsiteX2" fmla="*/ 1168888 w 2291938"/>
              <a:gd name="connsiteY2" fmla="*/ 0 h 634341"/>
              <a:gd name="connsiteX3" fmla="*/ 1673115 w 2291938"/>
              <a:gd name="connsiteY3" fmla="*/ 0 h 634341"/>
              <a:gd name="connsiteX4" fmla="*/ 2291938 w 2291938"/>
              <a:gd name="connsiteY4" fmla="*/ 0 h 634341"/>
              <a:gd name="connsiteX5" fmla="*/ 2291938 w 2291938"/>
              <a:gd name="connsiteY5" fmla="*/ 310827 h 634341"/>
              <a:gd name="connsiteX6" fmla="*/ 2291938 w 2291938"/>
              <a:gd name="connsiteY6" fmla="*/ 634341 h 634341"/>
              <a:gd name="connsiteX7" fmla="*/ 1718954 w 2291938"/>
              <a:gd name="connsiteY7" fmla="*/ 634341 h 634341"/>
              <a:gd name="connsiteX8" fmla="*/ 1168888 w 2291938"/>
              <a:gd name="connsiteY8" fmla="*/ 634341 h 634341"/>
              <a:gd name="connsiteX9" fmla="*/ 550065 w 2291938"/>
              <a:gd name="connsiteY9" fmla="*/ 634341 h 634341"/>
              <a:gd name="connsiteX10" fmla="*/ 0 w 2291938"/>
              <a:gd name="connsiteY10" fmla="*/ 634341 h 634341"/>
              <a:gd name="connsiteX11" fmla="*/ 0 w 2291938"/>
              <a:gd name="connsiteY11" fmla="*/ 329857 h 634341"/>
              <a:gd name="connsiteX12" fmla="*/ 0 w 2291938"/>
              <a:gd name="connsiteY12" fmla="*/ 0 h 634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91938" h="634341" fill="none" extrusionOk="0">
                <a:moveTo>
                  <a:pt x="0" y="0"/>
                </a:moveTo>
                <a:cubicBezTo>
                  <a:pt x="220818" y="-51472"/>
                  <a:pt x="296027" y="5722"/>
                  <a:pt x="572985" y="0"/>
                </a:cubicBezTo>
                <a:cubicBezTo>
                  <a:pt x="849944" y="-5722"/>
                  <a:pt x="958444" y="14450"/>
                  <a:pt x="1168888" y="0"/>
                </a:cubicBezTo>
                <a:cubicBezTo>
                  <a:pt x="1379332" y="-14450"/>
                  <a:pt x="1446056" y="54104"/>
                  <a:pt x="1673115" y="0"/>
                </a:cubicBezTo>
                <a:cubicBezTo>
                  <a:pt x="1900174" y="-54104"/>
                  <a:pt x="2128176" y="64587"/>
                  <a:pt x="2291938" y="0"/>
                </a:cubicBezTo>
                <a:cubicBezTo>
                  <a:pt x="2324508" y="124083"/>
                  <a:pt x="2290030" y="197812"/>
                  <a:pt x="2291938" y="310827"/>
                </a:cubicBezTo>
                <a:cubicBezTo>
                  <a:pt x="2293846" y="423842"/>
                  <a:pt x="2253512" y="518826"/>
                  <a:pt x="2291938" y="634341"/>
                </a:cubicBezTo>
                <a:cubicBezTo>
                  <a:pt x="2006735" y="666033"/>
                  <a:pt x="1929848" y="628002"/>
                  <a:pt x="1718954" y="634341"/>
                </a:cubicBezTo>
                <a:cubicBezTo>
                  <a:pt x="1508060" y="640680"/>
                  <a:pt x="1296316" y="586072"/>
                  <a:pt x="1168888" y="634341"/>
                </a:cubicBezTo>
                <a:cubicBezTo>
                  <a:pt x="1041460" y="682610"/>
                  <a:pt x="694411" y="579384"/>
                  <a:pt x="550065" y="634341"/>
                </a:cubicBezTo>
                <a:cubicBezTo>
                  <a:pt x="405719" y="689298"/>
                  <a:pt x="238785" y="590823"/>
                  <a:pt x="0" y="634341"/>
                </a:cubicBezTo>
                <a:cubicBezTo>
                  <a:pt x="-15331" y="528938"/>
                  <a:pt x="36174" y="461781"/>
                  <a:pt x="0" y="329857"/>
                </a:cubicBezTo>
                <a:cubicBezTo>
                  <a:pt x="-36174" y="197933"/>
                  <a:pt x="17791" y="137923"/>
                  <a:pt x="0" y="0"/>
                </a:cubicBezTo>
                <a:close/>
              </a:path>
              <a:path w="2291938" h="634341" stroke="0" extrusionOk="0">
                <a:moveTo>
                  <a:pt x="0" y="0"/>
                </a:moveTo>
                <a:cubicBezTo>
                  <a:pt x="242262" y="-29920"/>
                  <a:pt x="278323" y="52456"/>
                  <a:pt x="504226" y="0"/>
                </a:cubicBezTo>
                <a:cubicBezTo>
                  <a:pt x="730129" y="-52456"/>
                  <a:pt x="838294" y="4516"/>
                  <a:pt x="1008453" y="0"/>
                </a:cubicBezTo>
                <a:cubicBezTo>
                  <a:pt x="1178612" y="-4516"/>
                  <a:pt x="1393087" y="15016"/>
                  <a:pt x="1604357" y="0"/>
                </a:cubicBezTo>
                <a:cubicBezTo>
                  <a:pt x="1815627" y="-15016"/>
                  <a:pt x="1985699" y="79391"/>
                  <a:pt x="2291938" y="0"/>
                </a:cubicBezTo>
                <a:cubicBezTo>
                  <a:pt x="2299219" y="61921"/>
                  <a:pt x="2263959" y="233877"/>
                  <a:pt x="2291938" y="304484"/>
                </a:cubicBezTo>
                <a:cubicBezTo>
                  <a:pt x="2319917" y="375091"/>
                  <a:pt x="2274242" y="492404"/>
                  <a:pt x="2291938" y="634341"/>
                </a:cubicBezTo>
                <a:cubicBezTo>
                  <a:pt x="2109646" y="696315"/>
                  <a:pt x="1951620" y="621114"/>
                  <a:pt x="1764792" y="634341"/>
                </a:cubicBezTo>
                <a:cubicBezTo>
                  <a:pt x="1577964" y="647568"/>
                  <a:pt x="1444625" y="574109"/>
                  <a:pt x="1145969" y="634341"/>
                </a:cubicBezTo>
                <a:cubicBezTo>
                  <a:pt x="847313" y="694573"/>
                  <a:pt x="840634" y="585613"/>
                  <a:pt x="572985" y="634341"/>
                </a:cubicBezTo>
                <a:cubicBezTo>
                  <a:pt x="305336" y="683069"/>
                  <a:pt x="124674" y="602570"/>
                  <a:pt x="0" y="634341"/>
                </a:cubicBezTo>
                <a:cubicBezTo>
                  <a:pt x="-24313" y="492160"/>
                  <a:pt x="23931" y="453047"/>
                  <a:pt x="0" y="336201"/>
                </a:cubicBezTo>
                <a:cubicBezTo>
                  <a:pt x="-23931" y="219355"/>
                  <a:pt x="19843" y="126364"/>
                  <a:pt x="0" y="0"/>
                </a:cubicBezTo>
                <a:close/>
              </a:path>
            </a:pathLst>
          </a:custGeom>
          <a:solidFill>
            <a:schemeClr val="bg1"/>
          </a:solidFill>
          <a:ln>
            <a:solidFill>
              <a:schemeClr val="tx1"/>
            </a:solidFill>
            <a:headEnd type="none" w="med" len="med"/>
            <a:tailEnd type="none" w="med" len="med"/>
            <a:extLst>
              <a:ext uri="{C807C97D-BFC1-408E-A445-0C87EB9F89A2}">
                <ask:lineSketchStyleProps xmlns:ask="http://schemas.microsoft.com/office/drawing/2018/sketchyshapes" sd="2371474910">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Outlook Connector registrations</a:t>
            </a:r>
          </a:p>
        </p:txBody>
      </p:sp>
      <p:cxnSp>
        <p:nvCxnSpPr>
          <p:cNvPr id="18" name="Straight Arrow Connector 17">
            <a:extLst>
              <a:ext uri="{FF2B5EF4-FFF2-40B4-BE49-F238E27FC236}">
                <a16:creationId xmlns:a16="http://schemas.microsoft.com/office/drawing/2014/main" id="{7D9B77CD-17F1-4CA5-BB61-62B6BF8890EE}"/>
              </a:ext>
            </a:extLst>
          </p:cNvPr>
          <p:cNvCxnSpPr>
            <a:cxnSpLocks/>
            <a:stCxn id="6" idx="3"/>
            <a:endCxn id="22" idx="1"/>
          </p:cNvCxnSpPr>
          <p:nvPr/>
        </p:nvCxnSpPr>
        <p:spPr>
          <a:xfrm>
            <a:off x="3400301" y="2741723"/>
            <a:ext cx="898509" cy="2162272"/>
          </a:xfrm>
          <a:prstGeom prst="curvedConnector3">
            <a:avLst>
              <a:gd name="adj1" fmla="val 50000"/>
            </a:avLst>
          </a:prstGeom>
          <a:ln w="381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5">
            <a:extLst>
              <a:ext uri="{FF2B5EF4-FFF2-40B4-BE49-F238E27FC236}">
                <a16:creationId xmlns:a16="http://schemas.microsoft.com/office/drawing/2014/main" id="{0D9F3EE2-3959-445C-9F33-8F1D7DA8477D}"/>
              </a:ext>
            </a:extLst>
          </p:cNvPr>
          <p:cNvCxnSpPr>
            <a:cxnSpLocks/>
            <a:stCxn id="22" idx="3"/>
          </p:cNvCxnSpPr>
          <p:nvPr/>
        </p:nvCxnSpPr>
        <p:spPr>
          <a:xfrm flipV="1">
            <a:off x="6590748" y="2645320"/>
            <a:ext cx="635446" cy="2258675"/>
          </a:xfrm>
          <a:prstGeom prst="curvedConnector2">
            <a:avLst/>
          </a:prstGeom>
          <a:ln w="381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15">
            <a:extLst>
              <a:ext uri="{FF2B5EF4-FFF2-40B4-BE49-F238E27FC236}">
                <a16:creationId xmlns:a16="http://schemas.microsoft.com/office/drawing/2014/main" id="{671E9872-76C9-47FD-89B0-58ED4673700E}"/>
              </a:ext>
            </a:extLst>
          </p:cNvPr>
          <p:cNvCxnSpPr>
            <a:cxnSpLocks/>
            <a:stCxn id="6" idx="3"/>
            <a:endCxn id="23" idx="1"/>
          </p:cNvCxnSpPr>
          <p:nvPr/>
        </p:nvCxnSpPr>
        <p:spPr>
          <a:xfrm>
            <a:off x="3400301" y="2741723"/>
            <a:ext cx="898509" cy="3016421"/>
          </a:xfrm>
          <a:prstGeom prst="curvedConnector3">
            <a:avLst>
              <a:gd name="adj1" fmla="val 50000"/>
            </a:avLst>
          </a:prstGeom>
          <a:ln w="381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5">
            <a:extLst>
              <a:ext uri="{FF2B5EF4-FFF2-40B4-BE49-F238E27FC236}">
                <a16:creationId xmlns:a16="http://schemas.microsoft.com/office/drawing/2014/main" id="{7D6BF26E-06EF-494E-B3A1-22BA537D38FA}"/>
              </a:ext>
            </a:extLst>
          </p:cNvPr>
          <p:cNvCxnSpPr>
            <a:cxnSpLocks/>
            <a:stCxn id="14" idx="2"/>
            <a:endCxn id="23" idx="3"/>
          </p:cNvCxnSpPr>
          <p:nvPr/>
        </p:nvCxnSpPr>
        <p:spPr>
          <a:xfrm rot="5400000">
            <a:off x="6716571" y="4102551"/>
            <a:ext cx="1529771" cy="1781415"/>
          </a:xfrm>
          <a:prstGeom prst="curvedConnector2">
            <a:avLst/>
          </a:prstGeom>
          <a:ln w="381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8763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B3EA-C954-4604-8144-E1902DEDEE63}"/>
              </a:ext>
            </a:extLst>
          </p:cNvPr>
          <p:cNvSpPr>
            <a:spLocks noGrp="1"/>
          </p:cNvSpPr>
          <p:nvPr>
            <p:ph type="title"/>
          </p:nvPr>
        </p:nvSpPr>
        <p:spPr>
          <a:xfrm>
            <a:off x="505326" y="150087"/>
            <a:ext cx="11336039" cy="744014"/>
          </a:xfrm>
        </p:spPr>
        <p:txBody>
          <a:bodyPr/>
          <a:lstStyle/>
          <a:p>
            <a:r>
              <a:rPr lang="en-US" dirty="0"/>
              <a:t>Building apps</a:t>
            </a:r>
          </a:p>
        </p:txBody>
      </p:sp>
      <p:sp>
        <p:nvSpPr>
          <p:cNvPr id="3" name="Oval 2">
            <a:extLst>
              <a:ext uri="{FF2B5EF4-FFF2-40B4-BE49-F238E27FC236}">
                <a16:creationId xmlns:a16="http://schemas.microsoft.com/office/drawing/2014/main" id="{14D65272-AECC-42D8-9458-2A5C07B9A5BA}"/>
              </a:ext>
            </a:extLst>
          </p:cNvPr>
          <p:cNvSpPr/>
          <p:nvPr/>
        </p:nvSpPr>
        <p:spPr bwMode="auto">
          <a:xfrm>
            <a:off x="2951744" y="1412248"/>
            <a:ext cx="914401" cy="914401"/>
          </a:xfrm>
          <a:prstGeom prst="ellipse">
            <a:avLst/>
          </a:prstGeom>
          <a:solidFill>
            <a:srgbClr val="FFFFFF"/>
          </a:solidFill>
          <a:ln w="762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D83B01"/>
                </a:solidFill>
                <a:ea typeface="Segoe UI" pitchFamily="34" charset="0"/>
                <a:cs typeface="Segoe UI" pitchFamily="34" charset="0"/>
              </a:rPr>
              <a:t>1</a:t>
            </a:r>
          </a:p>
        </p:txBody>
      </p:sp>
      <p:sp>
        <p:nvSpPr>
          <p:cNvPr id="7" name="Oval 6">
            <a:extLst>
              <a:ext uri="{FF2B5EF4-FFF2-40B4-BE49-F238E27FC236}">
                <a16:creationId xmlns:a16="http://schemas.microsoft.com/office/drawing/2014/main" id="{6BB2FBC3-550C-4B9A-9E8B-7D7A615057D3}"/>
              </a:ext>
            </a:extLst>
          </p:cNvPr>
          <p:cNvSpPr/>
          <p:nvPr/>
        </p:nvSpPr>
        <p:spPr bwMode="auto">
          <a:xfrm>
            <a:off x="7868654" y="2326649"/>
            <a:ext cx="914401" cy="914401"/>
          </a:xfrm>
          <a:prstGeom prst="ellipse">
            <a:avLst/>
          </a:prstGeom>
          <a:solidFill>
            <a:srgbClr val="FFFFFF"/>
          </a:solidFill>
          <a:ln w="76200">
            <a:solidFill>
              <a:srgbClr val="FF8C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FF8C00"/>
                </a:solidFill>
                <a:ea typeface="Segoe UI" pitchFamily="34" charset="0"/>
                <a:cs typeface="Segoe UI" pitchFamily="34" charset="0"/>
              </a:rPr>
              <a:t>2</a:t>
            </a:r>
          </a:p>
        </p:txBody>
      </p:sp>
      <p:sp>
        <p:nvSpPr>
          <p:cNvPr id="13" name="Oval 12">
            <a:extLst>
              <a:ext uri="{FF2B5EF4-FFF2-40B4-BE49-F238E27FC236}">
                <a16:creationId xmlns:a16="http://schemas.microsoft.com/office/drawing/2014/main" id="{822729FB-8B11-4A02-8E7C-54B889F181AD}"/>
              </a:ext>
            </a:extLst>
          </p:cNvPr>
          <p:cNvSpPr/>
          <p:nvPr/>
        </p:nvSpPr>
        <p:spPr bwMode="auto">
          <a:xfrm>
            <a:off x="2951745" y="3241050"/>
            <a:ext cx="914401" cy="914401"/>
          </a:xfrm>
          <a:prstGeom prst="ellipse">
            <a:avLst/>
          </a:prstGeom>
          <a:solidFill>
            <a:srgbClr val="FFFFFF"/>
          </a:solidFill>
          <a:ln w="762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78D7"/>
                </a:solidFill>
                <a:ea typeface="Segoe UI" pitchFamily="34" charset="0"/>
                <a:cs typeface="Segoe UI" pitchFamily="34" charset="0"/>
              </a:rPr>
              <a:t>3</a:t>
            </a:r>
          </a:p>
        </p:txBody>
      </p:sp>
      <p:sp>
        <p:nvSpPr>
          <p:cNvPr id="14" name="Oval 13">
            <a:extLst>
              <a:ext uri="{FF2B5EF4-FFF2-40B4-BE49-F238E27FC236}">
                <a16:creationId xmlns:a16="http://schemas.microsoft.com/office/drawing/2014/main" id="{275F42E1-ED24-41DA-AB8E-8F86A5985742}"/>
              </a:ext>
            </a:extLst>
          </p:cNvPr>
          <p:cNvSpPr/>
          <p:nvPr/>
        </p:nvSpPr>
        <p:spPr bwMode="auto">
          <a:xfrm>
            <a:off x="7868654" y="4155451"/>
            <a:ext cx="914401" cy="914401"/>
          </a:xfrm>
          <a:prstGeom prst="ellipse">
            <a:avLst/>
          </a:prstGeom>
          <a:solidFill>
            <a:srgbClr val="FFFFFF"/>
          </a:solidFill>
          <a:ln w="762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188F"/>
                </a:solidFill>
                <a:ea typeface="Segoe UI" pitchFamily="34" charset="0"/>
                <a:cs typeface="Segoe UI" pitchFamily="34" charset="0"/>
              </a:rPr>
              <a:t>4</a:t>
            </a:r>
          </a:p>
        </p:txBody>
      </p:sp>
      <p:sp>
        <p:nvSpPr>
          <p:cNvPr id="15" name="Oval 14">
            <a:extLst>
              <a:ext uri="{FF2B5EF4-FFF2-40B4-BE49-F238E27FC236}">
                <a16:creationId xmlns:a16="http://schemas.microsoft.com/office/drawing/2014/main" id="{9285BA28-B7EC-45C0-9F0D-5D05C3DA686F}"/>
              </a:ext>
            </a:extLst>
          </p:cNvPr>
          <p:cNvSpPr/>
          <p:nvPr/>
        </p:nvSpPr>
        <p:spPr bwMode="auto">
          <a:xfrm>
            <a:off x="2951743" y="5069852"/>
            <a:ext cx="914401" cy="914401"/>
          </a:xfrm>
          <a:prstGeom prst="ellipse">
            <a:avLst/>
          </a:prstGeom>
          <a:solidFill>
            <a:srgbClr val="FFFFFF"/>
          </a:solidFill>
          <a:ln w="76200">
            <a:solidFill>
              <a:srgbClr val="00B29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a:solidFill>
                  <a:srgbClr val="00B294"/>
                </a:solidFill>
                <a:ea typeface="Segoe UI" pitchFamily="34" charset="0"/>
                <a:cs typeface="Segoe UI" pitchFamily="34" charset="0"/>
              </a:rPr>
              <a:t>5</a:t>
            </a:r>
          </a:p>
        </p:txBody>
      </p:sp>
      <p:cxnSp>
        <p:nvCxnSpPr>
          <p:cNvPr id="20" name="Straight Arrow Connector 19">
            <a:extLst>
              <a:ext uri="{FF2B5EF4-FFF2-40B4-BE49-F238E27FC236}">
                <a16:creationId xmlns:a16="http://schemas.microsoft.com/office/drawing/2014/main" id="{71624AFF-1CCF-46F1-B346-B41B4A46DA06}"/>
              </a:ext>
            </a:extLst>
          </p:cNvPr>
          <p:cNvCxnSpPr>
            <a:cxnSpLocks/>
            <a:stCxn id="3" idx="6"/>
            <a:endCxn id="7" idx="7"/>
          </p:cNvCxnSpPr>
          <p:nvPr/>
        </p:nvCxnSpPr>
        <p:spPr>
          <a:xfrm>
            <a:off x="3866145" y="1869449"/>
            <a:ext cx="4782999" cy="591111"/>
          </a:xfrm>
          <a:prstGeom prst="curvedConnector2">
            <a:avLst/>
          </a:prstGeom>
          <a:ln w="762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DAEEF6-79BC-4C10-82B7-E1BDBB9CA134}"/>
              </a:ext>
            </a:extLst>
          </p:cNvPr>
          <p:cNvCxnSpPr>
            <a:cxnSpLocks/>
            <a:stCxn id="7" idx="5"/>
            <a:endCxn id="13" idx="6"/>
          </p:cNvCxnSpPr>
          <p:nvPr/>
        </p:nvCxnSpPr>
        <p:spPr>
          <a:xfrm rot="5400000">
            <a:off x="5962089" y="1011196"/>
            <a:ext cx="591112" cy="4782998"/>
          </a:xfrm>
          <a:prstGeom prst="curvedConnector2">
            <a:avLst/>
          </a:prstGeom>
          <a:ln w="76200">
            <a:solidFill>
              <a:srgbClr val="FF8C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946C8FB-9C31-47B9-A2FD-0E86C22BDD7F}"/>
              </a:ext>
            </a:extLst>
          </p:cNvPr>
          <p:cNvCxnSpPr>
            <a:cxnSpLocks/>
            <a:stCxn id="14" idx="5"/>
            <a:endCxn id="15" idx="6"/>
          </p:cNvCxnSpPr>
          <p:nvPr/>
        </p:nvCxnSpPr>
        <p:spPr>
          <a:xfrm rot="5400000">
            <a:off x="5962088" y="2839997"/>
            <a:ext cx="591112" cy="4783000"/>
          </a:xfrm>
          <a:prstGeom prst="curvedConnector2">
            <a:avLst/>
          </a:prstGeom>
          <a:ln w="76200">
            <a:solidFill>
              <a:srgbClr val="00188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9EF4981-82F1-4497-A183-3BA9FC73C71E}"/>
              </a:ext>
            </a:extLst>
          </p:cNvPr>
          <p:cNvCxnSpPr>
            <a:stCxn id="13" idx="6"/>
            <a:endCxn id="14" idx="7"/>
          </p:cNvCxnSpPr>
          <p:nvPr/>
        </p:nvCxnSpPr>
        <p:spPr>
          <a:xfrm>
            <a:off x="3866146" y="3698251"/>
            <a:ext cx="4782998" cy="591111"/>
          </a:xfrm>
          <a:prstGeom prst="curvedConnector2">
            <a:avLst/>
          </a:prstGeom>
          <a:ln w="762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BC6CF11-0137-41D6-9981-3BD80A82E739}"/>
              </a:ext>
            </a:extLst>
          </p:cNvPr>
          <p:cNvSpPr txBox="1"/>
          <p:nvPr/>
        </p:nvSpPr>
        <p:spPr>
          <a:xfrm>
            <a:off x="505326" y="1448016"/>
            <a:ext cx="2312507" cy="49244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Get Started</a:t>
            </a:r>
          </a:p>
          <a:p>
            <a:pPr algn="l"/>
            <a:r>
              <a:rPr lang="en-US" sz="1200" dirty="0">
                <a:gradFill>
                  <a:gsLst>
                    <a:gs pos="2917">
                      <a:schemeClr val="tx1"/>
                    </a:gs>
                    <a:gs pos="30000">
                      <a:schemeClr val="tx1"/>
                    </a:gs>
                  </a:gsLst>
                  <a:lin ang="5400000" scaled="0"/>
                </a:gradFill>
              </a:rPr>
              <a:t>Define your app in App Studio</a:t>
            </a:r>
          </a:p>
        </p:txBody>
      </p:sp>
      <p:sp>
        <p:nvSpPr>
          <p:cNvPr id="41" name="TextBox 40">
            <a:extLst>
              <a:ext uri="{FF2B5EF4-FFF2-40B4-BE49-F238E27FC236}">
                <a16:creationId xmlns:a16="http://schemas.microsoft.com/office/drawing/2014/main" id="{33CF9342-8F2C-4DE3-8652-9B017E9A30E9}"/>
              </a:ext>
            </a:extLst>
          </p:cNvPr>
          <p:cNvSpPr txBox="1"/>
          <p:nvPr/>
        </p:nvSpPr>
        <p:spPr>
          <a:xfrm>
            <a:off x="9055768" y="2326649"/>
            <a:ext cx="2935707"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Connect your service</a:t>
            </a:r>
          </a:p>
          <a:p>
            <a:pPr algn="l"/>
            <a:r>
              <a:rPr lang="en-US" sz="1200" dirty="0">
                <a:gradFill>
                  <a:gsLst>
                    <a:gs pos="2917">
                      <a:schemeClr val="tx1"/>
                    </a:gs>
                    <a:gs pos="30000">
                      <a:schemeClr val="tx1"/>
                    </a:gs>
                  </a:gsLst>
                  <a:lin ang="5400000" scaled="0"/>
                </a:gradFill>
              </a:rPr>
              <a:t>Embed your web app or add NL/search commands over your existing service</a:t>
            </a:r>
          </a:p>
        </p:txBody>
      </p:sp>
      <p:sp>
        <p:nvSpPr>
          <p:cNvPr id="42" name="TextBox 41">
            <a:extLst>
              <a:ext uri="{FF2B5EF4-FFF2-40B4-BE49-F238E27FC236}">
                <a16:creationId xmlns:a16="http://schemas.microsoft.com/office/drawing/2014/main" id="{364068D9-B3D6-4951-A5F6-C547C6F70B07}"/>
              </a:ext>
            </a:extLst>
          </p:cNvPr>
          <p:cNvSpPr txBox="1"/>
          <p:nvPr/>
        </p:nvSpPr>
        <p:spPr>
          <a:xfrm>
            <a:off x="505327" y="3359696"/>
            <a:ext cx="231250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Automate teamwork</a:t>
            </a:r>
          </a:p>
          <a:p>
            <a:pPr algn="l"/>
            <a:r>
              <a:rPr lang="en-US" sz="1200" dirty="0">
                <a:gradFill>
                  <a:gsLst>
                    <a:gs pos="2917">
                      <a:schemeClr val="tx1"/>
                    </a:gs>
                    <a:gs pos="30000">
                      <a:schemeClr val="tx1"/>
                    </a:gs>
                  </a:gsLst>
                  <a:lin ang="5400000" scaled="0"/>
                </a:gradFill>
              </a:rPr>
              <a:t>Plug into Graph to automate team lifecycles</a:t>
            </a:r>
          </a:p>
        </p:txBody>
      </p:sp>
      <p:sp>
        <p:nvSpPr>
          <p:cNvPr id="43" name="TextBox 42">
            <a:extLst>
              <a:ext uri="{FF2B5EF4-FFF2-40B4-BE49-F238E27FC236}">
                <a16:creationId xmlns:a16="http://schemas.microsoft.com/office/drawing/2014/main" id="{68705FD7-3565-407C-8250-C4CF51C36475}"/>
              </a:ext>
            </a:extLst>
          </p:cNvPr>
          <p:cNvSpPr txBox="1"/>
          <p:nvPr/>
        </p:nvSpPr>
        <p:spPr>
          <a:xfrm>
            <a:off x="9049644" y="4235184"/>
            <a:ext cx="286351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Add rich comms</a:t>
            </a:r>
          </a:p>
          <a:p>
            <a:pPr algn="l"/>
            <a:r>
              <a:rPr lang="en-US" sz="1200" dirty="0">
                <a:gradFill>
                  <a:gsLst>
                    <a:gs pos="2917">
                      <a:schemeClr val="tx1"/>
                    </a:gs>
                    <a:gs pos="30000">
                      <a:schemeClr val="tx1"/>
                    </a:gs>
                  </a:gsLst>
                  <a:lin ang="5400000" scaled="0"/>
                </a:gradFill>
              </a:rPr>
              <a:t>Integrate voice and video to light up new interactions</a:t>
            </a:r>
          </a:p>
        </p:txBody>
      </p:sp>
      <p:sp>
        <p:nvSpPr>
          <p:cNvPr id="44" name="TextBox 43">
            <a:extLst>
              <a:ext uri="{FF2B5EF4-FFF2-40B4-BE49-F238E27FC236}">
                <a16:creationId xmlns:a16="http://schemas.microsoft.com/office/drawing/2014/main" id="{726986A9-9DA9-497A-B121-3A4C67295762}"/>
              </a:ext>
            </a:extLst>
          </p:cNvPr>
          <p:cNvSpPr txBox="1"/>
          <p:nvPr/>
        </p:nvSpPr>
        <p:spPr>
          <a:xfrm>
            <a:off x="505326" y="5188498"/>
            <a:ext cx="2312506" cy="677108"/>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Publish</a:t>
            </a:r>
          </a:p>
          <a:p>
            <a:pPr algn="l"/>
            <a:r>
              <a:rPr lang="en-US" sz="1200" dirty="0">
                <a:gradFill>
                  <a:gsLst>
                    <a:gs pos="2917">
                      <a:schemeClr val="tx1"/>
                    </a:gs>
                    <a:gs pos="30000">
                      <a:schemeClr val="tx1"/>
                    </a:gs>
                  </a:gsLst>
                  <a:lin ang="5400000" scaled="0"/>
                </a:gradFill>
              </a:rPr>
              <a:t>Submit to AppSource or your tenant’s app catalog</a:t>
            </a:r>
          </a:p>
        </p:txBody>
      </p:sp>
    </p:spTree>
    <p:extLst>
      <p:ext uri="{BB962C8B-B14F-4D97-AF65-F5344CB8AC3E}">
        <p14:creationId xmlns:p14="http://schemas.microsoft.com/office/powerpoint/2010/main" val="971733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allAtOnce"/>
      <p:bldP spid="42" grpId="0"/>
      <p:bldP spid="43" grpId="0"/>
      <p:bldP spid="44" grpId="0"/>
      <p:bldP spid="4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336C3A3-DAA7-4321-8E9A-3AC86DD63F4F}"/>
              </a:ext>
            </a:extLst>
          </p:cNvPr>
          <p:cNvPicPr>
            <a:picLocks noChangeAspect="1"/>
          </p:cNvPicPr>
          <p:nvPr/>
        </p:nvPicPr>
        <p:blipFill>
          <a:blip r:embed="rId3">
            <a:duotone>
              <a:schemeClr val="accent6">
                <a:shade val="45000"/>
                <a:satMod val="135000"/>
              </a:schemeClr>
              <a:prstClr val="white"/>
            </a:duotone>
          </a:blip>
          <a:stretch>
            <a:fillRect/>
          </a:stretch>
        </p:blipFill>
        <p:spPr>
          <a:xfrm>
            <a:off x="564580" y="790295"/>
            <a:ext cx="11062841" cy="5277412"/>
          </a:xfrm>
          <a:prstGeom prst="rect">
            <a:avLst/>
          </a:prstGeom>
        </p:spPr>
      </p:pic>
      <p:sp>
        <p:nvSpPr>
          <p:cNvPr id="546" name="Rectangle 545"/>
          <p:cNvSpPr/>
          <p:nvPr/>
        </p:nvSpPr>
        <p:spPr>
          <a:xfrm>
            <a:off x="-6543" y="-10630"/>
            <a:ext cx="12192000" cy="6868144"/>
          </a:xfrm>
          <a:prstGeom prst="rect">
            <a:avLst/>
          </a:prstGeom>
          <a:solidFill>
            <a:srgbClr val="525252">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0">
                <a:solidFill>
                  <a:schemeClr val="tx1"/>
                </a:solidFill>
              </a:rPr>
              <a:t>	</a:t>
            </a:r>
          </a:p>
        </p:txBody>
      </p:sp>
      <p:sp>
        <p:nvSpPr>
          <p:cNvPr id="150" name="microsoft">
            <a:extLst>
              <a:ext uri="{FF2B5EF4-FFF2-40B4-BE49-F238E27FC236}">
                <a16:creationId xmlns:a16="http://schemas.microsoft.com/office/drawing/2014/main" id="{C7B2E1F7-0709-4348-A27A-5BF0FC8166BA}"/>
              </a:ext>
            </a:extLst>
          </p:cNvPr>
          <p:cNvSpPr/>
          <p:nvPr/>
        </p:nvSpPr>
        <p:spPr>
          <a:xfrm>
            <a:off x="267399" y="2382261"/>
            <a:ext cx="12107105" cy="1041181"/>
          </a:xfrm>
          <a:prstGeom prst="rect">
            <a:avLst/>
          </a:prstGeom>
        </p:spPr>
        <p:txBody>
          <a:bodyPr vert="horz" wrap="square" lIns="0" tIns="89642" rIns="143428" bIns="89642" rtlCol="0" anchor="t">
            <a:noAutofit/>
          </a:bodyPr>
          <a:lstStyle/>
          <a:p>
            <a:pPr>
              <a:lnSpc>
                <a:spcPct val="90000"/>
              </a:lnSpc>
              <a:spcBef>
                <a:spcPct val="0"/>
              </a:spcBef>
              <a:defRPr/>
            </a:pPr>
            <a:r>
              <a:rPr lang="en-US" sz="6470" spc="-100" dirty="0">
                <a:ln w="3175">
                  <a:noFill/>
                </a:ln>
                <a:latin typeface="+mj-lt"/>
                <a:cs typeface="Segoe UI" pitchFamily="34" charset="0"/>
              </a:rPr>
              <a:t>Introduction to Teams App Studio</a:t>
            </a:r>
          </a:p>
        </p:txBody>
      </p:sp>
    </p:spTree>
    <p:extLst>
      <p:ext uri="{BB962C8B-B14F-4D97-AF65-F5344CB8AC3E}">
        <p14:creationId xmlns:p14="http://schemas.microsoft.com/office/powerpoint/2010/main" val="199652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AE7B822-B622-4164-A149-57F75324174C}"/>
              </a:ext>
            </a:extLst>
          </p:cNvPr>
          <p:cNvSpPr>
            <a:spLocks noGrp="1"/>
          </p:cNvSpPr>
          <p:nvPr>
            <p:ph type="title"/>
          </p:nvPr>
        </p:nvSpPr>
        <p:spPr/>
        <p:txBody>
          <a:bodyPr/>
          <a:lstStyle/>
          <a:p>
            <a:r>
              <a:rPr lang="en-US" dirty="0"/>
              <a:t>App Studio</a:t>
            </a:r>
          </a:p>
        </p:txBody>
      </p:sp>
      <p:sp>
        <p:nvSpPr>
          <p:cNvPr id="22" name="Title 1">
            <a:extLst>
              <a:ext uri="{FF2B5EF4-FFF2-40B4-BE49-F238E27FC236}">
                <a16:creationId xmlns:a16="http://schemas.microsoft.com/office/drawing/2014/main" id="{6ADAF443-4BDA-44DB-B413-42ED58240AF7}"/>
              </a:ext>
            </a:extLst>
          </p:cNvPr>
          <p:cNvSpPr txBox="1">
            <a:spLocks/>
          </p:cNvSpPr>
          <p:nvPr/>
        </p:nvSpPr>
        <p:spPr>
          <a:xfrm>
            <a:off x="535391" y="281153"/>
            <a:ext cx="11656609" cy="7644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rgbClr val="5558AF"/>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Semibold" panose="020B0702040204020203" pitchFamily="34" charset="0"/>
                <a:ea typeface="+mj-ea"/>
                <a:cs typeface="Segoe UI Semibold" panose="020B0702040204020203" pitchFamily="34" charset="0"/>
              </a:rPr>
              <a:t>App Studio</a:t>
            </a:r>
          </a:p>
        </p:txBody>
      </p:sp>
      <p:sp>
        <p:nvSpPr>
          <p:cNvPr id="12" name="Rectangle 11">
            <a:extLst>
              <a:ext uri="{FF2B5EF4-FFF2-40B4-BE49-F238E27FC236}">
                <a16:creationId xmlns:a16="http://schemas.microsoft.com/office/drawing/2014/main" id="{D3147C10-F125-4A7B-A290-1CAC59AA4873}"/>
              </a:ext>
            </a:extLst>
          </p:cNvPr>
          <p:cNvSpPr/>
          <p:nvPr/>
        </p:nvSpPr>
        <p:spPr>
          <a:xfrm>
            <a:off x="519744" y="1411214"/>
            <a:ext cx="6638441" cy="40934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App Studio is a Teams app made for developers which: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Eliminates the need to manually craft an app package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Consolidates many registration and management experiences and reduces them down to single clicks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Provides a continually expanding set of tools such as a Card Editor to make the inner loop development process easier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Is itself built on the Teams platform and can be installed like any other app</a:t>
            </a:r>
          </a:p>
        </p:txBody>
      </p:sp>
      <p:pic>
        <p:nvPicPr>
          <p:cNvPr id="13" name="Picture 12" descr="Icon Applications tool">
            <a:extLst>
              <a:ext uri="{FF2B5EF4-FFF2-40B4-BE49-F238E27FC236}">
                <a16:creationId xmlns:a16="http://schemas.microsoft.com/office/drawing/2014/main" id="{1C64790D-AFAF-463F-B2CD-36590C5F93C8}"/>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764184" y="2139868"/>
            <a:ext cx="3368765" cy="336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46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E0869-C2A0-43E4-BB96-4357F7EF376D}"/>
              </a:ext>
            </a:extLst>
          </p:cNvPr>
          <p:cNvSpPr>
            <a:spLocks noGrp="1"/>
          </p:cNvSpPr>
          <p:nvPr>
            <p:ph type="title"/>
          </p:nvPr>
        </p:nvSpPr>
        <p:spPr/>
        <p:txBody>
          <a:bodyPr>
            <a:normAutofit/>
          </a:bodyPr>
          <a:lstStyle/>
          <a:p>
            <a:r>
              <a:rPr lang="en-US" sz="3600" dirty="0"/>
              <a:t>Teams.1: Get App Studio from Store</a:t>
            </a:r>
          </a:p>
        </p:txBody>
      </p:sp>
      <p:sp>
        <p:nvSpPr>
          <p:cNvPr id="3" name="Content Placeholder 2">
            <a:extLst>
              <a:ext uri="{FF2B5EF4-FFF2-40B4-BE49-F238E27FC236}">
                <a16:creationId xmlns:a16="http://schemas.microsoft.com/office/drawing/2014/main" id="{E3EF46D3-A16E-47CC-9949-2DD87F51B4EC}"/>
              </a:ext>
            </a:extLst>
          </p:cNvPr>
          <p:cNvSpPr>
            <a:spLocks noGrp="1"/>
          </p:cNvSpPr>
          <p:nvPr>
            <p:ph idx="1"/>
          </p:nvPr>
        </p:nvSpPr>
        <p:spPr/>
        <p:txBody>
          <a:bodyPr/>
          <a:lstStyle/>
          <a:p>
            <a:r>
              <a:rPr lang="en-US"/>
              <a:t>In Teams, click Apps button, search for “App Studio”, install.</a:t>
            </a:r>
          </a:p>
        </p:txBody>
      </p:sp>
      <p:pic>
        <p:nvPicPr>
          <p:cNvPr id="4" name="Picture 3">
            <a:extLst>
              <a:ext uri="{FF2B5EF4-FFF2-40B4-BE49-F238E27FC236}">
                <a16:creationId xmlns:a16="http://schemas.microsoft.com/office/drawing/2014/main" id="{2E88712B-7D26-48E0-BA12-FD26AC342FAC}"/>
              </a:ext>
            </a:extLst>
          </p:cNvPr>
          <p:cNvPicPr>
            <a:picLocks noChangeAspect="1"/>
          </p:cNvPicPr>
          <p:nvPr/>
        </p:nvPicPr>
        <p:blipFill>
          <a:blip r:embed="rId3"/>
          <a:stretch>
            <a:fillRect/>
          </a:stretch>
        </p:blipFill>
        <p:spPr>
          <a:xfrm>
            <a:off x="2053695" y="2336800"/>
            <a:ext cx="7610475" cy="4257675"/>
          </a:xfrm>
          <a:prstGeom prst="rect">
            <a:avLst/>
          </a:prstGeom>
        </p:spPr>
      </p:pic>
    </p:spTree>
    <p:extLst>
      <p:ext uri="{BB962C8B-B14F-4D97-AF65-F5344CB8AC3E}">
        <p14:creationId xmlns:p14="http://schemas.microsoft.com/office/powerpoint/2010/main" val="45700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BD54A-3ACB-45A1-8B10-29ACE3C6E3B7}"/>
              </a:ext>
            </a:extLst>
          </p:cNvPr>
          <p:cNvSpPr>
            <a:spLocks noGrp="1"/>
          </p:cNvSpPr>
          <p:nvPr>
            <p:ph type="title"/>
          </p:nvPr>
        </p:nvSpPr>
        <p:spPr/>
        <p:txBody>
          <a:bodyPr>
            <a:normAutofit/>
          </a:bodyPr>
          <a:lstStyle/>
          <a:p>
            <a:r>
              <a:rPr lang="en-US" sz="3600" dirty="0"/>
              <a:t>Teams.2: Go to App Studio, create an app</a:t>
            </a:r>
          </a:p>
        </p:txBody>
      </p:sp>
      <p:sp>
        <p:nvSpPr>
          <p:cNvPr id="3" name="Content Placeholder 2">
            <a:extLst>
              <a:ext uri="{FF2B5EF4-FFF2-40B4-BE49-F238E27FC236}">
                <a16:creationId xmlns:a16="http://schemas.microsoft.com/office/drawing/2014/main" id="{EA238961-EFB7-4B84-8E75-3E071F3C4510}"/>
              </a:ext>
            </a:extLst>
          </p:cNvPr>
          <p:cNvSpPr>
            <a:spLocks noGrp="1"/>
          </p:cNvSpPr>
          <p:nvPr>
            <p:ph idx="1"/>
          </p:nvPr>
        </p:nvSpPr>
        <p:spPr/>
        <p:txBody>
          <a:bodyPr/>
          <a:lstStyle/>
          <a:p>
            <a:r>
              <a:rPr lang="en-US"/>
              <a:t>Go to App Studio &gt; Manifest editor &gt; Create a new app</a:t>
            </a:r>
          </a:p>
        </p:txBody>
      </p:sp>
      <p:pic>
        <p:nvPicPr>
          <p:cNvPr id="5" name="Picture 4">
            <a:extLst>
              <a:ext uri="{FF2B5EF4-FFF2-40B4-BE49-F238E27FC236}">
                <a16:creationId xmlns:a16="http://schemas.microsoft.com/office/drawing/2014/main" id="{3DCFCA10-4249-4CB9-B2E2-D024ACA011B8}"/>
              </a:ext>
            </a:extLst>
          </p:cNvPr>
          <p:cNvPicPr>
            <a:picLocks noChangeAspect="1"/>
          </p:cNvPicPr>
          <p:nvPr/>
        </p:nvPicPr>
        <p:blipFill>
          <a:blip r:embed="rId3"/>
          <a:stretch>
            <a:fillRect/>
          </a:stretch>
        </p:blipFill>
        <p:spPr>
          <a:xfrm>
            <a:off x="838200" y="2333625"/>
            <a:ext cx="2228850" cy="4524375"/>
          </a:xfrm>
          <a:prstGeom prst="rect">
            <a:avLst/>
          </a:prstGeom>
        </p:spPr>
      </p:pic>
      <p:pic>
        <p:nvPicPr>
          <p:cNvPr id="6" name="Picture 5">
            <a:extLst>
              <a:ext uri="{FF2B5EF4-FFF2-40B4-BE49-F238E27FC236}">
                <a16:creationId xmlns:a16="http://schemas.microsoft.com/office/drawing/2014/main" id="{78B1D6F3-737B-4F81-89A8-EBBAAAA658B9}"/>
              </a:ext>
            </a:extLst>
          </p:cNvPr>
          <p:cNvPicPr>
            <a:picLocks noChangeAspect="1"/>
          </p:cNvPicPr>
          <p:nvPr/>
        </p:nvPicPr>
        <p:blipFill>
          <a:blip r:embed="rId4"/>
          <a:stretch>
            <a:fillRect/>
          </a:stretch>
        </p:blipFill>
        <p:spPr>
          <a:xfrm>
            <a:off x="3258961" y="2828925"/>
            <a:ext cx="3209925" cy="4029075"/>
          </a:xfrm>
          <a:prstGeom prst="rect">
            <a:avLst/>
          </a:prstGeom>
        </p:spPr>
      </p:pic>
    </p:spTree>
    <p:extLst>
      <p:ext uri="{BB962C8B-B14F-4D97-AF65-F5344CB8AC3E}">
        <p14:creationId xmlns:p14="http://schemas.microsoft.com/office/powerpoint/2010/main" val="155949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20950" y="1184477"/>
            <a:ext cx="5222543" cy="370476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Teams Developer Platform – Overview and Opportunity</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Building Apps and Solutions with Microsoft Teams</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Extend your solution with Microsoft Graph</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Building Teams Apps using Solution Accelerators</a:t>
            </a:r>
          </a:p>
          <a:p>
            <a:pPr marL="342900" lvl="0" indent="-342900" defTabSz="1955800">
              <a:spcBef>
                <a:spcPct val="0"/>
              </a:spcBef>
              <a:spcAft>
                <a:spcPct val="35000"/>
              </a:spcAft>
              <a:buFont typeface="Wingdings" panose="05000000000000000000" pitchFamily="2" charset="2"/>
              <a:buChar char="ü"/>
              <a:defRPr/>
            </a:pPr>
            <a:r>
              <a:rPr lang="en-US" sz="2000" dirty="0">
                <a:solidFill>
                  <a:srgbClr val="2F2F2F"/>
                </a:solidFill>
              </a:rPr>
              <a:t>Teams Lifecycle management and Design Guideline for Apps</a:t>
            </a:r>
            <a:endParaRPr kumimoji="0" lang="en-US" sz="2000" b="0" i="0" u="none" strike="noStrike" kern="1200" cap="none" spc="0" normalizeH="0" baseline="0" noProof="0" dirty="0">
              <a:ln>
                <a:noFill/>
              </a:ln>
              <a:solidFill>
                <a:srgbClr val="2F2F2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ED26-3392-48F1-B9B6-2647A576A0A8}"/>
              </a:ext>
            </a:extLst>
          </p:cNvPr>
          <p:cNvSpPr>
            <a:spLocks noGrp="1"/>
          </p:cNvSpPr>
          <p:nvPr>
            <p:ph type="title"/>
          </p:nvPr>
        </p:nvSpPr>
        <p:spPr/>
        <p:txBody>
          <a:bodyPr>
            <a:normAutofit/>
          </a:bodyPr>
          <a:lstStyle/>
          <a:p>
            <a:r>
              <a:rPr lang="en-US" sz="3600" dirty="0"/>
              <a:t>Teams.3: App details</a:t>
            </a:r>
          </a:p>
        </p:txBody>
      </p:sp>
      <p:sp>
        <p:nvSpPr>
          <p:cNvPr id="3" name="Content Placeholder 2">
            <a:extLst>
              <a:ext uri="{FF2B5EF4-FFF2-40B4-BE49-F238E27FC236}">
                <a16:creationId xmlns:a16="http://schemas.microsoft.com/office/drawing/2014/main" id="{768A1460-177B-4A6F-A17D-4ED763CCA098}"/>
              </a:ext>
            </a:extLst>
          </p:cNvPr>
          <p:cNvSpPr>
            <a:spLocks noGrp="1"/>
          </p:cNvSpPr>
          <p:nvPr>
            <p:ph idx="1"/>
          </p:nvPr>
        </p:nvSpPr>
        <p:spPr>
          <a:xfrm>
            <a:off x="977462" y="1584000"/>
            <a:ext cx="10878538" cy="4994999"/>
          </a:xfrm>
        </p:spPr>
        <p:txBody>
          <a:bodyPr/>
          <a:lstStyle/>
          <a:p>
            <a:r>
              <a:rPr lang="en-US" dirty="0"/>
              <a:t>Use “</a:t>
            </a:r>
            <a:r>
              <a:rPr lang="en-US" dirty="0" err="1"/>
              <a:t>idt</a:t>
            </a:r>
            <a:r>
              <a:rPr lang="en-US" dirty="0"/>
              <a:t>-teams-bot” for short name, long name &amp; short description.</a:t>
            </a:r>
          </a:p>
          <a:p>
            <a:r>
              <a:rPr lang="en-US" dirty="0"/>
              <a:t>Use “</a:t>
            </a:r>
            <a:r>
              <a:rPr lang="en-US" dirty="0" err="1"/>
              <a:t>idt</a:t>
            </a:r>
            <a:r>
              <a:rPr lang="en-US" dirty="0"/>
              <a:t>-teams-bot long description” for the long description.</a:t>
            </a:r>
          </a:p>
          <a:p>
            <a:r>
              <a:rPr lang="en-US" dirty="0"/>
              <a:t>Generate an App Id</a:t>
            </a:r>
          </a:p>
          <a:p>
            <a:r>
              <a:rPr lang="en-US" dirty="0"/>
              <a:t>Use “</a:t>
            </a:r>
            <a:r>
              <a:rPr lang="en-US" dirty="0" err="1"/>
              <a:t>com.mycompany.idt.bot</a:t>
            </a:r>
            <a:r>
              <a:rPr lang="en-US" dirty="0"/>
              <a:t>” for package name, “0.0.1” for version.</a:t>
            </a:r>
          </a:p>
          <a:p>
            <a:r>
              <a:rPr lang="en-US" dirty="0"/>
              <a:t>Use “</a:t>
            </a:r>
            <a:r>
              <a:rPr lang="en-US" dirty="0" err="1"/>
              <a:t>idt</a:t>
            </a:r>
            <a:r>
              <a:rPr lang="en-US" dirty="0"/>
              <a:t>-teams-bot” for Name</a:t>
            </a:r>
          </a:p>
          <a:p>
            <a:r>
              <a:rPr lang="en-US" dirty="0"/>
              <a:t>Use </a:t>
            </a:r>
            <a:r>
              <a:rPr lang="en-US" dirty="0">
                <a:hlinkClick r:id="rId3"/>
              </a:rPr>
              <a:t>http://www.mywebsite.com</a:t>
            </a:r>
            <a:r>
              <a:rPr lang="en-US" dirty="0"/>
              <a:t> for all </a:t>
            </a:r>
            <a:r>
              <a:rPr lang="en-US" dirty="0" err="1"/>
              <a:t>urls</a:t>
            </a:r>
            <a:r>
              <a:rPr lang="en-US" dirty="0"/>
              <a:t>.</a:t>
            </a:r>
          </a:p>
        </p:txBody>
      </p:sp>
    </p:spTree>
    <p:extLst>
      <p:ext uri="{BB962C8B-B14F-4D97-AF65-F5344CB8AC3E}">
        <p14:creationId xmlns:p14="http://schemas.microsoft.com/office/powerpoint/2010/main" val="330258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3F571-4487-405D-96D3-483629AAFB6A}"/>
              </a:ext>
            </a:extLst>
          </p:cNvPr>
          <p:cNvSpPr>
            <a:spLocks noGrp="1"/>
          </p:cNvSpPr>
          <p:nvPr>
            <p:ph type="title"/>
          </p:nvPr>
        </p:nvSpPr>
        <p:spPr/>
        <p:txBody>
          <a:bodyPr>
            <a:normAutofit/>
          </a:bodyPr>
          <a:lstStyle/>
          <a:p>
            <a:r>
              <a:rPr lang="en-US" sz="3600" dirty="0"/>
              <a:t>Teams.4: Add existing Bot</a:t>
            </a:r>
          </a:p>
        </p:txBody>
      </p:sp>
      <p:sp>
        <p:nvSpPr>
          <p:cNvPr id="3" name="Content Placeholder 2">
            <a:extLst>
              <a:ext uri="{FF2B5EF4-FFF2-40B4-BE49-F238E27FC236}">
                <a16:creationId xmlns:a16="http://schemas.microsoft.com/office/drawing/2014/main" id="{6A660688-4C90-4452-89AA-83D0F5A2697B}"/>
              </a:ext>
            </a:extLst>
          </p:cNvPr>
          <p:cNvSpPr>
            <a:spLocks noGrp="1"/>
          </p:cNvSpPr>
          <p:nvPr>
            <p:ph idx="1"/>
          </p:nvPr>
        </p:nvSpPr>
        <p:spPr>
          <a:xfrm>
            <a:off x="1150882" y="1584000"/>
            <a:ext cx="10705117" cy="4994999"/>
          </a:xfrm>
        </p:spPr>
        <p:txBody>
          <a:bodyPr/>
          <a:lstStyle/>
          <a:p>
            <a:r>
              <a:rPr lang="en-US" dirty="0"/>
              <a:t>Under Capabilities-&gt;Bots choose “Set up” Existing bot.</a:t>
            </a:r>
          </a:p>
          <a:p>
            <a:r>
              <a:rPr lang="en-US" dirty="0"/>
              <a:t>Name: “</a:t>
            </a:r>
            <a:r>
              <a:rPr lang="en-US" dirty="0" err="1"/>
              <a:t>idt</a:t>
            </a:r>
            <a:r>
              <a:rPr lang="en-US" dirty="0"/>
              <a:t>-teams-bot”</a:t>
            </a:r>
          </a:p>
          <a:p>
            <a:r>
              <a:rPr lang="en-US" dirty="0"/>
              <a:t>Bot ID: Either “Select from one of my existing bots” if logged into the same AAD account, or “Connect to a different bot id” and paste in the Microsoft id found in the </a:t>
            </a:r>
            <a:r>
              <a:rPr lang="en-US" dirty="0" err="1"/>
              <a:t>appsettings.json</a:t>
            </a:r>
            <a:r>
              <a:rPr lang="en-US" dirty="0"/>
              <a:t> file of the bot.</a:t>
            </a:r>
          </a:p>
          <a:p>
            <a:r>
              <a:rPr lang="en-US" dirty="0"/>
              <a:t>(if connected instead of selected):</a:t>
            </a:r>
          </a:p>
          <a:p>
            <a:pPr lvl="1"/>
            <a:r>
              <a:rPr lang="en-US" dirty="0"/>
              <a:t>Endpoint: </a:t>
            </a:r>
            <a:r>
              <a:rPr lang="en-US" dirty="0">
                <a:hlinkClick r:id="rId3"/>
              </a:rPr>
              <a:t>https://idt-teams-bot.azurewebsites.net/api/messages</a:t>
            </a:r>
            <a:endParaRPr lang="en-US" dirty="0"/>
          </a:p>
          <a:p>
            <a:pPr lvl="1"/>
            <a:endParaRPr lang="en-US" dirty="0"/>
          </a:p>
        </p:txBody>
      </p:sp>
    </p:spTree>
    <p:extLst>
      <p:ext uri="{BB962C8B-B14F-4D97-AF65-F5344CB8AC3E}">
        <p14:creationId xmlns:p14="http://schemas.microsoft.com/office/powerpoint/2010/main" val="149930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4F512-6526-4CBE-A5CD-D74565888C1A}"/>
              </a:ext>
            </a:extLst>
          </p:cNvPr>
          <p:cNvSpPr>
            <a:spLocks noGrp="1"/>
          </p:cNvSpPr>
          <p:nvPr>
            <p:ph type="title"/>
          </p:nvPr>
        </p:nvSpPr>
        <p:spPr/>
        <p:txBody>
          <a:bodyPr>
            <a:normAutofit/>
          </a:bodyPr>
          <a:lstStyle/>
          <a:p>
            <a:r>
              <a:rPr lang="en-US" sz="3600" dirty="0"/>
              <a:t>Teams.5: Add domain to validate &amp; install</a:t>
            </a:r>
          </a:p>
        </p:txBody>
      </p:sp>
      <p:sp>
        <p:nvSpPr>
          <p:cNvPr id="3" name="Content Placeholder 2">
            <a:extLst>
              <a:ext uri="{FF2B5EF4-FFF2-40B4-BE49-F238E27FC236}">
                <a16:creationId xmlns:a16="http://schemas.microsoft.com/office/drawing/2014/main" id="{F7730936-DF9C-4BD1-A11D-CCAC522829BA}"/>
              </a:ext>
            </a:extLst>
          </p:cNvPr>
          <p:cNvSpPr>
            <a:spLocks noGrp="1"/>
          </p:cNvSpPr>
          <p:nvPr>
            <p:ph idx="1"/>
          </p:nvPr>
        </p:nvSpPr>
        <p:spPr>
          <a:xfrm>
            <a:off x="977462" y="1584000"/>
            <a:ext cx="10878538" cy="4994999"/>
          </a:xfrm>
        </p:spPr>
        <p:txBody>
          <a:bodyPr/>
          <a:lstStyle/>
          <a:p>
            <a:r>
              <a:rPr lang="en-US" dirty="0"/>
              <a:t>Under Finish &gt; Valid domains, add “*.botframework.com” as a valid domain.</a:t>
            </a:r>
          </a:p>
          <a:p>
            <a:pPr marL="0" indent="0">
              <a:buNone/>
            </a:pPr>
            <a:endParaRPr lang="en-US" dirty="0"/>
          </a:p>
          <a:p>
            <a:r>
              <a:rPr lang="en-US" dirty="0"/>
              <a:t>Under Finish &gt; Test and </a:t>
            </a:r>
            <a:r>
              <a:rPr lang="en-US" dirty="0" err="1"/>
              <a:t>distruibute</a:t>
            </a:r>
            <a:r>
              <a:rPr lang="en-US" dirty="0"/>
              <a:t>, click “Install”</a:t>
            </a:r>
          </a:p>
          <a:p>
            <a:pPr lvl="1"/>
            <a:r>
              <a:rPr lang="en-US" dirty="0"/>
              <a:t>Choose Personal and Team checkboxes.</a:t>
            </a:r>
          </a:p>
          <a:p>
            <a:pPr lvl="1"/>
            <a:endParaRPr lang="en-US" dirty="0"/>
          </a:p>
          <a:p>
            <a:r>
              <a:rPr lang="en-US" dirty="0"/>
              <a:t>Click “Open” to open the Bot to begin testing.</a:t>
            </a:r>
          </a:p>
        </p:txBody>
      </p:sp>
    </p:spTree>
    <p:extLst>
      <p:ext uri="{BB962C8B-B14F-4D97-AF65-F5344CB8AC3E}">
        <p14:creationId xmlns:p14="http://schemas.microsoft.com/office/powerpoint/2010/main" val="32935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E0684-5E4A-4327-867D-8E6B16699C17}"/>
              </a:ext>
            </a:extLst>
          </p:cNvPr>
          <p:cNvSpPr>
            <a:spLocks noGrp="1"/>
          </p:cNvSpPr>
          <p:nvPr>
            <p:ph type="title"/>
          </p:nvPr>
        </p:nvSpPr>
        <p:spPr/>
        <p:txBody>
          <a:bodyPr>
            <a:normAutofit/>
          </a:bodyPr>
          <a:lstStyle/>
          <a:p>
            <a:r>
              <a:rPr lang="en-US" sz="3600" dirty="0"/>
              <a:t>Teams.6: Test your skill</a:t>
            </a:r>
          </a:p>
        </p:txBody>
      </p:sp>
      <p:sp>
        <p:nvSpPr>
          <p:cNvPr id="3" name="Content Placeholder 2">
            <a:extLst>
              <a:ext uri="{FF2B5EF4-FFF2-40B4-BE49-F238E27FC236}">
                <a16:creationId xmlns:a16="http://schemas.microsoft.com/office/drawing/2014/main" id="{2053797F-CE27-42D0-9F06-5A36052CC1C9}"/>
              </a:ext>
            </a:extLst>
          </p:cNvPr>
          <p:cNvSpPr>
            <a:spLocks noGrp="1"/>
          </p:cNvSpPr>
          <p:nvPr>
            <p:ph idx="1"/>
          </p:nvPr>
        </p:nvSpPr>
        <p:spPr>
          <a:xfrm>
            <a:off x="882868" y="1584000"/>
            <a:ext cx="10973131" cy="4994999"/>
          </a:xfrm>
        </p:spPr>
        <p:txBody>
          <a:bodyPr/>
          <a:lstStyle/>
          <a:p>
            <a:r>
              <a:rPr lang="en-US" dirty="0"/>
              <a:t>Type “hi” (Bot says “Hello.”)</a:t>
            </a:r>
          </a:p>
          <a:p>
            <a:r>
              <a:rPr lang="en-US" dirty="0"/>
              <a:t>Type “schedule a meeting” (Bot requests a login) click “login”</a:t>
            </a:r>
          </a:p>
          <a:p>
            <a:r>
              <a:rPr lang="en-US" dirty="0"/>
              <a:t>Log in to your non-AAD account, but do not close the window.</a:t>
            </a:r>
          </a:p>
          <a:p>
            <a:endParaRPr lang="en-US" dirty="0"/>
          </a:p>
          <a:p>
            <a:endParaRPr lang="en-US" dirty="0"/>
          </a:p>
          <a:p>
            <a:r>
              <a:rPr lang="en-US" dirty="0"/>
              <a:t>A validation code will appear. Copy the code.</a:t>
            </a:r>
          </a:p>
          <a:p>
            <a:r>
              <a:rPr lang="en-US" dirty="0"/>
              <a:t>Paste the code into the conversation with the bot.</a:t>
            </a:r>
          </a:p>
          <a:p>
            <a:r>
              <a:rPr lang="en-US" dirty="0"/>
              <a:t>(follow further prompts in the conversation to set up a meeting)</a:t>
            </a:r>
          </a:p>
          <a:p>
            <a:endParaRPr lang="en-US" dirty="0"/>
          </a:p>
        </p:txBody>
      </p:sp>
      <p:pic>
        <p:nvPicPr>
          <p:cNvPr id="4" name="Picture 3">
            <a:extLst>
              <a:ext uri="{FF2B5EF4-FFF2-40B4-BE49-F238E27FC236}">
                <a16:creationId xmlns:a16="http://schemas.microsoft.com/office/drawing/2014/main" id="{5401E522-3262-4177-83B6-537859515039}"/>
              </a:ext>
            </a:extLst>
          </p:cNvPr>
          <p:cNvPicPr>
            <a:picLocks noChangeAspect="1"/>
          </p:cNvPicPr>
          <p:nvPr/>
        </p:nvPicPr>
        <p:blipFill>
          <a:blip r:embed="rId3"/>
          <a:stretch>
            <a:fillRect/>
          </a:stretch>
        </p:blipFill>
        <p:spPr>
          <a:xfrm>
            <a:off x="4286603" y="3221390"/>
            <a:ext cx="2610908" cy="1216572"/>
          </a:xfrm>
          <a:prstGeom prst="rect">
            <a:avLst/>
          </a:prstGeom>
        </p:spPr>
      </p:pic>
    </p:spTree>
    <p:extLst>
      <p:ext uri="{BB962C8B-B14F-4D97-AF65-F5344CB8AC3E}">
        <p14:creationId xmlns:p14="http://schemas.microsoft.com/office/powerpoint/2010/main" val="204262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336C3A3-DAA7-4321-8E9A-3AC86DD63F4F}"/>
              </a:ext>
            </a:extLst>
          </p:cNvPr>
          <p:cNvPicPr>
            <a:picLocks noChangeAspect="1"/>
          </p:cNvPicPr>
          <p:nvPr/>
        </p:nvPicPr>
        <p:blipFill>
          <a:blip r:embed="rId3">
            <a:duotone>
              <a:schemeClr val="accent6">
                <a:shade val="45000"/>
                <a:satMod val="135000"/>
              </a:schemeClr>
              <a:prstClr val="white"/>
            </a:duotone>
          </a:blip>
          <a:stretch>
            <a:fillRect/>
          </a:stretch>
        </p:blipFill>
        <p:spPr>
          <a:xfrm>
            <a:off x="564580" y="790295"/>
            <a:ext cx="11062841" cy="5277412"/>
          </a:xfrm>
          <a:prstGeom prst="rect">
            <a:avLst/>
          </a:prstGeom>
        </p:spPr>
      </p:pic>
      <p:sp>
        <p:nvSpPr>
          <p:cNvPr id="546" name="Rectangle 545"/>
          <p:cNvSpPr/>
          <p:nvPr/>
        </p:nvSpPr>
        <p:spPr>
          <a:xfrm>
            <a:off x="-6543" y="-10630"/>
            <a:ext cx="12192000" cy="6868144"/>
          </a:xfrm>
          <a:prstGeom prst="rect">
            <a:avLst/>
          </a:prstGeom>
          <a:solidFill>
            <a:srgbClr val="525252">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0">
                <a:solidFill>
                  <a:schemeClr val="tx1"/>
                </a:solidFill>
              </a:rPr>
              <a:t>	</a:t>
            </a:r>
          </a:p>
        </p:txBody>
      </p:sp>
      <p:sp>
        <p:nvSpPr>
          <p:cNvPr id="150" name="microsoft">
            <a:extLst>
              <a:ext uri="{FF2B5EF4-FFF2-40B4-BE49-F238E27FC236}">
                <a16:creationId xmlns:a16="http://schemas.microsoft.com/office/drawing/2014/main" id="{C7B2E1F7-0709-4348-A27A-5BF0FC8166BA}"/>
              </a:ext>
            </a:extLst>
          </p:cNvPr>
          <p:cNvSpPr/>
          <p:nvPr/>
        </p:nvSpPr>
        <p:spPr>
          <a:xfrm>
            <a:off x="267399" y="2382261"/>
            <a:ext cx="12107105" cy="1041181"/>
          </a:xfrm>
          <a:prstGeom prst="rect">
            <a:avLst/>
          </a:prstGeom>
        </p:spPr>
        <p:txBody>
          <a:bodyPr vert="horz" wrap="square" lIns="0" tIns="89642" rIns="143428" bIns="89642" rtlCol="0" anchor="t">
            <a:noAutofit/>
          </a:bodyPr>
          <a:lstStyle/>
          <a:p>
            <a:pPr>
              <a:lnSpc>
                <a:spcPct val="90000"/>
              </a:lnSpc>
              <a:spcBef>
                <a:spcPct val="0"/>
              </a:spcBef>
              <a:defRPr/>
            </a:pPr>
            <a:r>
              <a:rPr lang="en-US" sz="6470" spc="-100" dirty="0">
                <a:ln w="3175">
                  <a:noFill/>
                </a:ln>
                <a:latin typeface="+mj-lt"/>
                <a:cs typeface="Segoe UI" pitchFamily="34" charset="0"/>
              </a:rPr>
              <a:t>Adaptive Cards</a:t>
            </a:r>
          </a:p>
        </p:txBody>
      </p:sp>
    </p:spTree>
    <p:extLst>
      <p:ext uri="{BB962C8B-B14F-4D97-AF65-F5344CB8AC3E}">
        <p14:creationId xmlns:p14="http://schemas.microsoft.com/office/powerpoint/2010/main" val="13692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00FBB-EE65-4C7F-A3F5-1FA34EC98647}"/>
              </a:ext>
            </a:extLst>
          </p:cNvPr>
          <p:cNvSpPr>
            <a:spLocks noGrp="1"/>
          </p:cNvSpPr>
          <p:nvPr>
            <p:ph type="title"/>
          </p:nvPr>
        </p:nvSpPr>
        <p:spPr/>
        <p:txBody>
          <a:bodyPr/>
          <a:lstStyle/>
          <a:p>
            <a:r>
              <a:rPr lang="en-US" dirty="0"/>
              <a:t>Using Cards in Bots</a:t>
            </a:r>
          </a:p>
        </p:txBody>
      </p:sp>
      <p:sp>
        <p:nvSpPr>
          <p:cNvPr id="4" name="Text Placeholder 3">
            <a:extLst>
              <a:ext uri="{FF2B5EF4-FFF2-40B4-BE49-F238E27FC236}">
                <a16:creationId xmlns:a16="http://schemas.microsoft.com/office/drawing/2014/main" id="{BF3ADCCF-852E-4FB6-8F85-AF687F442557}"/>
              </a:ext>
            </a:extLst>
          </p:cNvPr>
          <p:cNvSpPr>
            <a:spLocks noGrp="1"/>
          </p:cNvSpPr>
          <p:nvPr>
            <p:ph type="body" sz="quarter" idx="11"/>
          </p:nvPr>
        </p:nvSpPr>
        <p:spPr>
          <a:xfrm>
            <a:off x="456795" y="4927497"/>
            <a:ext cx="3171440" cy="1597775"/>
          </a:xfrm>
        </p:spPr>
        <p:txBody>
          <a:bodyPr/>
          <a:lstStyle/>
          <a:p>
            <a:r>
              <a:rPr lang="en-US" sz="1765" dirty="0"/>
              <a:t>Adaptive Card</a:t>
            </a:r>
            <a:endParaRPr lang="en-US" sz="1765" dirty="0">
              <a:latin typeface="+mj-lt"/>
            </a:endParaRPr>
          </a:p>
          <a:p>
            <a:pPr lvl="1">
              <a:spcBef>
                <a:spcPts val="882"/>
              </a:spcBef>
            </a:pPr>
            <a:r>
              <a:rPr lang="en-US" dirty="0"/>
              <a:t>A customizable card that can contain any combination of text, speech, images, buttons, and input fields.</a:t>
            </a:r>
          </a:p>
          <a:p>
            <a:pPr lvl="1">
              <a:spcBef>
                <a:spcPts val="882"/>
              </a:spcBef>
            </a:pPr>
            <a:r>
              <a:rPr lang="en-US" dirty="0"/>
              <a:t>Supported in Teams, Outlook, Windows, etc.</a:t>
            </a:r>
          </a:p>
        </p:txBody>
      </p:sp>
      <p:sp>
        <p:nvSpPr>
          <p:cNvPr id="5" name="Text Placeholder 4">
            <a:extLst>
              <a:ext uri="{FF2B5EF4-FFF2-40B4-BE49-F238E27FC236}">
                <a16:creationId xmlns:a16="http://schemas.microsoft.com/office/drawing/2014/main" id="{2700F430-B3C8-4E17-AFBD-8F9AC6467CF0}"/>
              </a:ext>
            </a:extLst>
          </p:cNvPr>
          <p:cNvSpPr>
            <a:spLocks noGrp="1"/>
          </p:cNvSpPr>
          <p:nvPr>
            <p:ph type="body" sz="quarter" idx="12"/>
          </p:nvPr>
        </p:nvSpPr>
        <p:spPr>
          <a:xfrm>
            <a:off x="4300294" y="4927498"/>
            <a:ext cx="3617868" cy="1366975"/>
          </a:xfrm>
        </p:spPr>
        <p:txBody>
          <a:bodyPr/>
          <a:lstStyle/>
          <a:p>
            <a:r>
              <a:rPr lang="en-US" sz="1765" dirty="0"/>
              <a:t>Hero</a:t>
            </a:r>
            <a:endParaRPr lang="en-US" sz="1765" dirty="0">
              <a:latin typeface="+mj-lt"/>
            </a:endParaRPr>
          </a:p>
          <a:p>
            <a:pPr lvl="1">
              <a:spcBef>
                <a:spcPts val="882"/>
              </a:spcBef>
            </a:pPr>
            <a:r>
              <a:rPr lang="en-US" dirty="0"/>
              <a:t>Largest card</a:t>
            </a:r>
          </a:p>
          <a:p>
            <a:pPr lvl="1">
              <a:spcBef>
                <a:spcPts val="882"/>
              </a:spcBef>
            </a:pPr>
            <a:r>
              <a:rPr lang="en-US" dirty="0"/>
              <a:t>Best used for articles, long descriptions or scenarios where your image is telling most of the story</a:t>
            </a:r>
          </a:p>
        </p:txBody>
      </p:sp>
      <p:pic>
        <p:nvPicPr>
          <p:cNvPr id="16" name="Content Placeholder 15">
            <a:extLst>
              <a:ext uri="{FF2B5EF4-FFF2-40B4-BE49-F238E27FC236}">
                <a16:creationId xmlns:a16="http://schemas.microsoft.com/office/drawing/2014/main" id="{029236B2-CF16-463C-BBF2-25A50AB054B1}"/>
              </a:ext>
            </a:extLst>
          </p:cNvPr>
          <p:cNvPicPr>
            <a:picLocks noGrp="1" noChangeAspect="1"/>
          </p:cNvPicPr>
          <p:nvPr>
            <p:ph sz="quarter" idx="17"/>
          </p:nvPr>
        </p:nvPicPr>
        <p:blipFill>
          <a:blip r:embed="rId3"/>
          <a:stretch>
            <a:fillRect/>
          </a:stretch>
        </p:blipFill>
        <p:spPr>
          <a:xfrm>
            <a:off x="915836" y="2182517"/>
            <a:ext cx="2698229" cy="1962348"/>
          </a:xfrm>
          <a:prstGeom prst="rect">
            <a:avLst/>
          </a:prstGeom>
        </p:spPr>
      </p:pic>
      <p:pic>
        <p:nvPicPr>
          <p:cNvPr id="14" name="Content Placeholder 9">
            <a:extLst>
              <a:ext uri="{FF2B5EF4-FFF2-40B4-BE49-F238E27FC236}">
                <a16:creationId xmlns:a16="http://schemas.microsoft.com/office/drawing/2014/main" id="{1A8C5ADA-FE5A-4EB6-93D0-11E173327FFA}"/>
              </a:ext>
            </a:extLst>
          </p:cNvPr>
          <p:cNvPicPr>
            <a:picLocks noGrp="1" noChangeAspect="1"/>
          </p:cNvPicPr>
          <p:nvPr>
            <p:ph sz="quarter" idx="18"/>
          </p:nvPr>
        </p:nvPicPr>
        <p:blipFill>
          <a:blip r:embed="rId4"/>
          <a:stretch>
            <a:fillRect/>
          </a:stretch>
        </p:blipFill>
        <p:spPr>
          <a:xfrm>
            <a:off x="4852915" y="1958513"/>
            <a:ext cx="2511068" cy="2410356"/>
          </a:xfrm>
          <a:prstGeom prst="rect">
            <a:avLst/>
          </a:prstGeom>
        </p:spPr>
      </p:pic>
      <p:sp>
        <p:nvSpPr>
          <p:cNvPr id="11" name="Text Placeholder 4">
            <a:extLst>
              <a:ext uri="{FF2B5EF4-FFF2-40B4-BE49-F238E27FC236}">
                <a16:creationId xmlns:a16="http://schemas.microsoft.com/office/drawing/2014/main" id="{76DE984E-357E-40BC-957C-5ED37271E65E}"/>
              </a:ext>
            </a:extLst>
          </p:cNvPr>
          <p:cNvSpPr txBox="1">
            <a:spLocks/>
          </p:cNvSpPr>
          <p:nvPr/>
        </p:nvSpPr>
        <p:spPr>
          <a:xfrm>
            <a:off x="8143793" y="4927498"/>
            <a:ext cx="3617868" cy="1251575"/>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r>
              <a:rPr lang="en-US" sz="1765" dirty="0">
                <a:solidFill>
                  <a:srgbClr val="D83B01"/>
                </a:solidFill>
                <a:latin typeface="Segoe UI Semibold"/>
              </a:rPr>
              <a:t>Receipt</a:t>
            </a:r>
          </a:p>
          <a:p>
            <a:pPr lvl="1" defTabSz="914192">
              <a:spcBef>
                <a:spcPts val="882"/>
              </a:spcBef>
            </a:pPr>
            <a:r>
              <a:rPr lang="en-US" sz="1371" dirty="0">
                <a:solidFill>
                  <a:srgbClr val="2F2F2F"/>
                </a:solidFill>
                <a:latin typeface="Segoe UI"/>
              </a:rPr>
              <a:t>A card that enables a bot to provide a receipt to the user. It typically contains the list of items to include on the receipt, tax and total information, and other text.</a:t>
            </a:r>
          </a:p>
        </p:txBody>
      </p:sp>
      <p:pic>
        <p:nvPicPr>
          <p:cNvPr id="12" name="Content Placeholder 14">
            <a:extLst>
              <a:ext uri="{FF2B5EF4-FFF2-40B4-BE49-F238E27FC236}">
                <a16:creationId xmlns:a16="http://schemas.microsoft.com/office/drawing/2014/main" id="{FFCE6F2B-825D-4CCD-BA1B-7B7A32372492}"/>
              </a:ext>
            </a:extLst>
          </p:cNvPr>
          <p:cNvPicPr>
            <a:picLocks noChangeAspect="1"/>
          </p:cNvPicPr>
          <p:nvPr/>
        </p:nvPicPr>
        <p:blipFill rotWithShape="1">
          <a:blip r:embed="rId5"/>
          <a:srcRect l="15598" t="12895" r="14536" b="22427"/>
          <a:stretch/>
        </p:blipFill>
        <p:spPr>
          <a:xfrm>
            <a:off x="9485516" y="2350883"/>
            <a:ext cx="947273" cy="1558963"/>
          </a:xfrm>
          <a:prstGeom prst="rect">
            <a:avLst/>
          </a:prstGeom>
        </p:spPr>
      </p:pic>
    </p:spTree>
    <p:extLst>
      <p:ext uri="{BB962C8B-B14F-4D97-AF65-F5344CB8AC3E}">
        <p14:creationId xmlns:p14="http://schemas.microsoft.com/office/powerpoint/2010/main" val="3912406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Using Cards in Messaging Extensions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56796" y="1966727"/>
            <a:ext cx="5541173" cy="2891792"/>
          </a:xfrm>
        </p:spPr>
        <p:txBody>
          <a:bodyPr/>
          <a:lstStyle/>
          <a:p>
            <a:pPr>
              <a:spcBef>
                <a:spcPts val="1175"/>
              </a:spcBef>
            </a:pPr>
            <a:r>
              <a:rPr lang="en-US" sz="1765" dirty="0">
                <a:latin typeface="+mj-lt"/>
              </a:rPr>
              <a:t>Respond with attachment layout of “List”</a:t>
            </a:r>
          </a:p>
          <a:p>
            <a:pPr>
              <a:spcBef>
                <a:spcPts val="1175"/>
              </a:spcBef>
            </a:pPr>
            <a:r>
              <a:rPr lang="en-US" sz="1765" dirty="0">
                <a:latin typeface="+mj-lt"/>
              </a:rPr>
              <a:t>Format each query result as a card</a:t>
            </a:r>
          </a:p>
          <a:p>
            <a:pPr marL="504120" lvl="1" indent="-280067">
              <a:spcBef>
                <a:spcPts val="392"/>
              </a:spcBef>
              <a:buFont typeface="Arial" panose="020B0604020202020204" pitchFamily="34" charset="0"/>
              <a:buChar char="•"/>
            </a:pPr>
            <a:r>
              <a:rPr lang="en-US" sz="1765" dirty="0">
                <a:latin typeface="+mj-lt"/>
              </a:rPr>
              <a:t>Adaptive Card</a:t>
            </a:r>
          </a:p>
          <a:p>
            <a:pPr marL="504120" lvl="1" indent="-280067">
              <a:spcBef>
                <a:spcPts val="392"/>
              </a:spcBef>
              <a:buFont typeface="Arial" panose="020B0604020202020204" pitchFamily="34" charset="0"/>
              <a:buChar char="•"/>
            </a:pPr>
            <a:r>
              <a:rPr lang="en-US" sz="1765" dirty="0">
                <a:latin typeface="+mj-lt"/>
              </a:rPr>
              <a:t>Hero Card</a:t>
            </a:r>
          </a:p>
          <a:p>
            <a:pPr marL="504120" lvl="1" indent="-280067">
              <a:spcBef>
                <a:spcPts val="392"/>
              </a:spcBef>
              <a:buFont typeface="Arial" panose="020B0604020202020204" pitchFamily="34" charset="0"/>
              <a:buChar char="•"/>
            </a:pPr>
            <a:r>
              <a:rPr lang="en-US" sz="1765" dirty="0">
                <a:latin typeface="+mj-lt"/>
              </a:rPr>
              <a:t>Thumbnail Card</a:t>
            </a:r>
          </a:p>
          <a:p>
            <a:pPr marL="504120" lvl="1" indent="-280067">
              <a:spcBef>
                <a:spcPts val="392"/>
              </a:spcBef>
              <a:buFont typeface="Arial" panose="020B0604020202020204" pitchFamily="34" charset="0"/>
              <a:buChar char="•"/>
            </a:pPr>
            <a:r>
              <a:rPr lang="en-US" sz="1765" dirty="0">
                <a:latin typeface="+mj-lt"/>
              </a:rPr>
              <a:t>O365Connector Card</a:t>
            </a:r>
            <a:br>
              <a:rPr lang="en-US" sz="1765" dirty="0">
                <a:latin typeface="+mj-lt"/>
              </a:rPr>
            </a:br>
            <a:endParaRPr lang="en-US" sz="1765" dirty="0">
              <a:latin typeface="+mj-lt"/>
            </a:endParaRPr>
          </a:p>
          <a:p>
            <a:pPr>
              <a:spcBef>
                <a:spcPts val="392"/>
              </a:spcBef>
            </a:pPr>
            <a:r>
              <a:rPr lang="en-US" sz="1765" dirty="0">
                <a:latin typeface="+mj-lt"/>
              </a:rPr>
              <a:t>Do not include actions</a:t>
            </a:r>
          </a:p>
          <a:p>
            <a:endParaRPr lang="en-US" sz="1765" dirty="0"/>
          </a:p>
        </p:txBody>
      </p:sp>
      <p:pic>
        <p:nvPicPr>
          <p:cNvPr id="3" name="Picture 2">
            <a:extLst>
              <a:ext uri="{FF2B5EF4-FFF2-40B4-BE49-F238E27FC236}">
                <a16:creationId xmlns:a16="http://schemas.microsoft.com/office/drawing/2014/main" id="{23570B34-D7F0-4269-844B-F323F116D826}"/>
              </a:ext>
            </a:extLst>
          </p:cNvPr>
          <p:cNvPicPr>
            <a:picLocks noChangeAspect="1"/>
          </p:cNvPicPr>
          <p:nvPr/>
        </p:nvPicPr>
        <p:blipFill>
          <a:blip r:embed="rId3"/>
          <a:stretch>
            <a:fillRect/>
          </a:stretch>
        </p:blipFill>
        <p:spPr>
          <a:xfrm>
            <a:off x="7732993" y="1698227"/>
            <a:ext cx="2669886" cy="3659425"/>
          </a:xfrm>
          <a:prstGeom prst="rect">
            <a:avLst/>
          </a:prstGeom>
        </p:spPr>
      </p:pic>
    </p:spTree>
    <p:extLst>
      <p:ext uri="{BB962C8B-B14F-4D97-AF65-F5344CB8AC3E}">
        <p14:creationId xmlns:p14="http://schemas.microsoft.com/office/powerpoint/2010/main" val="35025971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D489-9471-49BD-99CC-A385B080364F}"/>
              </a:ext>
            </a:extLst>
          </p:cNvPr>
          <p:cNvSpPr>
            <a:spLocks noGrp="1"/>
          </p:cNvSpPr>
          <p:nvPr>
            <p:ph type="title"/>
          </p:nvPr>
        </p:nvSpPr>
        <p:spPr/>
        <p:txBody>
          <a:bodyPr/>
          <a:lstStyle/>
          <a:p>
            <a:r>
              <a:rPr lang="en-US" dirty="0"/>
              <a:t>Adaptive Cards support in Microsoft Teams</a:t>
            </a:r>
          </a:p>
        </p:txBody>
      </p:sp>
      <p:sp>
        <p:nvSpPr>
          <p:cNvPr id="4" name="Text Placeholder 3">
            <a:extLst>
              <a:ext uri="{FF2B5EF4-FFF2-40B4-BE49-F238E27FC236}">
                <a16:creationId xmlns:a16="http://schemas.microsoft.com/office/drawing/2014/main" id="{10AA4DF9-B238-47E0-932A-33199AA2FC41}"/>
              </a:ext>
            </a:extLst>
          </p:cNvPr>
          <p:cNvSpPr>
            <a:spLocks noGrp="1"/>
          </p:cNvSpPr>
          <p:nvPr>
            <p:ph type="body" sz="quarter" idx="10"/>
          </p:nvPr>
        </p:nvSpPr>
        <p:spPr>
          <a:xfrm>
            <a:off x="456796" y="1882773"/>
            <a:ext cx="11304865" cy="2092584"/>
          </a:xfrm>
        </p:spPr>
        <p:txBody>
          <a:bodyPr/>
          <a:lstStyle/>
          <a:p>
            <a:r>
              <a:rPr lang="en-US" dirty="0"/>
              <a:t>Microsoft Teams supports three action types for Adaptive cards:</a:t>
            </a:r>
          </a:p>
          <a:p>
            <a:pPr marL="336080" indent="-336080">
              <a:buFont typeface="Arial" panose="020B0604020202020204" pitchFamily="34" charset="0"/>
              <a:buChar char="•"/>
            </a:pPr>
            <a:r>
              <a:rPr lang="en-US" dirty="0" err="1"/>
              <a:t>Action.OpenUrl</a:t>
            </a:r>
            <a:endParaRPr lang="en-US" dirty="0"/>
          </a:p>
          <a:p>
            <a:pPr marL="336080" indent="-336080">
              <a:buFont typeface="Arial" panose="020B0604020202020204" pitchFamily="34" charset="0"/>
              <a:buChar char="•"/>
            </a:pPr>
            <a:r>
              <a:rPr lang="en-US" dirty="0" err="1"/>
              <a:t>Action.Submit</a:t>
            </a:r>
            <a:endParaRPr lang="en-US" dirty="0"/>
          </a:p>
          <a:p>
            <a:pPr marL="336080" indent="-336080">
              <a:buFont typeface="Arial" panose="020B0604020202020204" pitchFamily="34" charset="0"/>
              <a:buChar char="•"/>
            </a:pPr>
            <a:r>
              <a:rPr lang="en-US" dirty="0" err="1"/>
              <a:t>Action.ShowCard</a:t>
            </a:r>
            <a:br>
              <a:rPr lang="en-US" dirty="0"/>
            </a:br>
            <a:endParaRPr lang="en-US" dirty="0"/>
          </a:p>
          <a:p>
            <a:r>
              <a:rPr lang="en-US" dirty="0"/>
              <a:t>Actions other than these are not supported</a:t>
            </a:r>
          </a:p>
        </p:txBody>
      </p:sp>
    </p:spTree>
    <p:extLst>
      <p:ext uri="{BB962C8B-B14F-4D97-AF65-F5344CB8AC3E}">
        <p14:creationId xmlns:p14="http://schemas.microsoft.com/office/powerpoint/2010/main" val="13046085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EFFD2-3DCB-498F-B8F1-FE7B53DB9BE1}"/>
              </a:ext>
            </a:extLst>
          </p:cNvPr>
          <p:cNvSpPr>
            <a:spLocks noGrp="1"/>
          </p:cNvSpPr>
          <p:nvPr>
            <p:ph type="title"/>
          </p:nvPr>
        </p:nvSpPr>
        <p:spPr/>
        <p:txBody>
          <a:bodyPr/>
          <a:lstStyle/>
          <a:p>
            <a:r>
              <a:rPr lang="en-US" dirty="0"/>
              <a:t>Start Building today!</a:t>
            </a:r>
          </a:p>
        </p:txBody>
      </p:sp>
    </p:spTree>
    <p:extLst>
      <p:ext uri="{BB962C8B-B14F-4D97-AF65-F5344CB8AC3E}">
        <p14:creationId xmlns:p14="http://schemas.microsoft.com/office/powerpoint/2010/main" val="106334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1569660"/>
          </a:xfrm>
          <a:prstGeom prst="rect">
            <a:avLst/>
          </a:prstGeom>
          <a:noFill/>
        </p:spPr>
        <p:txBody>
          <a:bodyPr wrap="square" rtlCol="0">
            <a:spAutoFit/>
          </a:bodyPr>
          <a:lstStyle/>
          <a:p>
            <a:pPr lvl="0" algn="ctr"/>
            <a:r>
              <a:rPr lang="en-GB" sz="3200" b="1" dirty="0">
                <a:solidFill>
                  <a:srgbClr val="4C5A67"/>
                </a:solidFill>
              </a:rPr>
              <a:t>Message Extensions </a:t>
            </a:r>
          </a:p>
          <a:p>
            <a:pPr lvl="0" algn="ctr"/>
            <a:r>
              <a:rPr lang="en-GB" sz="3200" b="1" dirty="0">
                <a:solidFill>
                  <a:srgbClr val="4C5A67"/>
                </a:solidFill>
              </a:rPr>
              <a:t>&amp; </a:t>
            </a:r>
          </a:p>
          <a:p>
            <a:pPr lvl="0" algn="ctr"/>
            <a:r>
              <a:rPr lang="en-GB" sz="3200" b="1" dirty="0">
                <a:solidFill>
                  <a:srgbClr val="4C5A67"/>
                </a:solidFill>
              </a:rPr>
              <a:t>Actions</a:t>
            </a:r>
            <a:endParaRPr lang="en-US" sz="2000" b="1" dirty="0">
              <a:solidFill>
                <a:srgbClr val="4C5A67"/>
              </a:solidFill>
            </a:endParaRPr>
          </a:p>
        </p:txBody>
      </p:sp>
      <p:pic>
        <p:nvPicPr>
          <p:cNvPr id="5" name="Picture 4">
            <a:extLst>
              <a:ext uri="{FF2B5EF4-FFF2-40B4-BE49-F238E27FC236}">
                <a16:creationId xmlns:a16="http://schemas.microsoft.com/office/drawing/2014/main" id="{24CA6F94-B63C-7C42-9DF8-7BFB6F8C32FD}"/>
              </a:ext>
              <a:ext uri="{C183D7F6-B498-43B3-948B-1728B52AA6E4}">
                <adec:decorative xmlns:adec="http://schemas.microsoft.com/office/drawing/2017/decorative" val="1"/>
              </a:ext>
            </a:extLst>
          </p:cNvPr>
          <p:cNvPicPr>
            <a:picLocks noChangeAspect="1"/>
          </p:cNvPicPr>
          <p:nvPr/>
        </p:nvPicPr>
        <p:blipFill rotWithShape="1">
          <a:blip r:embed="rId3"/>
          <a:srcRect l="30070" t="30783" r="15713"/>
          <a:stretch/>
        </p:blipFill>
        <p:spPr>
          <a:xfrm>
            <a:off x="5614585" y="1294440"/>
            <a:ext cx="5944764" cy="4269120"/>
          </a:xfrm>
          <a:prstGeom prst="rect">
            <a:avLst/>
          </a:prstGeom>
          <a:ln>
            <a:solidFill>
              <a:schemeClr val="bg1">
                <a:lumMod val="85000"/>
              </a:schemeClr>
            </a:solidFill>
          </a:ln>
        </p:spPr>
      </p:pic>
    </p:spTree>
    <p:extLst>
      <p:ext uri="{BB962C8B-B14F-4D97-AF65-F5344CB8AC3E}">
        <p14:creationId xmlns:p14="http://schemas.microsoft.com/office/powerpoint/2010/main" val="252864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C67F34-4960-421F-980F-95F8D0CD0B47}"/>
              </a:ext>
            </a:extLst>
          </p:cNvPr>
          <p:cNvSpPr>
            <a:spLocks noGrp="1"/>
          </p:cNvSpPr>
          <p:nvPr>
            <p:ph type="title"/>
          </p:nvPr>
        </p:nvSpPr>
        <p:spPr>
          <a:xfrm>
            <a:off x="374306" y="1184638"/>
            <a:ext cx="7477989" cy="3534530"/>
          </a:xfrm>
        </p:spPr>
        <p:txBody>
          <a:bodyPr/>
          <a:lstStyle/>
          <a:p>
            <a:r>
              <a:rPr lang="en-US" sz="4400" spc="0" dirty="0">
                <a:solidFill>
                  <a:srgbClr val="124548"/>
                </a:solidFill>
                <a:latin typeface="Tahoma" panose="020B0604030504040204" pitchFamily="34" charset="0"/>
                <a:ea typeface="Tahoma" panose="020B0604030504040204" pitchFamily="34" charset="0"/>
                <a:cs typeface="Tahoma" panose="020B0604030504040204" pitchFamily="34" charset="0"/>
              </a:rPr>
              <a:t>Microsoft Teams</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68295" y="382152"/>
            <a:ext cx="11222840" cy="6475362"/>
          </a:xfrm>
          <a:prstGeom prst="rect">
            <a:avLst/>
          </a:prstGeom>
        </p:spPr>
      </p:pic>
    </p:spTree>
    <p:extLst>
      <p:ext uri="{BB962C8B-B14F-4D97-AF65-F5344CB8AC3E}">
        <p14:creationId xmlns:p14="http://schemas.microsoft.com/office/powerpoint/2010/main" val="18409903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Share a sales report</a:t>
            </a:r>
          </a:p>
        </p:txBody>
      </p:sp>
      <p:pic>
        <p:nvPicPr>
          <p:cNvPr id="6" name="Picture 5" descr="Microsoft Teams window with General activity window open with popup window open containing dropdown menu.">
            <a:extLst>
              <a:ext uri="{FF2B5EF4-FFF2-40B4-BE49-F238E27FC236}">
                <a16:creationId xmlns:a16="http://schemas.microsoft.com/office/drawing/2014/main" id="{CD4097B9-51D9-4B57-BC69-6AA13547430F}"/>
              </a:ext>
            </a:extLst>
          </p:cNvPr>
          <p:cNvPicPr>
            <a:picLocks noChangeAspect="1"/>
          </p:cNvPicPr>
          <p:nvPr/>
        </p:nvPicPr>
        <p:blipFill>
          <a:blip r:embed="rId3"/>
          <a:srcRect/>
          <a:stretch/>
        </p:blipFill>
        <p:spPr>
          <a:xfrm>
            <a:off x="668517" y="1354075"/>
            <a:ext cx="8423788" cy="4738381"/>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373280" y="1354075"/>
            <a:ext cx="2818720" cy="938719"/>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8820104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Share a sales report</a:t>
            </a:r>
          </a:p>
        </p:txBody>
      </p:sp>
      <p:pic>
        <p:nvPicPr>
          <p:cNvPr id="6" name="Picture 5">
            <a:extLst>
              <a:ext uri="{FF2B5EF4-FFF2-40B4-BE49-F238E27FC236}">
                <a16:creationId xmlns:a16="http://schemas.microsoft.com/office/drawing/2014/main" id="{CD4097B9-51D9-4B57-BC69-6AA13547430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7625"/>
          </a:xfrm>
          <a:prstGeom prst="rect">
            <a:avLst/>
          </a:prstGeom>
        </p:spPr>
      </p:pic>
      <p:sp>
        <p:nvSpPr>
          <p:cNvPr id="8" name="Rectangle 7">
            <a:extLst>
              <a:ext uri="{FF2B5EF4-FFF2-40B4-BE49-F238E27FC236}">
                <a16:creationId xmlns:a16="http://schemas.microsoft.com/office/drawing/2014/main" id="{642AAB8E-E45F-434D-AAC1-601EE05FD57D}"/>
              </a:ext>
              <a:ext uri="{C183D7F6-B498-43B3-948B-1728B52AA6E4}">
                <adec:decorative xmlns:adec="http://schemas.microsoft.com/office/drawing/2017/decorative" val="1"/>
              </a:ext>
            </a:extLst>
          </p:cNvPr>
          <p:cNvSpPr/>
          <p:nvPr/>
        </p:nvSpPr>
        <p:spPr bwMode="auto">
          <a:xfrm>
            <a:off x="668517" y="1354075"/>
            <a:ext cx="7654944"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Microsoft Teams window with General activity window open">
            <a:extLst>
              <a:ext uri="{FF2B5EF4-FFF2-40B4-BE49-F238E27FC236}">
                <a16:creationId xmlns:a16="http://schemas.microsoft.com/office/drawing/2014/main" id="{AEF2CFB7-4FCD-45F7-97FD-D517C13BEA8F}"/>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5"/>
            <a:ext cx="2818720" cy="2277547"/>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Compose with card</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Add comments and @mention the people who need to see the information.</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1252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Share a sales report</a:t>
            </a:r>
          </a:p>
        </p:txBody>
      </p:sp>
      <p:pic>
        <p:nvPicPr>
          <p:cNvPr id="6" name="Picture 5">
            <a:extLst>
              <a:ext uri="{FF2B5EF4-FFF2-40B4-BE49-F238E27FC236}">
                <a16:creationId xmlns:a16="http://schemas.microsoft.com/office/drawing/2014/main" id="{CD4097B9-51D9-4B57-BC69-6AA13547430F}"/>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7625"/>
          </a:xfrm>
          <a:prstGeom prst="rect">
            <a:avLst/>
          </a:prstGeom>
        </p:spPr>
      </p:pic>
      <p:sp>
        <p:nvSpPr>
          <p:cNvPr id="8" name="Rectangle 7">
            <a:extLst>
              <a:ext uri="{FF2B5EF4-FFF2-40B4-BE49-F238E27FC236}">
                <a16:creationId xmlns:a16="http://schemas.microsoft.com/office/drawing/2014/main" id="{642AAB8E-E45F-434D-AAC1-601EE05FD57D}"/>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AEF2CFB7-4FCD-45F7-97FD-D517C13BEA8F}"/>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0" name="Rectangle 9">
            <a:extLst>
              <a:ext uri="{FF2B5EF4-FFF2-40B4-BE49-F238E27FC236}">
                <a16:creationId xmlns:a16="http://schemas.microsoft.com/office/drawing/2014/main" id="{A8F4D7FB-6D0E-418E-A8ED-88D32EC2821B}"/>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Microsoft Teams window with General activity window open">
            <a:extLst>
              <a:ext uri="{FF2B5EF4-FFF2-40B4-BE49-F238E27FC236}">
                <a16:creationId xmlns:a16="http://schemas.microsoft.com/office/drawing/2014/main" id="{F1421046-DF61-43EC-B018-6B4A65415A9A}"/>
              </a:ext>
            </a:extLst>
          </p:cNvPr>
          <p:cNvPicPr>
            <a:picLocks noChangeAspect="1"/>
          </p:cNvPicPr>
          <p:nvPr/>
        </p:nvPicPr>
        <p:blipFill>
          <a:blip r:embed="rId5"/>
          <a:srcRect/>
          <a:stretch/>
        </p:blipFill>
        <p:spPr>
          <a:xfrm>
            <a:off x="1165563" y="2287584"/>
            <a:ext cx="6858000" cy="3857625"/>
          </a:xfrm>
          <a:prstGeom prst="rect">
            <a:avLst/>
          </a:prstGeom>
        </p:spPr>
      </p:pic>
      <p:pic>
        <p:nvPicPr>
          <p:cNvPr id="13" name="Picture 12" descr="Mobile phone showing conversation within Microsoft Teams">
            <a:extLst>
              <a:ext uri="{FF2B5EF4-FFF2-40B4-BE49-F238E27FC236}">
                <a16:creationId xmlns:a16="http://schemas.microsoft.com/office/drawing/2014/main" id="{D6167A7B-E6BE-4014-9D64-AD569DF381FB}"/>
              </a:ext>
            </a:extLst>
          </p:cNvPr>
          <p:cNvPicPr>
            <a:picLocks noChangeAspect="1"/>
          </p:cNvPicPr>
          <p:nvPr/>
        </p:nvPicPr>
        <p:blipFill>
          <a:blip r:embed="rId6"/>
          <a:srcRect/>
          <a:stretch/>
        </p:blipFill>
        <p:spPr>
          <a:xfrm>
            <a:off x="7030404" y="3491632"/>
            <a:ext cx="1411197" cy="2909168"/>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3862596"/>
          </a:xfrm>
          <a:prstGeom prst="rect">
            <a:avLst/>
          </a:prstGeom>
          <a:noFill/>
        </p:spPr>
        <p:txBody>
          <a:bodyPr wrap="square" rtlCol="0">
            <a:spAutoFit/>
          </a:bodyPr>
          <a:lstStyle/>
          <a:p>
            <a:r>
              <a:rPr lang="en-US" b="1">
                <a:solidFill>
                  <a:srgbClr val="4B53BC"/>
                </a:solidFill>
                <a:latin typeface="Segoe UI Semibold" panose="020B0502040204020203" pitchFamily="34" charset="0"/>
                <a:cs typeface="Segoe UI Semibold" panose="020B0502040204020203" pitchFamily="34" charset="0"/>
              </a:rPr>
              <a:t>Message extensions</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Search for or show recently viewed reports.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Compose with card</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Add comments and @mention the people who need to see the information.</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b="1">
                <a:solidFill>
                  <a:srgbClr val="4B53BC"/>
                </a:solidFill>
                <a:latin typeface="Segoe UI Semibold" panose="020B0502040204020203" pitchFamily="34" charset="0"/>
                <a:cs typeface="Segoe UI Semibold" panose="020B0502040204020203" pitchFamily="34" charset="0"/>
              </a:rPr>
              <a:t>Share to team</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600">
                <a:solidFill>
                  <a:schemeClr val="bg2">
                    <a:lumMod val="25000"/>
                  </a:schemeClr>
                </a:solidFill>
                <a:latin typeface="Segoe UI" panose="020B0502040204020203" pitchFamily="34" charset="0"/>
                <a:cs typeface="Segoe UI" panose="020B0502040204020203" pitchFamily="34" charset="0"/>
              </a:rPr>
              <a:t>Now everyone can see the summary, open a link to your content or take immediate action right from the chat.</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4183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Convert chat to a sales opportunity</a:t>
            </a:r>
          </a:p>
        </p:txBody>
      </p:sp>
      <p:pic>
        <p:nvPicPr>
          <p:cNvPr id="18" name="Picture 17" descr="Microsoft Teams window displaying development tab">
            <a:extLst>
              <a:ext uri="{FF2B5EF4-FFF2-40B4-BE49-F238E27FC236}">
                <a16:creationId xmlns:a16="http://schemas.microsoft.com/office/drawing/2014/main" id="{9530A761-B718-4ED2-9BCA-D49D2001870D}"/>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92267" y="1354075"/>
            <a:ext cx="8483631" cy="4772042"/>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9255723" y="1354075"/>
            <a:ext cx="2818720" cy="147732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91488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Convert chat to a sales opportunity</a:t>
            </a:r>
          </a:p>
        </p:txBody>
      </p:sp>
      <p:pic>
        <p:nvPicPr>
          <p:cNvPr id="18" name="Picture 17">
            <a:extLst>
              <a:ext uri="{FF2B5EF4-FFF2-40B4-BE49-F238E27FC236}">
                <a16:creationId xmlns:a16="http://schemas.microsoft.com/office/drawing/2014/main" id="{9530A761-B718-4ED2-9BCA-D49D2001870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5" cy="3855214"/>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6" y="1354075"/>
            <a:ext cx="8123121"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descr="Microsoft Teams window displaying development tab with fly out menu displayed over a post, with &quot;Add to notes&quot; selected&#10;">
            <a:extLst>
              <a:ext uri="{FF2B5EF4-FFF2-40B4-BE49-F238E27FC236}">
                <a16:creationId xmlns:a16="http://schemas.microsoft.com/office/drawing/2014/main" id="{45A451F8-8CE8-40C5-AED2-9E6DF4A66F4B}"/>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878003" y="1820827"/>
            <a:ext cx="8142174" cy="4579973"/>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9229663" y="1354075"/>
            <a:ext cx="2818720" cy="2677656"/>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Tasks where the conversation is happening</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Create one or more actions that appear in our context menus.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287307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dirty="0"/>
              <a:t>Convert chat to a sales opportunity</a:t>
            </a:r>
          </a:p>
        </p:txBody>
      </p:sp>
      <p:pic>
        <p:nvPicPr>
          <p:cNvPr id="18" name="Picture 17">
            <a:extLst>
              <a:ext uri="{FF2B5EF4-FFF2-40B4-BE49-F238E27FC236}">
                <a16:creationId xmlns:a16="http://schemas.microsoft.com/office/drawing/2014/main" id="{9530A761-B718-4ED2-9BCA-D49D2001870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5" cy="3855214"/>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45A451F8-8CE8-40C5-AED2-9E6DF4A66F4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descr="Microsoft Teams window with New Report Notes popup window displayed">
            <a:extLst>
              <a:ext uri="{FF2B5EF4-FFF2-40B4-BE49-F238E27FC236}">
                <a16:creationId xmlns:a16="http://schemas.microsoft.com/office/drawing/2014/main" id="{ADB594A6-CA71-4213-9A0F-DC321BDBE84E}"/>
              </a:ext>
            </a:extLst>
          </p:cNvPr>
          <p:cNvPicPr>
            <a:picLocks noChangeAspect="1"/>
          </p:cNvPicPr>
          <p:nvPr/>
        </p:nvPicPr>
        <p:blipFill>
          <a:blip r:embed="rId5"/>
          <a:srcRect/>
          <a:stretch/>
        </p:blipFill>
        <p:spPr>
          <a:xfrm>
            <a:off x="1163037" y="2287586"/>
            <a:ext cx="6858000" cy="3857625"/>
          </a:xfrm>
          <a:prstGeom prst="rect">
            <a:avLst/>
          </a:prstGeom>
        </p:spPr>
      </p:pic>
      <p:pic>
        <p:nvPicPr>
          <p:cNvPr id="23" name="Picture 22" descr="Mobile phone with Add Notes window open in Microsoft Teams&#10;">
            <a:extLst>
              <a:ext uri="{FF2B5EF4-FFF2-40B4-BE49-F238E27FC236}">
                <a16:creationId xmlns:a16="http://schemas.microsoft.com/office/drawing/2014/main" id="{75D747AF-73B4-4C43-8A79-6031AA041B41}"/>
              </a:ext>
            </a:extLst>
          </p:cNvPr>
          <p:cNvPicPr>
            <a:picLocks noChangeAspect="1"/>
          </p:cNvPicPr>
          <p:nvPr/>
        </p:nvPicPr>
        <p:blipFill>
          <a:blip r:embed="rId6"/>
          <a:stretch>
            <a:fillRect/>
          </a:stretch>
        </p:blipFill>
        <p:spPr>
          <a:xfrm>
            <a:off x="7030404" y="3491632"/>
            <a:ext cx="1408176" cy="2902939"/>
          </a:xfrm>
          <a:prstGeom prst="rect">
            <a:avLst/>
          </a:prstGeom>
        </p:spPr>
      </p:pic>
      <p:sp>
        <p:nvSpPr>
          <p:cNvPr id="14" name="TextBox 13">
            <a:extLst>
              <a:ext uri="{FF2B5EF4-FFF2-40B4-BE49-F238E27FC236}">
                <a16:creationId xmlns:a16="http://schemas.microsoft.com/office/drawing/2014/main" id="{31FED45E-35CD-42BB-A4BE-732DA51403CB}"/>
              </a:ext>
            </a:extLst>
          </p:cNvPr>
          <p:cNvSpPr txBox="1">
            <a:spLocks/>
          </p:cNvSpPr>
          <p:nvPr/>
        </p:nvSpPr>
        <p:spPr>
          <a:xfrm>
            <a:off x="8787890" y="1354075"/>
            <a:ext cx="2818720" cy="452431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Message actions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Your users can send chats to your service and include time, sender information, text and if you use graph chats above and below the selection for additional context.</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Tasks where the conversation is happening</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Create one or more actions that appear in our context menus. </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Confirm with a task module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Keeping  the user in control but using natural language processing to extract the words you need to get the job done quickly and intelligently. </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276262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Events and Queries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4294967295"/>
          </p:nvPr>
        </p:nvSpPr>
        <p:spPr>
          <a:xfrm>
            <a:off x="274641" y="1212851"/>
            <a:ext cx="11887198" cy="2308324"/>
          </a:xfrm>
          <a:prstGeom prst="rect">
            <a:avLst/>
          </a:prstGeom>
        </p:spPr>
        <p:txBody>
          <a:bodyPr vert="horz" wrap="square" lIns="146304" tIns="91440" rIns="146304" bIns="91440"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sz="1765" dirty="0"/>
          </a:p>
        </p:txBody>
      </p:sp>
      <p:pic>
        <p:nvPicPr>
          <p:cNvPr id="4100" name="Picture 4" descr="C:\Users\Paul\AppData\Local\Temp\SNAGHTML1bb15bda.PNG">
            <a:extLst>
              <a:ext uri="{FF2B5EF4-FFF2-40B4-BE49-F238E27FC236}">
                <a16:creationId xmlns:a16="http://schemas.microsoft.com/office/drawing/2014/main" id="{C81F0CE8-F8D1-41B6-B761-213D07362B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370" y="2212545"/>
            <a:ext cx="5030290" cy="40242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0297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Events and Queries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56796" y="1966728"/>
            <a:ext cx="5541173" cy="3867520"/>
          </a:xfrm>
        </p:spPr>
        <p:txBody>
          <a:bodyPr/>
          <a:lstStyle/>
          <a:p>
            <a:r>
              <a:rPr lang="en-US" dirty="0">
                <a:solidFill>
                  <a:srgbClr val="5855AF"/>
                </a:solidFill>
                <a:latin typeface="+mj-lt"/>
              </a:rPr>
              <a:t>Query events</a:t>
            </a:r>
          </a:p>
          <a:p>
            <a:pPr>
              <a:spcBef>
                <a:spcPts val="1175"/>
              </a:spcBef>
            </a:pPr>
            <a:r>
              <a:rPr lang="en-US" sz="1765" dirty="0">
                <a:latin typeface="+mj-lt"/>
              </a:rPr>
              <a:t>Query data sent to bot</a:t>
            </a:r>
          </a:p>
          <a:p>
            <a:pPr>
              <a:spcBef>
                <a:spcPts val="1175"/>
              </a:spcBef>
            </a:pPr>
            <a:r>
              <a:rPr lang="en-US" sz="1765" dirty="0" err="1">
                <a:latin typeface="Consolas" panose="020B0609020204030204" pitchFamily="49" charset="0"/>
              </a:rPr>
              <a:t>Activity.GetComposeExtensionQueryData</a:t>
            </a:r>
            <a:r>
              <a:rPr lang="en-US" sz="1765" dirty="0">
                <a:latin typeface="Consolas" panose="020B0609020204030204" pitchFamily="49" charset="0"/>
              </a:rPr>
              <a:t>()</a:t>
            </a:r>
          </a:p>
          <a:p>
            <a:pPr marL="504120" lvl="1" indent="-280067">
              <a:spcBef>
                <a:spcPts val="392"/>
              </a:spcBef>
              <a:buFont typeface="Arial" panose="020B0604020202020204" pitchFamily="34" charset="0"/>
              <a:buChar char="•"/>
            </a:pPr>
            <a:r>
              <a:rPr lang="en-US" sz="1765" dirty="0">
                <a:solidFill>
                  <a:schemeClr val="tx1"/>
                </a:solidFill>
                <a:latin typeface="+mj-lt"/>
              </a:rPr>
              <a:t>Verify </a:t>
            </a:r>
            <a:r>
              <a:rPr lang="en-US" sz="1765" dirty="0" err="1">
                <a:solidFill>
                  <a:schemeClr val="tx1"/>
                </a:solidFill>
                <a:latin typeface="+mj-lt"/>
              </a:rPr>
              <a:t>commandId</a:t>
            </a:r>
            <a:r>
              <a:rPr lang="en-US" sz="1765" dirty="0">
                <a:solidFill>
                  <a:schemeClr val="tx1"/>
                </a:solidFill>
                <a:latin typeface="+mj-lt"/>
              </a:rPr>
              <a:t> and parameters</a:t>
            </a:r>
          </a:p>
          <a:p>
            <a:pPr marL="504120" lvl="1" indent="-280067">
              <a:spcBef>
                <a:spcPts val="392"/>
              </a:spcBef>
              <a:buFont typeface="Arial" panose="020B0604020202020204" pitchFamily="34" charset="0"/>
              <a:buChar char="•"/>
            </a:pPr>
            <a:r>
              <a:rPr lang="en-US" sz="1765" dirty="0">
                <a:solidFill>
                  <a:schemeClr val="tx1"/>
                </a:solidFill>
                <a:latin typeface="+mj-lt"/>
              </a:rPr>
              <a:t>Use parameter value to query your service</a:t>
            </a:r>
          </a:p>
          <a:p>
            <a:pPr>
              <a:spcBef>
                <a:spcPts val="1175"/>
              </a:spcBef>
            </a:pPr>
            <a:r>
              <a:rPr lang="en-US" sz="1765" dirty="0">
                <a:latin typeface="+mj-lt"/>
              </a:rPr>
              <a:t>Respond with attachment layout of “List”</a:t>
            </a:r>
          </a:p>
          <a:p>
            <a:pPr marL="504120" lvl="1" indent="-280067">
              <a:spcBef>
                <a:spcPts val="392"/>
              </a:spcBef>
              <a:buFont typeface="Arial" panose="020B0604020202020204" pitchFamily="34" charset="0"/>
              <a:buChar char="•"/>
            </a:pPr>
            <a:r>
              <a:rPr lang="en-US" sz="1765" dirty="0">
                <a:latin typeface="+mj-lt"/>
              </a:rPr>
              <a:t>Adaptive Card</a:t>
            </a:r>
          </a:p>
          <a:p>
            <a:pPr marL="504120" lvl="1" indent="-280067">
              <a:spcBef>
                <a:spcPts val="392"/>
              </a:spcBef>
              <a:buFont typeface="Arial" panose="020B0604020202020204" pitchFamily="34" charset="0"/>
              <a:buChar char="•"/>
            </a:pPr>
            <a:r>
              <a:rPr lang="en-US" sz="1765" dirty="0">
                <a:latin typeface="+mj-lt"/>
              </a:rPr>
              <a:t>Hero Card</a:t>
            </a:r>
          </a:p>
          <a:p>
            <a:pPr marL="504120" lvl="1" indent="-280067">
              <a:spcBef>
                <a:spcPts val="392"/>
              </a:spcBef>
              <a:buFont typeface="Arial" panose="020B0604020202020204" pitchFamily="34" charset="0"/>
              <a:buChar char="•"/>
            </a:pPr>
            <a:r>
              <a:rPr lang="en-US" sz="1765" dirty="0">
                <a:latin typeface="+mj-lt"/>
              </a:rPr>
              <a:t>Thumbnail Card</a:t>
            </a:r>
          </a:p>
          <a:p>
            <a:pPr marL="504120" lvl="1" indent="-280067">
              <a:spcBef>
                <a:spcPts val="392"/>
              </a:spcBef>
              <a:buFont typeface="Arial" panose="020B0604020202020204" pitchFamily="34" charset="0"/>
              <a:buChar char="•"/>
            </a:pPr>
            <a:r>
              <a:rPr lang="en-US" sz="1765" dirty="0">
                <a:latin typeface="+mj-lt"/>
              </a:rPr>
              <a:t>O365Connector Card</a:t>
            </a:r>
            <a:endParaRPr lang="en-US" dirty="0">
              <a:latin typeface="+mj-lt"/>
            </a:endParaRPr>
          </a:p>
          <a:p>
            <a:endParaRPr lang="en-US" sz="1765" dirty="0"/>
          </a:p>
        </p:txBody>
      </p:sp>
      <p:pic>
        <p:nvPicPr>
          <p:cNvPr id="3" name="Picture 2">
            <a:extLst>
              <a:ext uri="{FF2B5EF4-FFF2-40B4-BE49-F238E27FC236}">
                <a16:creationId xmlns:a16="http://schemas.microsoft.com/office/drawing/2014/main" id="{23570B34-D7F0-4269-844B-F323F116D826}"/>
              </a:ext>
            </a:extLst>
          </p:cNvPr>
          <p:cNvPicPr>
            <a:picLocks noChangeAspect="1"/>
          </p:cNvPicPr>
          <p:nvPr/>
        </p:nvPicPr>
        <p:blipFill>
          <a:blip r:embed="rId3"/>
          <a:stretch>
            <a:fillRect/>
          </a:stretch>
        </p:blipFill>
        <p:spPr>
          <a:xfrm>
            <a:off x="7732993" y="1698227"/>
            <a:ext cx="2669886" cy="3659425"/>
          </a:xfrm>
          <a:prstGeom prst="rect">
            <a:avLst/>
          </a:prstGeom>
        </p:spPr>
      </p:pic>
    </p:spTree>
    <p:extLst>
      <p:ext uri="{BB962C8B-B14F-4D97-AF65-F5344CB8AC3E}">
        <p14:creationId xmlns:p14="http://schemas.microsoft.com/office/powerpoint/2010/main" val="82822285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Events and Queries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56795" y="1966728"/>
            <a:ext cx="4450121" cy="4495336"/>
          </a:xfrm>
        </p:spPr>
        <p:txBody>
          <a:bodyPr/>
          <a:lstStyle/>
          <a:p>
            <a:r>
              <a:rPr lang="en-US" dirty="0">
                <a:solidFill>
                  <a:srgbClr val="5855AF"/>
                </a:solidFill>
                <a:latin typeface="+mj-lt"/>
              </a:rPr>
              <a:t>Settings events</a:t>
            </a:r>
          </a:p>
          <a:p>
            <a:pPr>
              <a:spcBef>
                <a:spcPts val="1175"/>
              </a:spcBef>
            </a:pPr>
            <a:r>
              <a:rPr lang="en-US" sz="1765" dirty="0">
                <a:latin typeface="+mj-lt"/>
              </a:rPr>
              <a:t>If </a:t>
            </a:r>
            <a:r>
              <a:rPr lang="en-US" sz="1765" dirty="0" err="1">
                <a:latin typeface="Consolas" panose="020B0609020204030204" pitchFamily="49" charset="0"/>
              </a:rPr>
              <a:t>canUpdateConfiguration</a:t>
            </a:r>
            <a:r>
              <a:rPr lang="en-US" sz="1765" dirty="0">
                <a:latin typeface="+mj-lt"/>
              </a:rPr>
              <a:t> is true, Teams will send Settings events in response to user action</a:t>
            </a:r>
          </a:p>
          <a:p>
            <a:pPr>
              <a:spcBef>
                <a:spcPts val="1175"/>
              </a:spcBef>
            </a:pPr>
            <a:r>
              <a:rPr lang="en-US" sz="1765" dirty="0" err="1">
                <a:latin typeface="Consolas" panose="020B0609020204030204" pitchFamily="49" charset="0"/>
              </a:rPr>
              <a:t>onQuerySettingsUrl</a:t>
            </a:r>
            <a:endParaRPr lang="en-US" sz="1567" dirty="0">
              <a:latin typeface="Consolas" panose="020B0609020204030204" pitchFamily="49" charset="0"/>
            </a:endParaRPr>
          </a:p>
          <a:p>
            <a:pPr marL="504120" lvl="1" indent="-280067">
              <a:spcBef>
                <a:spcPts val="588"/>
              </a:spcBef>
              <a:buFont typeface="Arial" panose="020B0604020202020204" pitchFamily="34" charset="0"/>
              <a:buChar char="•"/>
            </a:pPr>
            <a:r>
              <a:rPr lang="en-US" sz="1765" dirty="0">
                <a:solidFill>
                  <a:schemeClr val="tx1"/>
                </a:solidFill>
                <a:latin typeface="+mj-lt"/>
              </a:rPr>
              <a:t>Sent when “Settings” clicked</a:t>
            </a:r>
          </a:p>
          <a:p>
            <a:pPr marL="504120" lvl="1" indent="-280067">
              <a:spcBef>
                <a:spcPts val="588"/>
              </a:spcBef>
              <a:buFont typeface="Arial" panose="020B0604020202020204" pitchFamily="34" charset="0"/>
              <a:buChar char="•"/>
            </a:pPr>
            <a:r>
              <a:rPr lang="en-US" sz="1765" dirty="0">
                <a:solidFill>
                  <a:schemeClr val="tx1"/>
                </a:solidFill>
                <a:latin typeface="+mj-lt"/>
              </a:rPr>
              <a:t>Return </a:t>
            </a:r>
            <a:r>
              <a:rPr lang="en-US" sz="1765" dirty="0" err="1">
                <a:solidFill>
                  <a:schemeClr val="tx1"/>
                </a:solidFill>
                <a:latin typeface="+mj-lt"/>
              </a:rPr>
              <a:t>Url</a:t>
            </a:r>
            <a:r>
              <a:rPr lang="en-US" sz="1765" dirty="0">
                <a:solidFill>
                  <a:schemeClr val="tx1"/>
                </a:solidFill>
                <a:latin typeface="+mj-lt"/>
              </a:rPr>
              <a:t> of settings page</a:t>
            </a:r>
          </a:p>
          <a:p>
            <a:pPr marL="504120" lvl="1" indent="-280067">
              <a:spcBef>
                <a:spcPts val="588"/>
              </a:spcBef>
              <a:buFont typeface="Arial" panose="020B0604020202020204" pitchFamily="34" charset="0"/>
              <a:buChar char="•"/>
            </a:pPr>
            <a:r>
              <a:rPr lang="en-US" sz="1765" dirty="0">
                <a:solidFill>
                  <a:schemeClr val="tx1"/>
                </a:solidFill>
                <a:latin typeface="+mj-lt"/>
              </a:rPr>
              <a:t>Teams will render page</a:t>
            </a:r>
          </a:p>
          <a:p>
            <a:pPr>
              <a:spcBef>
                <a:spcPts val="1175"/>
              </a:spcBef>
            </a:pPr>
            <a:r>
              <a:rPr lang="en-US" sz="1765" dirty="0" err="1">
                <a:latin typeface="Consolas" panose="020B0609020204030204" pitchFamily="49" charset="0"/>
              </a:rPr>
              <a:t>onSettingsUpdate</a:t>
            </a:r>
            <a:endParaRPr lang="en-US" sz="1567" dirty="0">
              <a:latin typeface="Consolas" panose="020B0609020204030204" pitchFamily="49" charset="0"/>
            </a:endParaRPr>
          </a:p>
          <a:p>
            <a:pPr marL="504120" lvl="1" indent="-280067">
              <a:spcBef>
                <a:spcPts val="588"/>
              </a:spcBef>
              <a:buFont typeface="Arial" panose="020B0604020202020204" pitchFamily="34" charset="0"/>
              <a:buChar char="•"/>
            </a:pPr>
            <a:r>
              <a:rPr lang="en-US" sz="1765" dirty="0">
                <a:solidFill>
                  <a:schemeClr val="tx1"/>
                </a:solidFill>
                <a:latin typeface="+mj-lt"/>
              </a:rPr>
              <a:t>Sent when settings page is closed</a:t>
            </a:r>
          </a:p>
          <a:p>
            <a:pPr marL="504120" lvl="1" indent="-280067">
              <a:spcBef>
                <a:spcPts val="588"/>
              </a:spcBef>
              <a:buFont typeface="Arial" panose="020B0604020202020204" pitchFamily="34" charset="0"/>
              <a:buChar char="•"/>
            </a:pPr>
            <a:r>
              <a:rPr lang="en-US" sz="1765" dirty="0">
                <a:solidFill>
                  <a:schemeClr val="tx1"/>
                </a:solidFill>
                <a:latin typeface="+mj-lt"/>
              </a:rPr>
              <a:t>Storage of settings is developer responsibility</a:t>
            </a:r>
          </a:p>
          <a:p>
            <a:endParaRPr lang="en-US" sz="1765" dirty="0"/>
          </a:p>
        </p:txBody>
      </p:sp>
      <p:pic>
        <p:nvPicPr>
          <p:cNvPr id="4098" name="Picture 2" descr="Screenshots of locations of Settings menu item">
            <a:extLst>
              <a:ext uri="{FF2B5EF4-FFF2-40B4-BE49-F238E27FC236}">
                <a16:creationId xmlns:a16="http://schemas.microsoft.com/office/drawing/2014/main" id="{DDE6CD46-DC30-4FC3-8DED-E4C90CBFA5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726"/>
          <a:stretch/>
        </p:blipFill>
        <p:spPr bwMode="auto">
          <a:xfrm>
            <a:off x="5631230" y="2006550"/>
            <a:ext cx="5977116" cy="1986434"/>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7923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1B59E-400B-47B5-AA08-D7B0AE8FC848}"/>
              </a:ext>
            </a:extLst>
          </p:cNvPr>
          <p:cNvSpPr>
            <a:spLocks noGrp="1"/>
          </p:cNvSpPr>
          <p:nvPr>
            <p:ph type="title"/>
          </p:nvPr>
        </p:nvSpPr>
        <p:spPr/>
        <p:txBody>
          <a:bodyPr/>
          <a:lstStyle/>
          <a:p>
            <a:r>
              <a:rPr lang="en-US" dirty="0"/>
              <a:t>Responding to User Requests</a:t>
            </a:r>
          </a:p>
        </p:txBody>
      </p:sp>
      <p:sp>
        <p:nvSpPr>
          <p:cNvPr id="3" name="Text Placeholder 2">
            <a:extLst>
              <a:ext uri="{FF2B5EF4-FFF2-40B4-BE49-F238E27FC236}">
                <a16:creationId xmlns:a16="http://schemas.microsoft.com/office/drawing/2014/main" id="{C4145F8B-6A66-4798-ACA1-9A7AE4894207}"/>
              </a:ext>
            </a:extLst>
          </p:cNvPr>
          <p:cNvSpPr>
            <a:spLocks noGrp="1"/>
          </p:cNvSpPr>
          <p:nvPr>
            <p:ph type="body" sz="quarter" idx="10"/>
          </p:nvPr>
        </p:nvSpPr>
        <p:spPr>
          <a:xfrm>
            <a:off x="456796" y="1882772"/>
            <a:ext cx="11304865" cy="2749594"/>
          </a:xfrm>
        </p:spPr>
        <p:txBody>
          <a:bodyPr/>
          <a:lstStyle/>
          <a:p>
            <a:r>
              <a:rPr lang="en-US" dirty="0">
                <a:latin typeface="+mj-lt"/>
              </a:rPr>
              <a:t>Service must respond within 5 seconds.</a:t>
            </a:r>
            <a:br>
              <a:rPr lang="en-US" dirty="0">
                <a:latin typeface="+mj-lt"/>
              </a:rPr>
            </a:br>
            <a:endParaRPr lang="en-US" dirty="0">
              <a:latin typeface="+mj-lt"/>
            </a:endParaRPr>
          </a:p>
          <a:p>
            <a:r>
              <a:rPr lang="en-US" dirty="0">
                <a:latin typeface="+mj-lt"/>
              </a:rPr>
              <a:t>Response </a:t>
            </a:r>
            <a:r>
              <a:rPr lang="en-US" b="1" dirty="0">
                <a:latin typeface="+mj-lt"/>
              </a:rPr>
              <a:t>is not </a:t>
            </a:r>
            <a:r>
              <a:rPr lang="en-US" dirty="0">
                <a:latin typeface="+mj-lt"/>
              </a:rPr>
              <a:t>an activity sent via the Bot Framework.</a:t>
            </a:r>
            <a:br>
              <a:rPr lang="en-US" dirty="0">
                <a:latin typeface="+mj-lt"/>
              </a:rPr>
            </a:br>
            <a:endParaRPr lang="en-US" dirty="0">
              <a:latin typeface="+mj-lt"/>
            </a:endParaRPr>
          </a:p>
          <a:p>
            <a:r>
              <a:rPr lang="en-US" dirty="0">
                <a:latin typeface="+mj-lt"/>
              </a:rPr>
              <a:t>Response is an HTTP Response:</a:t>
            </a:r>
          </a:p>
          <a:p>
            <a:pPr marL="336080" indent="-336080">
              <a:buFont typeface="Arial" panose="020B0604020202020204" pitchFamily="34" charset="0"/>
              <a:buChar char="•"/>
            </a:pPr>
            <a:r>
              <a:rPr lang="en-US" dirty="0">
                <a:latin typeface="+mj-lt"/>
              </a:rPr>
              <a:t>HTTP Status of 200</a:t>
            </a:r>
          </a:p>
          <a:p>
            <a:pPr marL="336080" indent="-336080">
              <a:buFont typeface="Arial" panose="020B0604020202020204" pitchFamily="34" charset="0"/>
              <a:buChar char="•"/>
            </a:pPr>
            <a:r>
              <a:rPr lang="en-US" dirty="0">
                <a:latin typeface="+mj-lt"/>
              </a:rPr>
              <a:t>Content type</a:t>
            </a:r>
            <a:r>
              <a:rPr lang="en-US" dirty="0"/>
              <a:t> </a:t>
            </a:r>
            <a:r>
              <a:rPr lang="en-US" dirty="0">
                <a:latin typeface="Consolas" panose="020B0609020204030204" pitchFamily="49" charset="0"/>
              </a:rPr>
              <a:t>application/json</a:t>
            </a:r>
          </a:p>
          <a:p>
            <a:pPr marL="336080" indent="-336080">
              <a:buFont typeface="Arial" panose="020B0604020202020204" pitchFamily="34" charset="0"/>
              <a:buChar char="•"/>
            </a:pPr>
            <a:r>
              <a:rPr lang="en-US" sz="1765" dirty="0">
                <a:latin typeface="+mj-lt"/>
              </a:rPr>
              <a:t>Response body must contain a valid </a:t>
            </a:r>
            <a:r>
              <a:rPr lang="en-US" dirty="0" err="1">
                <a:latin typeface="Consolas" panose="020B0609020204030204" pitchFamily="49" charset="0"/>
              </a:rPr>
              <a:t>composeExtension</a:t>
            </a:r>
            <a:r>
              <a:rPr lang="en-US" dirty="0"/>
              <a:t> </a:t>
            </a:r>
            <a:r>
              <a:rPr lang="en-US" sz="1765" dirty="0">
                <a:latin typeface="+mj-lt"/>
              </a:rPr>
              <a:t>object</a:t>
            </a:r>
            <a:r>
              <a:rPr lang="en-US" dirty="0"/>
              <a:t>.</a:t>
            </a:r>
            <a:endParaRPr lang="en-US" dirty="0">
              <a:latin typeface="Consolas" panose="020B0609020204030204" pitchFamily="49" charset="0"/>
            </a:endParaRPr>
          </a:p>
        </p:txBody>
      </p:sp>
    </p:spTree>
    <p:extLst>
      <p:ext uri="{BB962C8B-B14F-4D97-AF65-F5344CB8AC3E}">
        <p14:creationId xmlns:p14="http://schemas.microsoft.com/office/powerpoint/2010/main" val="18554072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7DCFF7B-AEEE-450F-BB2B-D78241C6A6DC}"/>
              </a:ext>
            </a:extLst>
          </p:cNvPr>
          <p:cNvGrpSpPr/>
          <p:nvPr/>
        </p:nvGrpSpPr>
        <p:grpSpPr>
          <a:xfrm>
            <a:off x="4326473" y="123411"/>
            <a:ext cx="7736698" cy="5952269"/>
            <a:chOff x="4480781" y="563669"/>
            <a:chExt cx="7736698" cy="6293361"/>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0781" y="563669"/>
              <a:ext cx="7710356" cy="6293361"/>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srcRect r="24765"/>
            <a:stretch/>
          </p:blipFill>
          <p:spPr>
            <a:xfrm>
              <a:off x="5142667" y="847792"/>
              <a:ext cx="7048470" cy="5269791"/>
            </a:xfrm>
            <a:prstGeom prst="rect">
              <a:avLst/>
            </a:prstGeom>
          </p:spPr>
        </p:pic>
        <p:pic>
          <p:nvPicPr>
            <p:cNvPr id="59" name="2.1 (files)" descr="A screenshot of a cell phone&#10;&#10;Description generated with very high confidence">
              <a:extLst>
                <a:ext uri="{FF2B5EF4-FFF2-40B4-BE49-F238E27FC236}">
                  <a16:creationId xmlns:a16="http://schemas.microsoft.com/office/drawing/2014/main" id="{2705D32B-912A-4079-A49D-FB1D9B67243F}"/>
                </a:ext>
              </a:extLst>
            </p:cNvPr>
            <p:cNvPicPr>
              <a:picLocks noChangeAspect="1"/>
            </p:cNvPicPr>
            <p:nvPr/>
          </p:nvPicPr>
          <p:blipFill rotWithShape="1">
            <a:blip r:embed="rId4"/>
            <a:srcRect l="37319" t="55561" r="36291" b="38176"/>
            <a:stretch/>
          </p:blipFill>
          <p:spPr>
            <a:xfrm>
              <a:off x="8130038" y="3684112"/>
              <a:ext cx="3585552" cy="478751"/>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srcRect l="32124" t="11368" r="64669" b="85897"/>
            <a:stretch/>
          </p:blipFill>
          <p:spPr>
            <a:xfrm>
              <a:off x="8042172" y="1378314"/>
              <a:ext cx="587573" cy="281980"/>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60482" y="847792"/>
              <a:ext cx="7030655" cy="5269790"/>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42667" y="847792"/>
              <a:ext cx="7048470" cy="5269790"/>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141958" y="6117583"/>
              <a:ext cx="7075521" cy="107844"/>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96001" y="798268"/>
              <a:ext cx="4068075" cy="361614"/>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141249" y="1079954"/>
              <a:ext cx="415292" cy="5068377"/>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050956" y="6139537"/>
              <a:ext cx="590609" cy="72375"/>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140272" y="1081813"/>
              <a:ext cx="391498" cy="5026054"/>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4972852" y="2547378"/>
              <a:ext cx="772081" cy="620422"/>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72852" y="1058693"/>
              <a:ext cx="772081" cy="633189"/>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4978093" y="5494531"/>
              <a:ext cx="766840" cy="637761"/>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4972852" y="1793806"/>
              <a:ext cx="772081" cy="659977"/>
            </a:xfrm>
            <a:prstGeom prst="rect">
              <a:avLst/>
            </a:prstGeom>
            <a:ln w="38100">
              <a:solidFill>
                <a:srgbClr val="616A95"/>
              </a:solidFill>
              <a:miter lim="800000"/>
            </a:ln>
          </p:spPr>
        </p:pic>
      </p:grpSp>
      <p:sp>
        <p:nvSpPr>
          <p:cNvPr id="52" name="Title 51"/>
          <p:cNvSpPr>
            <a:spLocks noGrp="1"/>
          </p:cNvSpPr>
          <p:nvPr>
            <p:ph type="title" idx="4294967295"/>
          </p:nvPr>
        </p:nvSpPr>
        <p:spPr>
          <a:xfrm>
            <a:off x="252857" y="82550"/>
            <a:ext cx="11939143" cy="511175"/>
          </a:xfrm>
        </p:spPr>
        <p:txBody>
          <a:bodyPr anchor="t">
            <a:normAutofit fontScale="90000"/>
          </a:bodyPr>
          <a:lstStyle/>
          <a:p>
            <a:r>
              <a:rPr lang="en-US" sz="3529" b="1" dirty="0"/>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0338" y="1024251"/>
            <a:ext cx="5665663" cy="30172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a:ea typeface="Segoe UI Semilight" charset="0"/>
                <a:cs typeface="Segoe UI Semilight" charset="0"/>
              </a:rPr>
              <a:t>The hub for teamwork in Office 365</a:t>
            </a:r>
            <a:endParaRPr kumimoji="0" lang="en-US" sz="1961" b="0" i="0" u="none" strike="noStrike" kern="1200" cap="none" spc="0" normalizeH="0" baseline="0" noProof="0" dirty="0">
              <a:ln>
                <a:noFill/>
              </a:ln>
              <a:solidFill>
                <a:srgbClr val="2F2F2F"/>
              </a:solidFill>
              <a:effectLst/>
              <a:uLnTx/>
              <a:uFillTx/>
              <a:latin typeface="Segoe UI"/>
              <a:ea typeface="Segoe UI Semilight" charset="0"/>
              <a:cs typeface="Segoe UI Semilight" charset="0"/>
            </a:endParaRPr>
          </a:p>
        </p:txBody>
      </p:sp>
      <p:sp>
        <p:nvSpPr>
          <p:cNvPr id="30" name="TextBox 29">
            <a:extLst>
              <a:ext uri="{FF2B5EF4-FFF2-40B4-BE49-F238E27FC236}">
                <a16:creationId xmlns:a16="http://schemas.microsoft.com/office/drawing/2014/main" id="{20830D0B-B21A-42E0-AD19-C43200884DDD}"/>
              </a:ext>
            </a:extLst>
          </p:cNvPr>
          <p:cNvSpPr txBox="1"/>
          <p:nvPr/>
        </p:nvSpPr>
        <p:spPr>
          <a:xfrm>
            <a:off x="1157928" y="2041528"/>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57928" y="2370714"/>
            <a:ext cx="3681932"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2F2F2F"/>
                </a:solidFill>
                <a:effectLst/>
                <a:uLnTx/>
                <a:uFillTx/>
                <a:latin typeface="Segoe UI"/>
                <a:ea typeface="+mn-ea"/>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157928" y="3080253"/>
            <a:ext cx="348075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57928" y="3415901"/>
            <a:ext cx="3480750"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2F2F2F"/>
                </a:solidFill>
                <a:effectLst/>
                <a:uLnTx/>
                <a:uFillTx/>
                <a:latin typeface="Segoe UI"/>
                <a:ea typeface="+mn-ea"/>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157928" y="4125439"/>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57928" y="4487460"/>
            <a:ext cx="3681932"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2F2F2F"/>
                </a:solidFill>
                <a:effectLst/>
                <a:uLnTx/>
                <a:uFillTx/>
                <a:latin typeface="Segoe UI"/>
                <a:ea typeface="+mn-ea"/>
                <a:cs typeface="Segoe UI Semibold" charset="0"/>
              </a:rPr>
              <a:t>with 3rd 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157929" y="5196999"/>
            <a:ext cx="381808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2F2F2F"/>
                </a:solidFill>
                <a:effectLst/>
                <a:uLnTx/>
                <a:uFillTx/>
                <a:latin typeface="Segoe UI Semibold"/>
                <a:ea typeface="+mn-ea"/>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57930" y="5535058"/>
            <a:ext cx="3036329" cy="421910"/>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dirty="0">
                <a:ln w="3175">
                  <a:noFill/>
                </a:ln>
                <a:solidFill>
                  <a:srgbClr val="2F2F2F"/>
                </a:solidFill>
                <a:effectLst/>
                <a:uLnTx/>
                <a:uFillTx/>
                <a:latin typeface="Segoe UI"/>
                <a:ea typeface="+mn-ea"/>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546633" y="2156828"/>
            <a:ext cx="314987" cy="215873"/>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96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E6E6E6"/>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520080" y="3120797"/>
            <a:ext cx="363863" cy="368029"/>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515210" y="4206368"/>
            <a:ext cx="372390" cy="445820"/>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566303" y="5257476"/>
            <a:ext cx="282954" cy="371378"/>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2857" y="2967699"/>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2857" y="3992047"/>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2857" y="5016394"/>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2857" y="1943352"/>
            <a:ext cx="4587003" cy="955786"/>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799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750" fill="hold"/>
                                        <p:tgtEl>
                                          <p:spTgt spid="30">
                                            <p:txEl>
                                              <p:pRg st="0" end="0"/>
                                            </p:txEl>
                                          </p:spTgt>
                                        </p:tgtEl>
                                        <p:attrNameLst>
                                          <p:attrName>style.color</p:attrName>
                                        </p:attrNameLst>
                                      </p:cBhvr>
                                      <p:to>
                                        <a:schemeClr val="accent2"/>
                                      </p:to>
                                    </p:animClr>
                                  </p:childTnLst>
                                </p:cTn>
                              </p:par>
                              <p:par>
                                <p:cTn id="20" presetID="3" presetClass="emph" presetSubtype="2" fill="hold" nodeType="withEffect">
                                  <p:stCondLst>
                                    <p:cond delay="0"/>
                                  </p:stCondLst>
                                  <p:childTnLst>
                                    <p:animClr clrSpc="rgb" dir="cw">
                                      <p:cBhvr override="childStyle">
                                        <p:cTn id="21" dur="750" fill="hold"/>
                                        <p:tgtEl>
                                          <p:spTgt spid="34">
                                            <p:txEl>
                                              <p:pRg st="0" end="0"/>
                                            </p:txEl>
                                          </p:spTgt>
                                        </p:tgtEl>
                                        <p:attrNameLst>
                                          <p:attrName>style.color</p:attrName>
                                        </p:attrNameLst>
                                      </p:cBhvr>
                                      <p:to>
                                        <a:srgbClr val="434D80"/>
                                      </p:to>
                                    </p:animClr>
                                  </p:childTnLst>
                                </p:cTn>
                              </p:par>
                              <p:par>
                                <p:cTn id="22" presetID="10" presetClass="entr" presetSubtype="0" fill="hold" grpId="0" nodeType="with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750" fill="hold"/>
                                        <p:tgtEl>
                                          <p:spTgt spid="34">
                                            <p:txEl>
                                              <p:pRg st="0" end="0"/>
                                            </p:txEl>
                                          </p:spTgt>
                                        </p:tgtEl>
                                        <p:attrNameLst>
                                          <p:attrName>style.color</p:attrName>
                                        </p:attrNameLst>
                                      </p:cBhvr>
                                      <p:to>
                                        <a:schemeClr val="accent2"/>
                                      </p:to>
                                    </p:animClr>
                                  </p:childTnLst>
                                </p:cTn>
                              </p:par>
                              <p:par>
                                <p:cTn id="32" presetID="3" presetClass="emph" presetSubtype="2" fill="hold" nodeType="withEffect">
                                  <p:stCondLst>
                                    <p:cond delay="0"/>
                                  </p:stCondLst>
                                  <p:childTnLst>
                                    <p:animClr clrSpc="rgb" dir="cw">
                                      <p:cBhvr override="childStyle">
                                        <p:cTn id="33" dur="750" fill="hold"/>
                                        <p:tgtEl>
                                          <p:spTgt spid="46">
                                            <p:txEl>
                                              <p:pRg st="0" end="0"/>
                                            </p:txEl>
                                          </p:spTgt>
                                        </p:tgtEl>
                                        <p:attrNameLst>
                                          <p:attrName>style.color</p:attrName>
                                        </p:attrNameLst>
                                      </p:cBhvr>
                                      <p:to>
                                        <a:srgbClr val="434D80"/>
                                      </p:to>
                                    </p:animClr>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par>
                                <p:cTn id="37" presetID="10" presetClass="entr" presetSubtype="0" fill="hold" grpId="2"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750" fill="hold"/>
                                        <p:tgtEl>
                                          <p:spTgt spid="46">
                                            <p:txEl>
                                              <p:pRg st="0" end="0"/>
                                            </p:txEl>
                                          </p:spTgt>
                                        </p:tgtEl>
                                        <p:attrNameLst>
                                          <p:attrName>style.color</p:attrName>
                                        </p:attrNameLst>
                                      </p:cBhvr>
                                      <p:to>
                                        <a:schemeClr val="accent2"/>
                                      </p:to>
                                    </p:animClr>
                                  </p:childTnLst>
                                </p:cTn>
                              </p:par>
                              <p:par>
                                <p:cTn id="44" presetID="3" presetClass="emph" presetSubtype="2" fill="hold" nodeType="withEffect">
                                  <p:stCondLst>
                                    <p:cond delay="0"/>
                                  </p:stCondLst>
                                  <p:childTnLst>
                                    <p:animClr clrSpc="rgb" dir="cw">
                                      <p:cBhvr override="childStyle">
                                        <p:cTn id="45" dur="750" fill="hold"/>
                                        <p:tgtEl>
                                          <p:spTgt spid="49">
                                            <p:txEl>
                                              <p:pRg st="0" end="0"/>
                                            </p:txEl>
                                          </p:spTgt>
                                        </p:tgtEl>
                                        <p:attrNameLst>
                                          <p:attrName>style.color</p:attrName>
                                        </p:attrNameLst>
                                      </p:cBhvr>
                                      <p:to>
                                        <a:srgbClr val="434D80"/>
                                      </p:to>
                                    </p:animClr>
                                  </p:childTnLst>
                                </p:cTn>
                              </p:par>
                              <p:par>
                                <p:cTn id="46" presetID="10" presetClass="exit" presetSubtype="0" fill="hold" grpId="1" nodeType="withEffect">
                                  <p:stCondLst>
                                    <p:cond delay="0"/>
                                  </p:stCondLst>
                                  <p:childTnLst>
                                    <p:animEffect transition="out" filter="fade">
                                      <p:cBhvr>
                                        <p:cTn id="47" dur="500"/>
                                        <p:tgtEl>
                                          <p:spTgt spid="126"/>
                                        </p:tgtEl>
                                      </p:cBhvr>
                                    </p:animEffect>
                                    <p:set>
                                      <p:cBhvr>
                                        <p:cTn id="48" dur="1" fill="hold">
                                          <p:stCondLst>
                                            <p:cond delay="499"/>
                                          </p:stCondLst>
                                        </p:cTn>
                                        <p:tgtEl>
                                          <p:spTgt spid="126"/>
                                        </p:tgtEl>
                                        <p:attrNameLst>
                                          <p:attrName>style.visibility</p:attrName>
                                        </p:attrNameLst>
                                      </p:cBhvr>
                                      <p:to>
                                        <p:strVal val="hidden"/>
                                      </p:to>
                                    </p:set>
                                  </p:childTnLst>
                                </p:cTn>
                              </p:par>
                              <p:par>
                                <p:cTn id="49" presetID="10" presetClass="entr" presetSubtype="0" fill="hold" grpId="2"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Message Extensions in App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541173" cy="2884996"/>
          </a:xfrm>
        </p:spPr>
        <p:txBody>
          <a:bodyPr/>
          <a:lstStyle/>
          <a:p>
            <a:r>
              <a:rPr lang="en-US" sz="1961" dirty="0" err="1">
                <a:latin typeface="+mj-lt"/>
              </a:rPr>
              <a:t>composeExtension</a:t>
            </a:r>
            <a:r>
              <a:rPr lang="en-US" sz="1961" dirty="0">
                <a:latin typeface="+mj-lt"/>
              </a:rPr>
              <a:t> node</a:t>
            </a:r>
          </a:p>
          <a:p>
            <a:r>
              <a:rPr lang="en-US" sz="1567" b="0" dirty="0">
                <a:solidFill>
                  <a:schemeClr val="tx1"/>
                </a:solidFill>
              </a:rPr>
              <a:t>Associated with a registered application</a:t>
            </a:r>
          </a:p>
          <a:p>
            <a:r>
              <a:rPr lang="en-US" sz="1567" b="0" dirty="0">
                <a:solidFill>
                  <a:schemeClr val="tx1"/>
                </a:solidFill>
              </a:rPr>
              <a:t>Personal and Team scopes</a:t>
            </a:r>
          </a:p>
          <a:p>
            <a:r>
              <a:rPr lang="en-US" sz="1567" b="0" dirty="0">
                <a:solidFill>
                  <a:schemeClr val="tx1"/>
                </a:solidFill>
              </a:rPr>
              <a:t>Define command UI and parameter</a:t>
            </a:r>
          </a:p>
          <a:p>
            <a:pPr marL="280067" indent="-280067">
              <a:buFont typeface="Arial" panose="020B0604020202020204" pitchFamily="34" charset="0"/>
              <a:buChar char="•"/>
            </a:pPr>
            <a:endParaRPr lang="en-US" sz="1567" b="0" dirty="0">
              <a:solidFill>
                <a:schemeClr val="tx1"/>
              </a:solidFill>
            </a:endParaRPr>
          </a:p>
          <a:p>
            <a:r>
              <a:rPr lang="en-US" sz="1961" dirty="0">
                <a:latin typeface="+mj-lt"/>
              </a:rPr>
              <a:t>Multiple extensions</a:t>
            </a:r>
          </a:p>
          <a:p>
            <a:r>
              <a:rPr lang="en-US" sz="1567" b="0" dirty="0">
                <a:solidFill>
                  <a:schemeClr val="tx1"/>
                </a:solidFill>
              </a:rPr>
              <a:t>Your extension shown along</a:t>
            </a:r>
            <a:br>
              <a:rPr lang="en-US" sz="1567" b="0" dirty="0">
                <a:solidFill>
                  <a:schemeClr val="tx1"/>
                </a:solidFill>
              </a:rPr>
            </a:br>
            <a:r>
              <a:rPr lang="en-US" sz="1567" b="0" dirty="0">
                <a:solidFill>
                  <a:schemeClr val="tx1"/>
                </a:solidFill>
              </a:rPr>
              <a:t>with all others added to Teams</a:t>
            </a: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5525601"/>
          </a:xfrm>
        </p:spPr>
        <p:txBody>
          <a:bodyPr/>
          <a:lstStyle/>
          <a:p>
            <a:r>
              <a:rPr lang="en-US" b="0" dirty="0">
                <a:solidFill>
                  <a:schemeClr val="tx1"/>
                </a:solidFill>
                <a:latin typeface="Consolas" panose="020B0609020204030204" pitchFamily="49" charset="0"/>
              </a:rPr>
              <a:t>"composeExtensions":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"botId":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"canUpdateConfiguration":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"commands":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"id": "</a:t>
            </a:r>
            <a:r>
              <a:rPr lang="en-US" b="0" dirty="0" err="1">
                <a:solidFill>
                  <a:schemeClr val="tx1"/>
                </a:solidFill>
                <a:latin typeface="Consolas" panose="020B0609020204030204" pitchFamily="49" charset="0"/>
              </a:rPr>
              <a:t>searchCmd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"Search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"Bot Channels",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"initialRun": false,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"parameters":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a:t>
            </a:r>
            <a:r>
              <a:rPr lang="en-US" b="0" dirty="0" err="1">
                <a:solidFill>
                  <a:schemeClr val="tx1"/>
                </a:solidFill>
                <a:latin typeface="Consolas" panose="020B0609020204030204" pitchFamily="49" charset="0"/>
              </a:rPr>
              <a:t>searchText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"description": "Enter your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"title": "Search Text“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pic>
        <p:nvPicPr>
          <p:cNvPr id="3074" name="Picture 2" descr="Screenshot of list of compose extensions in Teams">
            <a:extLst>
              <a:ext uri="{FF2B5EF4-FFF2-40B4-BE49-F238E27FC236}">
                <a16:creationId xmlns:a16="http://schemas.microsoft.com/office/drawing/2014/main" id="{F6CF121D-A79D-4B0F-B9DC-A18538FC8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6216" y="3023648"/>
            <a:ext cx="2221170" cy="3069824"/>
          </a:xfrm>
          <a:prstGeom prst="rect">
            <a:avLst/>
          </a:prstGeom>
          <a:noFill/>
          <a:ln>
            <a:solidFill>
              <a:schemeClr val="bg1">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33475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69C6E-4094-4CE2-A224-DB6A1C4B65D5}"/>
              </a:ext>
            </a:extLst>
          </p:cNvPr>
          <p:cNvSpPr>
            <a:spLocks noGrp="1"/>
          </p:cNvSpPr>
          <p:nvPr>
            <p:ph type="title"/>
          </p:nvPr>
        </p:nvSpPr>
        <p:spPr/>
        <p:txBody>
          <a:bodyPr/>
          <a:lstStyle/>
          <a:p>
            <a:r>
              <a:rPr lang="en-AU"/>
              <a:t>Creating Message Action from Extension</a:t>
            </a:r>
          </a:p>
        </p:txBody>
      </p:sp>
      <p:sp>
        <p:nvSpPr>
          <p:cNvPr id="3" name="Content Placeholder 2">
            <a:extLst>
              <a:ext uri="{FF2B5EF4-FFF2-40B4-BE49-F238E27FC236}">
                <a16:creationId xmlns:a16="http://schemas.microsoft.com/office/drawing/2014/main" id="{6F95BBF4-496B-4B64-AC6E-E196A1F75B54}"/>
              </a:ext>
            </a:extLst>
          </p:cNvPr>
          <p:cNvSpPr>
            <a:spLocks noGrp="1"/>
          </p:cNvSpPr>
          <p:nvPr>
            <p:ph sz="quarter" idx="10"/>
          </p:nvPr>
        </p:nvSpPr>
        <p:spPr>
          <a:xfrm>
            <a:off x="584200" y="1435100"/>
            <a:ext cx="11018838" cy="4739759"/>
          </a:xfrm>
        </p:spPr>
        <p:txBody>
          <a:bodyPr>
            <a:normAutofit/>
          </a:bodyPr>
          <a:lstStyle/>
          <a:p>
            <a:pPr marL="0" indent="0">
              <a:buNone/>
            </a:pPr>
            <a:r>
              <a:rPr lang="en-AU" sz="2000"/>
              <a:t>"</a:t>
            </a:r>
            <a:r>
              <a:rPr lang="en-AU" sz="2000" err="1"/>
              <a:t>composeExtensions</a:t>
            </a:r>
            <a:r>
              <a:rPr lang="en-AU" sz="2000"/>
              <a:t>": [</a:t>
            </a:r>
          </a:p>
          <a:p>
            <a:pPr marL="0" indent="0">
              <a:buNone/>
            </a:pPr>
            <a:r>
              <a:rPr lang="en-AU" sz="2000"/>
              <a:t>  {</a:t>
            </a:r>
          </a:p>
          <a:p>
            <a:pPr marL="0" indent="0">
              <a:buNone/>
            </a:pPr>
            <a:r>
              <a:rPr lang="en-AU" sz="2000"/>
              <a:t>    "</a:t>
            </a:r>
            <a:r>
              <a:rPr lang="en-AU" sz="2000" err="1"/>
              <a:t>botId</a:t>
            </a:r>
            <a:r>
              <a:rPr lang="en-AU" sz="2000"/>
              <a:t>": "57a3c29f-1fc5-4d97-a142-35bb662b7b23",</a:t>
            </a:r>
          </a:p>
          <a:p>
            <a:pPr marL="0" indent="0">
              <a:buNone/>
            </a:pPr>
            <a:r>
              <a:rPr lang="en-AU" sz="2000"/>
              <a:t>    "</a:t>
            </a:r>
            <a:r>
              <a:rPr lang="en-AU" sz="2000" err="1"/>
              <a:t>canUpdateConfiguration</a:t>
            </a:r>
            <a:r>
              <a:rPr lang="en-AU" sz="2000"/>
              <a:t>": true,</a:t>
            </a:r>
          </a:p>
          <a:p>
            <a:pPr marL="0" indent="0">
              <a:buNone/>
            </a:pPr>
            <a:r>
              <a:rPr lang="en-AU" sz="2000"/>
              <a:t>    "commands": [</a:t>
            </a:r>
          </a:p>
          <a:p>
            <a:pPr marL="0" indent="0">
              <a:buNone/>
            </a:pPr>
            <a:r>
              <a:rPr lang="en-AU" sz="2000"/>
              <a:t>      {</a:t>
            </a:r>
          </a:p>
          <a:p>
            <a:pPr marL="0" indent="0">
              <a:buNone/>
            </a:pPr>
            <a:r>
              <a:rPr lang="en-AU" sz="2000"/>
              <a:t>        "id": "</a:t>
            </a:r>
            <a:r>
              <a:rPr lang="en-AU" sz="2000" err="1"/>
              <a:t>reassignTodo</a:t>
            </a:r>
            <a:r>
              <a:rPr lang="en-AU" sz="2000"/>
              <a:t>",</a:t>
            </a:r>
          </a:p>
          <a:p>
            <a:pPr marL="0" indent="0">
              <a:buNone/>
            </a:pPr>
            <a:r>
              <a:rPr lang="en-AU" sz="2000"/>
              <a:t>        "description": "Reassign a </a:t>
            </a:r>
            <a:r>
              <a:rPr lang="en-AU" sz="2000" err="1"/>
              <a:t>todo</a:t>
            </a:r>
            <a:r>
              <a:rPr lang="en-AU" sz="2000"/>
              <a:t> item",</a:t>
            </a:r>
          </a:p>
          <a:p>
            <a:pPr marL="0" indent="0">
              <a:buNone/>
            </a:pPr>
            <a:r>
              <a:rPr lang="en-AU" sz="2000"/>
              <a:t>        "title": "Create To Do",</a:t>
            </a:r>
          </a:p>
          <a:p>
            <a:pPr marL="0" indent="0">
              <a:buNone/>
            </a:pPr>
            <a:r>
              <a:rPr lang="en-AU" sz="2000"/>
              <a:t>        "type": "Action",</a:t>
            </a:r>
          </a:p>
          <a:p>
            <a:pPr marL="0" indent="0">
              <a:buNone/>
            </a:pPr>
            <a:r>
              <a:rPr lang="en-AU" sz="2000"/>
              <a:t>        "context": ["message"],</a:t>
            </a:r>
          </a:p>
          <a:p>
            <a:pPr marL="0" indent="0">
              <a:buNone/>
            </a:pPr>
            <a:r>
              <a:rPr lang="en-AU" sz="2000"/>
              <a:t>        "</a:t>
            </a:r>
            <a:r>
              <a:rPr lang="en-AU" sz="2000" err="1"/>
              <a:t>fetchTask</a:t>
            </a:r>
            <a:r>
              <a:rPr lang="en-AU" sz="2000"/>
              <a:t>": true</a:t>
            </a:r>
          </a:p>
          <a:p>
            <a:pPr marL="0" indent="0">
              <a:buNone/>
            </a:pPr>
            <a:r>
              <a:rPr lang="en-AU" sz="2000"/>
              <a:t>    }]</a:t>
            </a:r>
          </a:p>
        </p:txBody>
      </p:sp>
    </p:spTree>
    <p:extLst>
      <p:ext uri="{BB962C8B-B14F-4D97-AF65-F5344CB8AC3E}">
        <p14:creationId xmlns:p14="http://schemas.microsoft.com/office/powerpoint/2010/main" val="23879227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Rectangle 1">
            <a:extLst>
              <a:ext uri="{FF2B5EF4-FFF2-40B4-BE49-F238E27FC236}">
                <a16:creationId xmlns:a16="http://schemas.microsoft.com/office/drawing/2014/main" id="{1A591A87-3D83-4222-B2BD-24FD56D3E452}"/>
              </a:ext>
            </a:extLst>
          </p:cNvPr>
          <p:cNvSpPr/>
          <p:nvPr/>
        </p:nvSpPr>
        <p:spPr>
          <a:xfrm>
            <a:off x="730469" y="1810642"/>
            <a:ext cx="6568965" cy="2708434"/>
          </a:xfrm>
          <a:prstGeom prst="rect">
            <a:avLst/>
          </a:prstGeom>
        </p:spPr>
        <p:txBody>
          <a:bodyPr wrap="square">
            <a:spAutoFit/>
          </a:bodyPr>
          <a:lstStyle/>
          <a:p>
            <a:pPr lvl="0">
              <a:spcBef>
                <a:spcPts val="300"/>
              </a:spcBef>
            </a:pPr>
            <a:r>
              <a:rPr lang="en-US" sz="2000" dirty="0">
                <a:ln w="3175">
                  <a:noFill/>
                </a:ln>
                <a:solidFill>
                  <a:prstClr val="black"/>
                </a:solidFill>
                <a:latin typeface="Calibri" panose="020F0502020204030204" pitchFamily="34" charset="0"/>
                <a:cs typeface="Calibri" panose="020F0502020204030204" pitchFamily="34" charset="0"/>
              </a:rPr>
              <a:t>Lab 1</a:t>
            </a:r>
          </a:p>
          <a:p>
            <a:pPr marL="800100" lvl="1" indent="-342900">
              <a:spcBef>
                <a:spcPts val="300"/>
              </a:spcBef>
              <a:buFont typeface="Wingdings" panose="05000000000000000000" pitchFamily="2" charset="2"/>
              <a:buChar char="ü"/>
            </a:pPr>
            <a:r>
              <a:rPr lang="en-US" sz="2000" dirty="0">
                <a:ln w="3175">
                  <a:noFill/>
                </a:ln>
                <a:solidFill>
                  <a:prstClr val="black"/>
                </a:solidFill>
                <a:latin typeface="Calibri" panose="020F0502020204030204" pitchFamily="34" charset="0"/>
                <a:cs typeface="Calibri" panose="020F0502020204030204" pitchFamily="34" charset="0"/>
              </a:rPr>
              <a:t>Register a new bot in Microsoft Azure</a:t>
            </a:r>
          </a:p>
          <a:p>
            <a:pPr marL="800100" lvl="1" indent="-342900">
              <a:spcBef>
                <a:spcPts val="300"/>
              </a:spcBef>
              <a:buFont typeface="Wingdings" panose="05000000000000000000" pitchFamily="2" charset="2"/>
              <a:buChar char="ü"/>
            </a:pPr>
            <a:r>
              <a:rPr lang="en-US" sz="2000" dirty="0">
                <a:ln w="3175">
                  <a:noFill/>
                </a:ln>
                <a:solidFill>
                  <a:prstClr val="black"/>
                </a:solidFill>
                <a:latin typeface="Calibri" panose="020F0502020204030204" pitchFamily="34" charset="0"/>
                <a:cs typeface="Calibri" panose="020F0502020204030204" pitchFamily="34" charset="0"/>
              </a:rPr>
              <a:t>Exercise 1 - Create action command messaging extensions using </a:t>
            </a:r>
            <a:r>
              <a:rPr lang="en-US" sz="2000" dirty="0" err="1">
                <a:ln w="3175">
                  <a:noFill/>
                </a:ln>
                <a:solidFill>
                  <a:prstClr val="black"/>
                </a:solidFill>
                <a:latin typeface="Calibri" panose="020F0502020204030204" pitchFamily="34" charset="0"/>
                <a:cs typeface="Calibri" panose="020F0502020204030204" pitchFamily="34" charset="0"/>
              </a:rPr>
              <a:t>yo</a:t>
            </a:r>
            <a:r>
              <a:rPr lang="en-US" sz="2000" dirty="0">
                <a:ln w="3175">
                  <a:noFill/>
                </a:ln>
                <a:solidFill>
                  <a:prstClr val="black"/>
                </a:solidFill>
                <a:latin typeface="Calibri" panose="020F0502020204030204" pitchFamily="34" charset="0"/>
                <a:cs typeface="Calibri" panose="020F0502020204030204" pitchFamily="34" charset="0"/>
              </a:rPr>
              <a:t> Teams</a:t>
            </a:r>
          </a:p>
          <a:p>
            <a:pPr marL="800100" lvl="1" indent="-342900">
              <a:spcBef>
                <a:spcPts val="300"/>
              </a:spcBef>
              <a:buFont typeface="Wingdings" panose="05000000000000000000" pitchFamily="2" charset="2"/>
              <a:buChar char="ü"/>
            </a:pPr>
            <a:r>
              <a:rPr lang="en-US" sz="2000" dirty="0">
                <a:ln w="3175">
                  <a:noFill/>
                </a:ln>
                <a:solidFill>
                  <a:prstClr val="black"/>
                </a:solidFill>
                <a:latin typeface="Calibri" panose="020F0502020204030204" pitchFamily="34" charset="0"/>
                <a:cs typeface="Calibri" panose="020F0502020204030204" pitchFamily="34" charset="0"/>
              </a:rPr>
              <a:t>Exercise 2 - Create search command messaging extensions</a:t>
            </a:r>
          </a:p>
          <a:p>
            <a:pPr marL="800100" lvl="1" indent="-342900">
              <a:spcBef>
                <a:spcPts val="300"/>
              </a:spcBef>
              <a:buFont typeface="Wingdings" panose="05000000000000000000" pitchFamily="2" charset="2"/>
              <a:buChar char="ü"/>
              <a:defRPr/>
            </a:pPr>
            <a:r>
              <a:rPr lang="en-US" sz="2000" dirty="0">
                <a:ln w="3175">
                  <a:noFill/>
                </a:ln>
                <a:solidFill>
                  <a:prstClr val="black"/>
                </a:solidFill>
                <a:latin typeface="Calibri" panose="020F0502020204030204" pitchFamily="34" charset="0"/>
                <a:cs typeface="Calibri" panose="020F0502020204030204" pitchFamily="34" charset="0"/>
              </a:rPr>
              <a:t>Exercise 3 - Implement link unfurling messaging extensions</a:t>
            </a:r>
          </a:p>
        </p:txBody>
      </p:sp>
      <p:sp>
        <p:nvSpPr>
          <p:cNvPr id="4" name="Title 1">
            <a:extLst>
              <a:ext uri="{FF2B5EF4-FFF2-40B4-BE49-F238E27FC236}">
                <a16:creationId xmlns:a16="http://schemas.microsoft.com/office/drawing/2014/main" id="{993A36EE-095F-4B65-84FD-C81BA745868E}"/>
              </a:ext>
            </a:extLst>
          </p:cNvPr>
          <p:cNvSpPr txBox="1">
            <a:spLocks/>
          </p:cNvSpPr>
          <p:nvPr/>
        </p:nvSpPr>
        <p:spPr>
          <a:xfrm>
            <a:off x="702729" y="220717"/>
            <a:ext cx="11489271" cy="1114425"/>
          </a:xfrm>
          <a:prstGeom prst="rect">
            <a:avLst/>
          </a:prstGeom>
        </p:spPr>
        <p:txBody>
          <a:bodyPr>
            <a:norm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r>
              <a:rPr lang="en-US" sz="4000" b="1" dirty="0">
                <a:solidFill>
                  <a:srgbClr val="124548"/>
                </a:solidFill>
                <a:latin typeface="Calibri" panose="020F0502020204030204"/>
              </a:rPr>
              <a:t>Demo &amp; Hands-on </a:t>
            </a:r>
            <a:r>
              <a:rPr lang="en-AU" sz="4000" b="1" dirty="0">
                <a:solidFill>
                  <a:srgbClr val="124548"/>
                </a:solidFill>
                <a:latin typeface="Calibri" panose="020F0502020204030204"/>
              </a:rPr>
              <a:t>Message Extension &amp; Actions</a:t>
            </a:r>
            <a:endParaRPr lang="en-US" sz="4000" b="1" dirty="0">
              <a:solidFill>
                <a:srgbClr val="124548"/>
              </a:solidFill>
              <a:latin typeface="Calibri" panose="020F0502020204030204"/>
            </a:endParaRPr>
          </a:p>
        </p:txBody>
      </p:sp>
      <p:pic>
        <p:nvPicPr>
          <p:cNvPr id="5" name="Picture 4">
            <a:extLst>
              <a:ext uri="{FF2B5EF4-FFF2-40B4-BE49-F238E27FC236}">
                <a16:creationId xmlns:a16="http://schemas.microsoft.com/office/drawing/2014/main" id="{0A4B952F-F696-584F-B199-CD6009163C53}"/>
              </a:ext>
              <a:ext uri="{C183D7F6-B498-43B3-948B-1728B52AA6E4}">
                <adec:decorative xmlns:adec="http://schemas.microsoft.com/office/drawing/2017/decorative" val="1"/>
              </a:ext>
            </a:extLst>
          </p:cNvPr>
          <p:cNvPicPr>
            <a:picLocks noChangeAspect="1"/>
          </p:cNvPicPr>
          <p:nvPr/>
        </p:nvPicPr>
        <p:blipFill rotWithShape="1">
          <a:blip r:embed="rId3"/>
          <a:srcRect l="29824" t="31818" r="7869" b="1489"/>
          <a:stretch/>
        </p:blipFill>
        <p:spPr>
          <a:xfrm>
            <a:off x="7156991" y="1911756"/>
            <a:ext cx="4162441" cy="2506205"/>
          </a:xfrm>
          <a:prstGeom prst="rect">
            <a:avLst/>
          </a:prstGeom>
          <a:ln>
            <a:solidFill>
              <a:schemeClr val="bg1">
                <a:lumMod val="85000"/>
              </a:schemeClr>
            </a:solidFill>
          </a:ln>
        </p:spPr>
      </p:pic>
    </p:spTree>
    <p:extLst>
      <p:ext uri="{BB962C8B-B14F-4D97-AF65-F5344CB8AC3E}">
        <p14:creationId xmlns:p14="http://schemas.microsoft.com/office/powerpoint/2010/main" val="335733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584775"/>
          </a:xfrm>
          <a:prstGeom prst="rect">
            <a:avLst/>
          </a:prstGeom>
          <a:noFill/>
        </p:spPr>
        <p:txBody>
          <a:bodyPr wrap="square" rtlCol="0">
            <a:spAutoFit/>
          </a:bodyPr>
          <a:lstStyle/>
          <a:p>
            <a:pPr lvl="0" algn="ctr"/>
            <a:r>
              <a:rPr lang="en-GB" sz="3200" b="1" dirty="0">
                <a:solidFill>
                  <a:srgbClr val="4C5A67"/>
                </a:solidFill>
              </a:rPr>
              <a:t>Tabs</a:t>
            </a:r>
            <a:endParaRPr lang="en-US" sz="2000" b="1" dirty="0">
              <a:solidFill>
                <a:srgbClr val="4C5A67"/>
              </a:solidFill>
            </a:endParaRPr>
          </a:p>
        </p:txBody>
      </p:sp>
      <p:pic>
        <p:nvPicPr>
          <p:cNvPr id="3" name="Picture 2" descr="A screenshot of a social media post&#10;&#10;Description automatically generated">
            <a:extLst>
              <a:ext uri="{FF2B5EF4-FFF2-40B4-BE49-F238E27FC236}">
                <a16:creationId xmlns:a16="http://schemas.microsoft.com/office/drawing/2014/main" id="{ADBE38EA-0293-134F-B019-82D377093FE2}"/>
              </a:ext>
            </a:extLst>
          </p:cNvPr>
          <p:cNvPicPr>
            <a:picLocks noChangeAspect="1"/>
          </p:cNvPicPr>
          <p:nvPr/>
        </p:nvPicPr>
        <p:blipFill>
          <a:blip r:embed="rId3"/>
          <a:srcRect/>
          <a:stretch/>
        </p:blipFill>
        <p:spPr>
          <a:xfrm>
            <a:off x="5174682" y="1583668"/>
            <a:ext cx="6364761" cy="3352108"/>
          </a:xfrm>
          <a:prstGeom prst="rect">
            <a:avLst/>
          </a:prstGeom>
        </p:spPr>
      </p:pic>
    </p:spTree>
    <p:extLst>
      <p:ext uri="{BB962C8B-B14F-4D97-AF65-F5344CB8AC3E}">
        <p14:creationId xmlns:p14="http://schemas.microsoft.com/office/powerpoint/2010/main" val="794510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Have a conversation about work items</a:t>
            </a:r>
          </a:p>
        </p:txBody>
      </p:sp>
      <p:pic>
        <p:nvPicPr>
          <p:cNvPr id="12" name="Picture 11" descr="Microsoft Teams window with team tab active, showing Development winndow">
            <a:extLst>
              <a:ext uri="{FF2B5EF4-FFF2-40B4-BE49-F238E27FC236}">
                <a16:creationId xmlns:a16="http://schemas.microsoft.com/office/drawing/2014/main" id="{42781AD0-7E62-584D-BDFE-A56F2D1B4411}"/>
              </a:ext>
            </a:extLst>
          </p:cNvPr>
          <p:cNvPicPr>
            <a:picLocks noChangeAspect="1"/>
          </p:cNvPicPr>
          <p:nvPr/>
        </p:nvPicPr>
        <p:blipFill>
          <a:blip r:embed="rId3"/>
          <a:srcRect/>
          <a:stretch/>
        </p:blipFill>
        <p:spPr>
          <a:xfrm>
            <a:off x="668517" y="1354075"/>
            <a:ext cx="8518300" cy="4791544"/>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373280" y="1354075"/>
            <a:ext cx="2818720" cy="147732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025202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Have a conversation about work items</a:t>
            </a:r>
          </a:p>
        </p:txBody>
      </p:sp>
      <p:pic>
        <p:nvPicPr>
          <p:cNvPr id="6" name="Picture 5">
            <a:extLst>
              <a:ext uri="{FF2B5EF4-FFF2-40B4-BE49-F238E27FC236}">
                <a16:creationId xmlns:a16="http://schemas.microsoft.com/office/drawing/2014/main" id="{3FE03576-E520-4FFD-8A90-4D8ED61ECD7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5390" y="1354075"/>
            <a:ext cx="6858000" cy="3857625"/>
          </a:xfrm>
          <a:prstGeom prst="rect">
            <a:avLst/>
          </a:prstGeom>
        </p:spPr>
      </p:pic>
      <p:sp>
        <p:nvSpPr>
          <p:cNvPr id="9" name="Rectangle 8">
            <a:extLst>
              <a:ext uri="{FF2B5EF4-FFF2-40B4-BE49-F238E27FC236}">
                <a16:creationId xmlns:a16="http://schemas.microsoft.com/office/drawing/2014/main" id="{E1733920-8418-4053-B67D-0AEC0A96802F}"/>
              </a:ext>
              <a:ext uri="{C183D7F6-B498-43B3-948B-1728B52AA6E4}">
                <adec:decorative xmlns:adec="http://schemas.microsoft.com/office/drawing/2017/decorative" val="1"/>
              </a:ext>
            </a:extLst>
          </p:cNvPr>
          <p:cNvSpPr/>
          <p:nvPr/>
        </p:nvSpPr>
        <p:spPr bwMode="auto">
          <a:xfrm>
            <a:off x="585389" y="1354075"/>
            <a:ext cx="7591101" cy="458934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Microsoft Teams window with team tab active, showing Development winndow">
            <a:extLst>
              <a:ext uri="{FF2B5EF4-FFF2-40B4-BE49-F238E27FC236}">
                <a16:creationId xmlns:a16="http://schemas.microsoft.com/office/drawing/2014/main" id="{BDB09629-FE38-4114-88EC-AFB354A0F202}"/>
              </a:ext>
            </a:extLst>
          </p:cNvPr>
          <p:cNvPicPr>
            <a:picLocks noChangeAspect="1"/>
          </p:cNvPicPr>
          <p:nvPr/>
        </p:nvPicPr>
        <p:blipFill>
          <a:blip r:embed="rId4"/>
          <a:srcRect/>
          <a:stretch/>
        </p:blipFill>
        <p:spPr>
          <a:xfrm>
            <a:off x="878003" y="1811447"/>
            <a:ext cx="8158850" cy="4589353"/>
          </a:xfrm>
          <a:prstGeom prst="rect">
            <a:avLst/>
          </a:prstGeom>
        </p:spPr>
      </p:pic>
      <p:sp>
        <p:nvSpPr>
          <p:cNvPr id="8" name="TextBox 7">
            <a:extLst>
              <a:ext uri="{FF2B5EF4-FFF2-40B4-BE49-F238E27FC236}">
                <a16:creationId xmlns:a16="http://schemas.microsoft.com/office/drawing/2014/main" id="{5BBBC625-5DA3-475F-8320-D2AD905116DE}"/>
              </a:ext>
            </a:extLst>
          </p:cNvPr>
          <p:cNvSpPr txBox="1">
            <a:spLocks/>
          </p:cNvSpPr>
          <p:nvPr/>
        </p:nvSpPr>
        <p:spPr>
          <a:xfrm>
            <a:off x="9245090" y="1354075"/>
            <a:ext cx="2818720" cy="2862322"/>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a:p>
            <a:endParaRPr lang="en-US" sz="1400">
              <a:solidFill>
                <a:srgbClr val="4B53BC"/>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Chat in context</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chat about your page, interact with it and draw people’s attention to important information all in one place</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64875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Have a conversation about work items</a:t>
            </a:r>
          </a:p>
        </p:txBody>
      </p:sp>
      <p:pic>
        <p:nvPicPr>
          <p:cNvPr id="6" name="Picture 5">
            <a:extLst>
              <a:ext uri="{FF2B5EF4-FFF2-40B4-BE49-F238E27FC236}">
                <a16:creationId xmlns:a16="http://schemas.microsoft.com/office/drawing/2014/main" id="{3FE03576-E520-4FFD-8A90-4D8ED61ECD7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5390" y="1354075"/>
            <a:ext cx="6858000" cy="3857625"/>
          </a:xfrm>
          <a:prstGeom prst="rect">
            <a:avLst/>
          </a:prstGeom>
        </p:spPr>
      </p:pic>
      <p:sp>
        <p:nvSpPr>
          <p:cNvPr id="9" name="Rectangle 8">
            <a:extLst>
              <a:ext uri="{FF2B5EF4-FFF2-40B4-BE49-F238E27FC236}">
                <a16:creationId xmlns:a16="http://schemas.microsoft.com/office/drawing/2014/main" id="{E1733920-8418-4053-B67D-0AEC0A96802F}"/>
              </a:ext>
              <a:ext uri="{C183D7F6-B498-43B3-948B-1728B52AA6E4}">
                <adec:decorative xmlns:adec="http://schemas.microsoft.com/office/drawing/2017/decorative" val="1"/>
              </a:ext>
            </a:extLst>
          </p:cNvPr>
          <p:cNvSpPr/>
          <p:nvPr/>
        </p:nvSpPr>
        <p:spPr bwMode="auto">
          <a:xfrm>
            <a:off x="585390"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BDB09629-FE38-4114-88EC-AFB354A0F202}"/>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960D67D1-B507-42AB-A003-92ABA9B8C6B9}"/>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Teams window with team tab active, showing Development winndow">
            <a:extLst>
              <a:ext uri="{FF2B5EF4-FFF2-40B4-BE49-F238E27FC236}">
                <a16:creationId xmlns:a16="http://schemas.microsoft.com/office/drawing/2014/main" id="{812596B3-3369-4839-8EA3-0F8C888519A5}"/>
              </a:ext>
            </a:extLst>
          </p:cNvPr>
          <p:cNvPicPr>
            <a:picLocks noChangeAspect="1"/>
          </p:cNvPicPr>
          <p:nvPr/>
        </p:nvPicPr>
        <p:blipFill>
          <a:blip r:embed="rId4"/>
          <a:srcRect/>
          <a:stretch/>
        </p:blipFill>
        <p:spPr>
          <a:xfrm>
            <a:off x="1165563" y="2287584"/>
            <a:ext cx="6858000" cy="3857625"/>
          </a:xfrm>
          <a:prstGeom prst="rect">
            <a:avLst/>
          </a:prstGeom>
        </p:spPr>
      </p:pic>
      <p:pic>
        <p:nvPicPr>
          <p:cNvPr id="13" name="Picture 12" descr="Mobile phone showing conversations within Microsoft Teams app">
            <a:extLst>
              <a:ext uri="{FF2B5EF4-FFF2-40B4-BE49-F238E27FC236}">
                <a16:creationId xmlns:a16="http://schemas.microsoft.com/office/drawing/2014/main" id="{E3C670F7-E63B-4076-8713-F764A698B42E}"/>
              </a:ext>
            </a:extLst>
          </p:cNvPr>
          <p:cNvPicPr>
            <a:picLocks noChangeAspect="1"/>
          </p:cNvPicPr>
          <p:nvPr/>
        </p:nvPicPr>
        <p:blipFill>
          <a:blip r:embed="rId5"/>
          <a:stretch>
            <a:fillRect/>
          </a:stretch>
        </p:blipFill>
        <p:spPr>
          <a:xfrm>
            <a:off x="7010459" y="3491632"/>
            <a:ext cx="1411198" cy="2909168"/>
          </a:xfrm>
          <a:prstGeom prst="rect">
            <a:avLst/>
          </a:prstGeom>
        </p:spPr>
      </p:pic>
      <p:sp>
        <p:nvSpPr>
          <p:cNvPr id="8" name="TextBox 7">
            <a:extLst>
              <a:ext uri="{FF2B5EF4-FFF2-40B4-BE49-F238E27FC236}">
                <a16:creationId xmlns:a16="http://schemas.microsoft.com/office/drawing/2014/main" id="{5BBBC625-5DA3-475F-8320-D2AD905116DE}"/>
              </a:ext>
            </a:extLst>
          </p:cNvPr>
          <p:cNvSpPr txBox="1">
            <a:spLocks/>
          </p:cNvSpPr>
          <p:nvPr/>
        </p:nvSpPr>
        <p:spPr>
          <a:xfrm>
            <a:off x="8787890" y="1354075"/>
            <a:ext cx="2818720" cy="4062651"/>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Tabs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When your app needs a large area to present information to users a tab is a great place to show a list of work items or a dashboard</a:t>
            </a:r>
          </a:p>
          <a:p>
            <a:endParaRPr lang="en-US" sz="1400">
              <a:solidFill>
                <a:srgbClr val="4B53BC"/>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Chat in context</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chat about your page, interact with it and draw people’s attention to important information all in one place</a:t>
            </a:r>
          </a:p>
          <a:p>
            <a:endParaRPr lang="en-US" sz="1600" b="1">
              <a:solidFill>
                <a:srgbClr val="6262A9"/>
              </a:solidFill>
              <a:latin typeface="Segoe UI Semibold" panose="020B0502040204020203" pitchFamily="34" charset="0"/>
              <a:cs typeface="Segoe UI Semibold"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Post tab threads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Conversations within the tab will be posted in the team’s channel and promote your tab</a:t>
            </a:r>
          </a:p>
        </p:txBody>
      </p:sp>
    </p:spTree>
    <p:extLst>
      <p:ext uri="{BB962C8B-B14F-4D97-AF65-F5344CB8AC3E}">
        <p14:creationId xmlns:p14="http://schemas.microsoft.com/office/powerpoint/2010/main" val="198005792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Static Tabs</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56797" y="1966728"/>
            <a:ext cx="4579848" cy="2336590"/>
          </a:xfrm>
        </p:spPr>
        <p:txBody>
          <a:bodyPr/>
          <a:lstStyle/>
          <a:p>
            <a:pPr>
              <a:spcBef>
                <a:spcPts val="1175"/>
              </a:spcBef>
            </a:pPr>
            <a:r>
              <a:rPr lang="en-US" sz="1567" dirty="0">
                <a:latin typeface="+mj-lt"/>
              </a:rPr>
              <a:t>A content page declared directly in manifest</a:t>
            </a:r>
          </a:p>
          <a:p>
            <a:pPr>
              <a:spcBef>
                <a:spcPts val="1175"/>
              </a:spcBef>
            </a:pPr>
            <a:r>
              <a:rPr lang="en-US" sz="1567" dirty="0">
                <a:latin typeface="+mj-lt"/>
              </a:rPr>
              <a:t>No Configuration </a:t>
            </a:r>
          </a:p>
          <a:p>
            <a:pPr>
              <a:spcBef>
                <a:spcPts val="1175"/>
              </a:spcBef>
            </a:pPr>
            <a:r>
              <a:rPr lang="en-US" sz="1567" dirty="0">
                <a:latin typeface="+mj-lt"/>
              </a:rPr>
              <a:t>Added in “personal” scope</a:t>
            </a:r>
          </a:p>
          <a:p>
            <a:pPr>
              <a:spcBef>
                <a:spcPts val="1175"/>
              </a:spcBef>
            </a:pPr>
            <a:r>
              <a:rPr lang="en-US" sz="1567" dirty="0">
                <a:latin typeface="+mj-lt"/>
              </a:rPr>
              <a:t>Accessed via the app bar or alongside bot conversation</a:t>
            </a:r>
          </a:p>
          <a:p>
            <a:endParaRPr lang="en-US" sz="1765" dirty="0"/>
          </a:p>
        </p:txBody>
      </p:sp>
      <p:pic>
        <p:nvPicPr>
          <p:cNvPr id="4" name="Picture 3" descr="A screenshot of a cell phone&#10;&#10;Description generated with very high confidence">
            <a:extLst>
              <a:ext uri="{FF2B5EF4-FFF2-40B4-BE49-F238E27FC236}">
                <a16:creationId xmlns:a16="http://schemas.microsoft.com/office/drawing/2014/main" id="{3D9394DF-9063-48B5-B953-BA1378953CAF}"/>
              </a:ext>
            </a:extLst>
          </p:cNvPr>
          <p:cNvPicPr>
            <a:picLocks noChangeAspect="1"/>
          </p:cNvPicPr>
          <p:nvPr/>
        </p:nvPicPr>
        <p:blipFill>
          <a:blip r:embed="rId3"/>
          <a:stretch>
            <a:fillRect/>
          </a:stretch>
        </p:blipFill>
        <p:spPr>
          <a:xfrm>
            <a:off x="6313512" y="1966728"/>
            <a:ext cx="5448149" cy="2676017"/>
          </a:xfrm>
          <a:prstGeom prst="rect">
            <a:avLst/>
          </a:prstGeom>
        </p:spPr>
      </p:pic>
    </p:spTree>
    <p:extLst>
      <p:ext uri="{BB962C8B-B14F-4D97-AF65-F5344CB8AC3E}">
        <p14:creationId xmlns:p14="http://schemas.microsoft.com/office/powerpoint/2010/main" val="25682236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Static Tabs - Manifest</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145665" cy="2884996"/>
          </a:xfrm>
        </p:spPr>
        <p:txBody>
          <a:bodyPr/>
          <a:lstStyle/>
          <a:p>
            <a:r>
              <a:rPr lang="en-US" sz="1961" dirty="0" err="1">
                <a:latin typeface="+mj-lt"/>
              </a:rPr>
              <a:t>staticTabs</a:t>
            </a:r>
            <a:r>
              <a:rPr lang="en-US" sz="1961" dirty="0">
                <a:latin typeface="+mj-lt"/>
              </a:rPr>
              <a:t> node</a:t>
            </a:r>
            <a:br>
              <a:rPr lang="en-US" sz="1961" dirty="0">
                <a:latin typeface="+mj-lt"/>
              </a:rPr>
            </a:br>
            <a:endParaRPr lang="en-US" sz="1961" dirty="0">
              <a:latin typeface="+mj-lt"/>
            </a:endParaRPr>
          </a:p>
          <a:p>
            <a:r>
              <a:rPr lang="en-US" sz="1765" b="0" dirty="0" err="1">
                <a:solidFill>
                  <a:schemeClr val="tx1"/>
                </a:solidFill>
                <a:latin typeface="Consolas" panose="020B0609020204030204" pitchFamily="49" charset="0"/>
              </a:rPr>
              <a:t>contentUrl</a:t>
            </a:r>
            <a:r>
              <a:rPr lang="en-US" sz="1567" b="0" dirty="0">
                <a:solidFill>
                  <a:schemeClr val="tx1"/>
                </a:solidFill>
              </a:rPr>
              <a:t> </a:t>
            </a:r>
            <a:r>
              <a:rPr lang="en-US" sz="1765" b="0" dirty="0">
                <a:solidFill>
                  <a:schemeClr val="tx1"/>
                </a:solidFill>
                <a:latin typeface="+mj-lt"/>
              </a:rPr>
              <a:t>is hosted in IFRAME in Teams</a:t>
            </a:r>
            <a:br>
              <a:rPr lang="en-US" sz="1567" b="0" dirty="0">
                <a:solidFill>
                  <a:schemeClr val="tx1"/>
                </a:solidFill>
              </a:rPr>
            </a:br>
            <a:endParaRPr lang="en-US" sz="1567" b="0" dirty="0">
              <a:solidFill>
                <a:schemeClr val="tx1"/>
              </a:solidFill>
            </a:endParaRPr>
          </a:p>
          <a:p>
            <a:r>
              <a:rPr lang="en-US" sz="1765" b="0" dirty="0" err="1">
                <a:solidFill>
                  <a:schemeClr val="tx1"/>
                </a:solidFill>
                <a:latin typeface="Consolas" panose="020B0609020204030204" pitchFamily="49" charset="0"/>
              </a:rPr>
              <a:t>websiteUrl</a:t>
            </a:r>
            <a:r>
              <a:rPr lang="en-US" sz="1567" b="0" dirty="0">
                <a:solidFill>
                  <a:schemeClr val="tx1"/>
                </a:solidFill>
              </a:rPr>
              <a:t> </a:t>
            </a:r>
            <a:r>
              <a:rPr lang="en-US" sz="1765" b="0" dirty="0">
                <a:solidFill>
                  <a:schemeClr val="tx1"/>
                </a:solidFill>
                <a:latin typeface="+mj-lt"/>
              </a:rPr>
              <a:t>is used as target for link</a:t>
            </a:r>
            <a:endParaRPr lang="en-US" sz="1567" b="0" dirty="0">
              <a:solidFill>
                <a:schemeClr val="tx1"/>
              </a:solidFill>
              <a:latin typeface="+mj-lt"/>
            </a:endParaRPr>
          </a:p>
          <a:p>
            <a:pPr marL="280067" indent="-280067">
              <a:buFont typeface="Arial" panose="020B0604020202020204" pitchFamily="34" charset="0"/>
              <a:buChar char="•"/>
            </a:pPr>
            <a:endParaRPr lang="en-US" sz="1567" b="0" dirty="0">
              <a:solidFill>
                <a:schemeClr val="tx1"/>
              </a:solidFill>
            </a:endParaRPr>
          </a:p>
          <a:p>
            <a:r>
              <a:rPr lang="en-US" sz="1961" dirty="0" err="1">
                <a:latin typeface="+mj-lt"/>
              </a:rPr>
              <a:t>validDomains</a:t>
            </a:r>
            <a:r>
              <a:rPr lang="en-US" sz="1961" dirty="0">
                <a:latin typeface="+mj-lt"/>
              </a:rPr>
              <a:t> node</a:t>
            </a:r>
            <a:br>
              <a:rPr lang="en-US" sz="2353" dirty="0"/>
            </a:br>
            <a:endParaRPr lang="en-US" sz="2353" dirty="0"/>
          </a:p>
          <a:p>
            <a:r>
              <a:rPr lang="en-US" sz="1765" b="0" dirty="0">
                <a:solidFill>
                  <a:schemeClr val="tx1"/>
                </a:solidFill>
                <a:latin typeface="+mj-lt"/>
              </a:rPr>
              <a:t>A list of valid domains from which the extension expects to load any content.</a:t>
            </a:r>
            <a:endParaRPr lang="en-US" sz="1765" b="0" dirty="0">
              <a:solidFill>
                <a:schemeClr val="tx1"/>
              </a:solidFill>
            </a:endParaRPr>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447314" y="1153816"/>
            <a:ext cx="6592959" cy="3334158"/>
          </a:xfrm>
        </p:spPr>
        <p:txBody>
          <a:bodyPr/>
          <a:lstStyle/>
          <a:p>
            <a:r>
              <a:rPr lang="en-US" b="0" dirty="0">
                <a:solidFill>
                  <a:schemeClr val="tx1"/>
                </a:solidFill>
                <a:latin typeface="Consolas" panose="020B0609020204030204" pitchFamily="49" charset="0"/>
              </a:rPr>
              <a:t>"</a:t>
            </a:r>
            <a:r>
              <a:rPr lang="en-US" b="0" dirty="0" err="1">
                <a:solidFill>
                  <a:schemeClr val="tx1"/>
                </a:solidFill>
                <a:latin typeface="Consolas" panose="020B0609020204030204" pitchFamily="49" charset="0"/>
              </a:rPr>
              <a:t>staticTabs</a:t>
            </a: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entityId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candidatesTab</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"name": "Candidates",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contentUrl</a:t>
            </a:r>
            <a:r>
              <a:rPr lang="en-US" b="0" dirty="0">
                <a:solidFill>
                  <a:schemeClr val="tx1"/>
                </a:solidFill>
                <a:latin typeface="Consolas" panose="020B0609020204030204" pitchFamily="49" charset="0"/>
              </a:rPr>
              <a:t>": "https://.../Tabs/candidates.html",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websiteUrl</a:t>
            </a:r>
            <a:r>
              <a:rPr lang="en-US" b="0" dirty="0">
                <a:solidFill>
                  <a:schemeClr val="tx1"/>
                </a:solidFill>
                <a:latin typeface="Consolas" panose="020B0609020204030204" pitchFamily="49" charset="0"/>
              </a:rPr>
              <a:t>": "https://.../Tabs/</a:t>
            </a:r>
            <a:r>
              <a:rPr lang="en-US" b="0" dirty="0" err="1">
                <a:solidFill>
                  <a:schemeClr val="tx1"/>
                </a:solidFill>
                <a:latin typeface="Consolas" panose="020B0609020204030204" pitchFamily="49" charset="0"/>
              </a:rPr>
              <a:t>candidates.html?web</a:t>
            </a:r>
            <a:r>
              <a:rPr lang="en-US" b="0" dirty="0">
                <a:solidFill>
                  <a:schemeClr val="tx1"/>
                </a:solidFill>
                <a:latin typeface="Consolas" panose="020B0609020204030204" pitchFamily="49" charset="0"/>
              </a:rPr>
              <a:t>=1",</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p>
          <a:p>
            <a:r>
              <a:rPr lang="en-US" b="0" dirty="0">
                <a:solidFill>
                  <a:schemeClr val="tx1"/>
                </a:solidFill>
                <a:latin typeface="Consolas" panose="020B0609020204030204" pitchFamily="49" charset="0"/>
              </a:rPr>
              <a:t>"validDomains":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"token.botframework.com"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136747212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3E5B1EF-67AE-4A3C-9A66-63771084E556}"/>
              </a:ext>
            </a:extLst>
          </p:cNvPr>
          <p:cNvSpPr>
            <a:spLocks noGrp="1"/>
          </p:cNvSpPr>
          <p:nvPr>
            <p:ph type="title"/>
          </p:nvPr>
        </p:nvSpPr>
        <p:spPr/>
        <p:txBody>
          <a:bodyPr/>
          <a:lstStyle/>
          <a:p>
            <a:r>
              <a:rPr lang="en-US" dirty="0"/>
              <a:t>Tab Configuration and Content</a:t>
            </a:r>
          </a:p>
        </p:txBody>
      </p:sp>
      <p:sp>
        <p:nvSpPr>
          <p:cNvPr id="10" name="Text Placeholder 9">
            <a:extLst>
              <a:ext uri="{FF2B5EF4-FFF2-40B4-BE49-F238E27FC236}">
                <a16:creationId xmlns:a16="http://schemas.microsoft.com/office/drawing/2014/main" id="{0039457B-30BF-441B-8DAC-1839F160A4BA}"/>
              </a:ext>
            </a:extLst>
          </p:cNvPr>
          <p:cNvSpPr>
            <a:spLocks noGrp="1"/>
          </p:cNvSpPr>
          <p:nvPr>
            <p:ph type="body" sz="quarter" idx="11"/>
          </p:nvPr>
        </p:nvSpPr>
        <p:spPr>
          <a:xfrm>
            <a:off x="456796" y="4927498"/>
            <a:ext cx="5417680" cy="1583839"/>
          </a:xfrm>
        </p:spPr>
        <p:txBody>
          <a:bodyPr/>
          <a:lstStyle/>
          <a:p>
            <a:r>
              <a:rPr lang="en-US" sz="1765" dirty="0">
                <a:latin typeface="+mj-lt"/>
              </a:rPr>
              <a:t>Tab Configuration</a:t>
            </a:r>
          </a:p>
          <a:p>
            <a:r>
              <a:rPr lang="en-US" b="0" dirty="0">
                <a:solidFill>
                  <a:schemeClr val="tx1"/>
                </a:solidFill>
              </a:rPr>
              <a:t>Configured in manifest</a:t>
            </a:r>
          </a:p>
          <a:p>
            <a:r>
              <a:rPr lang="en-US" b="0" dirty="0">
                <a:solidFill>
                  <a:schemeClr val="tx1"/>
                </a:solidFill>
              </a:rPr>
              <a:t>Displayed when Tab added to Channel</a:t>
            </a:r>
          </a:p>
          <a:p>
            <a:r>
              <a:rPr lang="en-US" b="0" dirty="0">
                <a:solidFill>
                  <a:schemeClr val="tx1"/>
                </a:solidFill>
              </a:rPr>
              <a:t>Collect information</a:t>
            </a:r>
          </a:p>
          <a:p>
            <a:r>
              <a:rPr lang="en-US" b="0" dirty="0">
                <a:solidFill>
                  <a:schemeClr val="tx1"/>
                </a:solidFill>
              </a:rPr>
              <a:t>Call </a:t>
            </a:r>
            <a:r>
              <a:rPr lang="en-US" b="0" dirty="0" err="1">
                <a:solidFill>
                  <a:schemeClr val="tx1"/>
                </a:solidFill>
              </a:rPr>
              <a:t>setSettings</a:t>
            </a:r>
            <a:r>
              <a:rPr lang="en-US" b="0" dirty="0">
                <a:solidFill>
                  <a:schemeClr val="tx1"/>
                </a:solidFill>
              </a:rPr>
              <a:t>() specifying Content </a:t>
            </a:r>
            <a:r>
              <a:rPr lang="en-US" b="0" dirty="0" err="1">
                <a:solidFill>
                  <a:schemeClr val="tx1"/>
                </a:solidFill>
              </a:rPr>
              <a:t>Url</a:t>
            </a:r>
            <a:r>
              <a:rPr lang="en-US" b="0" dirty="0">
                <a:solidFill>
                  <a:schemeClr val="tx1"/>
                </a:solidFill>
              </a:rPr>
              <a:t> and Entity Id</a:t>
            </a:r>
          </a:p>
        </p:txBody>
      </p:sp>
      <p:sp>
        <p:nvSpPr>
          <p:cNvPr id="11" name="Text Placeholder 10">
            <a:extLst>
              <a:ext uri="{FF2B5EF4-FFF2-40B4-BE49-F238E27FC236}">
                <a16:creationId xmlns:a16="http://schemas.microsoft.com/office/drawing/2014/main" id="{50995F82-5E4D-4E22-881D-F48871EA493A}"/>
              </a:ext>
            </a:extLst>
          </p:cNvPr>
          <p:cNvSpPr>
            <a:spLocks noGrp="1"/>
          </p:cNvSpPr>
          <p:nvPr>
            <p:ph type="body" sz="quarter" idx="13"/>
          </p:nvPr>
        </p:nvSpPr>
        <p:spPr>
          <a:xfrm>
            <a:off x="6333520" y="4927497"/>
            <a:ext cx="5428140" cy="1972440"/>
          </a:xfrm>
        </p:spPr>
        <p:txBody>
          <a:bodyPr/>
          <a:lstStyle/>
          <a:p>
            <a:r>
              <a:rPr lang="en-US" sz="1765" dirty="0">
                <a:latin typeface="+mj-lt"/>
              </a:rPr>
              <a:t>Tab Content</a:t>
            </a:r>
          </a:p>
          <a:p>
            <a:r>
              <a:rPr lang="en-US" b="0" dirty="0">
                <a:solidFill>
                  <a:schemeClr val="tx1"/>
                </a:solidFill>
              </a:rPr>
              <a:t>Rendered in IFRAME</a:t>
            </a:r>
          </a:p>
          <a:p>
            <a:r>
              <a:rPr lang="en-US" b="0" dirty="0" err="1">
                <a:solidFill>
                  <a:schemeClr val="tx1"/>
                </a:solidFill>
              </a:rPr>
              <a:t>Url</a:t>
            </a:r>
            <a:r>
              <a:rPr lang="en-US" b="0" dirty="0">
                <a:solidFill>
                  <a:schemeClr val="tx1"/>
                </a:solidFill>
              </a:rPr>
              <a:t> specified by configuration page</a:t>
            </a:r>
          </a:p>
          <a:p>
            <a:r>
              <a:rPr lang="en-US" b="0" dirty="0">
                <a:solidFill>
                  <a:schemeClr val="tx1"/>
                </a:solidFill>
              </a:rPr>
              <a:t>Inspect context for </a:t>
            </a:r>
            <a:r>
              <a:rPr lang="en-US" b="0" dirty="0" err="1">
                <a:solidFill>
                  <a:schemeClr val="tx1"/>
                </a:solidFill>
              </a:rPr>
              <a:t>EntityId</a:t>
            </a:r>
            <a:r>
              <a:rPr lang="en-US" b="0" dirty="0">
                <a:solidFill>
                  <a:schemeClr val="tx1"/>
                </a:solidFill>
              </a:rPr>
              <a:t>/</a:t>
            </a:r>
            <a:r>
              <a:rPr lang="en-US" b="0" dirty="0" err="1">
                <a:solidFill>
                  <a:schemeClr val="tx1"/>
                </a:solidFill>
              </a:rPr>
              <a:t>SubEntityId</a:t>
            </a:r>
            <a:endParaRPr lang="en-US" b="0" dirty="0">
              <a:solidFill>
                <a:schemeClr val="tx1"/>
              </a:solidFill>
            </a:endParaRPr>
          </a:p>
          <a:p>
            <a:r>
              <a:rPr lang="en-US" b="0" dirty="0">
                <a:solidFill>
                  <a:schemeClr val="tx1"/>
                </a:solidFill>
              </a:rPr>
              <a:t>Retrieve state based on Entity/</a:t>
            </a:r>
            <a:r>
              <a:rPr lang="en-US" b="0" dirty="0" err="1">
                <a:solidFill>
                  <a:schemeClr val="tx1"/>
                </a:solidFill>
              </a:rPr>
              <a:t>SubEntity</a:t>
            </a:r>
            <a:r>
              <a:rPr lang="en-US" b="0" dirty="0">
                <a:solidFill>
                  <a:schemeClr val="tx1"/>
                </a:solidFill>
              </a:rPr>
              <a:t>/User</a:t>
            </a:r>
          </a:p>
          <a:p>
            <a:endParaRPr lang="en-US" sz="2353" dirty="0"/>
          </a:p>
        </p:txBody>
      </p:sp>
      <p:pic>
        <p:nvPicPr>
          <p:cNvPr id="3" name="Picture 2">
            <a:extLst>
              <a:ext uri="{FF2B5EF4-FFF2-40B4-BE49-F238E27FC236}">
                <a16:creationId xmlns:a16="http://schemas.microsoft.com/office/drawing/2014/main" id="{1111E5BC-3EFE-404E-80CE-609A3B669646}"/>
              </a:ext>
            </a:extLst>
          </p:cNvPr>
          <p:cNvPicPr>
            <a:picLocks noChangeAspect="1"/>
          </p:cNvPicPr>
          <p:nvPr/>
        </p:nvPicPr>
        <p:blipFill>
          <a:blip r:embed="rId3"/>
          <a:stretch>
            <a:fillRect/>
          </a:stretch>
        </p:blipFill>
        <p:spPr>
          <a:xfrm>
            <a:off x="1852236" y="1835734"/>
            <a:ext cx="2626795" cy="2657390"/>
          </a:xfrm>
          <a:prstGeom prst="rect">
            <a:avLst/>
          </a:prstGeom>
        </p:spPr>
      </p:pic>
      <p:pic>
        <p:nvPicPr>
          <p:cNvPr id="7" name="Picture 6">
            <a:extLst>
              <a:ext uri="{FF2B5EF4-FFF2-40B4-BE49-F238E27FC236}">
                <a16:creationId xmlns:a16="http://schemas.microsoft.com/office/drawing/2014/main" id="{F7D52288-48E4-49FE-9C96-A902AED156E1}"/>
              </a:ext>
            </a:extLst>
          </p:cNvPr>
          <p:cNvPicPr>
            <a:picLocks noChangeAspect="1"/>
          </p:cNvPicPr>
          <p:nvPr/>
        </p:nvPicPr>
        <p:blipFill>
          <a:blip r:embed="rId4"/>
          <a:stretch>
            <a:fillRect/>
          </a:stretch>
        </p:blipFill>
        <p:spPr>
          <a:xfrm>
            <a:off x="7712971" y="1835734"/>
            <a:ext cx="3150969" cy="2657390"/>
          </a:xfrm>
          <a:prstGeom prst="rect">
            <a:avLst/>
          </a:prstGeom>
        </p:spPr>
      </p:pic>
    </p:spTree>
    <p:extLst>
      <p:ext uri="{BB962C8B-B14F-4D97-AF65-F5344CB8AC3E}">
        <p14:creationId xmlns:p14="http://schemas.microsoft.com/office/powerpoint/2010/main" val="30824715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E7A211-6A06-D24D-8A7D-603E28705D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17146" y="1016052"/>
            <a:ext cx="6874854" cy="5438140"/>
          </a:xfrm>
          <a:prstGeom prst="rect">
            <a:avLst/>
          </a:prstGeom>
        </p:spPr>
      </p:pic>
      <p:sp>
        <p:nvSpPr>
          <p:cNvPr id="44" name="Rectangle 43">
            <a:extLst>
              <a:ext uri="{FF2B5EF4-FFF2-40B4-BE49-F238E27FC236}">
                <a16:creationId xmlns:a16="http://schemas.microsoft.com/office/drawing/2014/main" id="{AA36E36E-3699-7640-B00A-4B050539BE67}"/>
              </a:ext>
            </a:extLst>
          </p:cNvPr>
          <p:cNvSpPr/>
          <p:nvPr/>
        </p:nvSpPr>
        <p:spPr>
          <a:xfrm rot="10800000">
            <a:off x="32658" y="1959428"/>
            <a:ext cx="12192000" cy="4898571"/>
          </a:xfrm>
          <a:prstGeom prst="rect">
            <a:avLst/>
          </a:prstGeom>
          <a:gradFill>
            <a:gsLst>
              <a:gs pos="0">
                <a:srgbClr val="000000"/>
              </a:gs>
              <a:gs pos="100000">
                <a:srgbClr val="000000">
                  <a:alpha val="0"/>
                </a:srgbClr>
              </a:gs>
            </a:gsLst>
            <a:lin ang="54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73" name="Parallelogram 172">
            <a:extLst>
              <a:ext uri="{FF2B5EF4-FFF2-40B4-BE49-F238E27FC236}">
                <a16:creationId xmlns:a16="http://schemas.microsoft.com/office/drawing/2014/main" id="{640335EA-294D-0F41-A545-9BBA4C89DDFB}"/>
              </a:ext>
            </a:extLst>
          </p:cNvPr>
          <p:cNvSpPr/>
          <p:nvPr/>
        </p:nvSpPr>
        <p:spPr>
          <a:xfrm>
            <a:off x="-1229220" y="5210300"/>
            <a:ext cx="5739650"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52" name="Title 51"/>
          <p:cNvSpPr>
            <a:spLocks noGrp="1"/>
          </p:cNvSpPr>
          <p:nvPr>
            <p:ph type="title"/>
          </p:nvPr>
        </p:nvSpPr>
        <p:spPr>
          <a:xfrm>
            <a:off x="344803" y="413150"/>
            <a:ext cx="11658601" cy="553998"/>
          </a:xfrm>
        </p:spPr>
        <p:txBody>
          <a:bodyPr>
            <a:normAutofit fontScale="90000"/>
          </a:bodyPr>
          <a:lstStyle/>
          <a:p>
            <a:r>
              <a:rPr lang="en-US">
                <a:solidFill>
                  <a:schemeClr val="tx1"/>
                </a:solidFill>
              </a:rPr>
              <a:t>Microsoft Teams </a:t>
            </a:r>
            <a:r>
              <a:rPr lang="en-US">
                <a:solidFill>
                  <a:srgbClr val="107BD3"/>
                </a:solidFill>
              </a:rPr>
              <a:t>Platform</a:t>
            </a:r>
          </a:p>
        </p:txBody>
      </p:sp>
      <p:sp>
        <p:nvSpPr>
          <p:cNvPr id="8" name="Text Placeholder 7">
            <a:extLst>
              <a:ext uri="{FF2B5EF4-FFF2-40B4-BE49-F238E27FC236}">
                <a16:creationId xmlns:a16="http://schemas.microsoft.com/office/drawing/2014/main" id="{F28663B1-C330-3740-968F-88683BC5833C}"/>
              </a:ext>
            </a:extLst>
          </p:cNvPr>
          <p:cNvSpPr>
            <a:spLocks noGrp="1"/>
          </p:cNvSpPr>
          <p:nvPr>
            <p:ph type="body" sz="quarter" idx="12"/>
          </p:nvPr>
        </p:nvSpPr>
        <p:spPr>
          <a:xfrm>
            <a:off x="299357" y="1024922"/>
            <a:ext cx="11658601" cy="278733"/>
          </a:xfrm>
        </p:spPr>
        <p:txBody>
          <a:bodyPr/>
          <a:lstStyle/>
          <a:p>
            <a:r>
              <a:rPr lang="en-US" sz="1600"/>
              <a:t>build experiences that people love</a:t>
            </a:r>
          </a:p>
        </p:txBody>
      </p:sp>
      <p:sp>
        <p:nvSpPr>
          <p:cNvPr id="83" name="Rectangular Callout 59">
            <a:extLst>
              <a:ext uri="{FF2B5EF4-FFF2-40B4-BE49-F238E27FC236}">
                <a16:creationId xmlns:a16="http://schemas.microsoft.com/office/drawing/2014/main" id="{B5995989-AF75-8E42-9F7B-8AEC70FD091B}"/>
              </a:ext>
            </a:extLst>
          </p:cNvPr>
          <p:cNvSpPr/>
          <p:nvPr/>
        </p:nvSpPr>
        <p:spPr>
          <a:xfrm>
            <a:off x="489885" y="2177589"/>
            <a:ext cx="321349" cy="220233"/>
          </a:xfrm>
          <a:prstGeom prst="wedgeRectCallout">
            <a:avLst>
              <a:gd name="adj1" fmla="val -34098"/>
              <a:gd name="adj2" fmla="val 80367"/>
            </a:avLst>
          </a:prstGeom>
          <a:noFill/>
          <a:ln w="19050" cap="flat" cmpd="sng" algn="ctr">
            <a:solidFill>
              <a:schemeClr val="tx2"/>
            </a:solidFill>
            <a:prstDash val="solid"/>
            <a:miter lim="800000"/>
          </a:ln>
          <a:effectLst/>
        </p:spPr>
        <p:txBody>
          <a:bodyPr rtlCol="0" anchor="ctr"/>
          <a:lstStyle/>
          <a:p>
            <a:pPr marL="0" marR="0" lvl="0" indent="0" algn="ctr" defTabSz="932513"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3A0EDE8B-E974-9A49-A492-EB851C332759}"/>
              </a:ext>
            </a:extLst>
          </p:cNvPr>
          <p:cNvGrpSpPr/>
          <p:nvPr/>
        </p:nvGrpSpPr>
        <p:grpSpPr>
          <a:xfrm>
            <a:off x="462798" y="3187634"/>
            <a:ext cx="371212" cy="375463"/>
            <a:chOff x="703263" y="3005138"/>
            <a:chExt cx="415924" cy="420687"/>
          </a:xfrm>
        </p:grpSpPr>
        <p:sp>
          <p:nvSpPr>
            <p:cNvPr id="85" name="Freeform 12">
              <a:extLst>
                <a:ext uri="{FF2B5EF4-FFF2-40B4-BE49-F238E27FC236}">
                  <a16:creationId xmlns:a16="http://schemas.microsoft.com/office/drawing/2014/main" id="{10C2A80A-62A2-B54F-A1F4-8280325D5ED9}"/>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87" name="Freeform 13">
              <a:extLst>
                <a:ext uri="{FF2B5EF4-FFF2-40B4-BE49-F238E27FC236}">
                  <a16:creationId xmlns:a16="http://schemas.microsoft.com/office/drawing/2014/main" id="{586960F4-0331-924D-982B-70FA692280B4}"/>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88" name="Freeform 14">
              <a:extLst>
                <a:ext uri="{FF2B5EF4-FFF2-40B4-BE49-F238E27FC236}">
                  <a16:creationId xmlns:a16="http://schemas.microsoft.com/office/drawing/2014/main" id="{03C66D00-55D4-3E45-BA99-E503BA68FFB0}"/>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Oval 15">
              <a:extLst>
                <a:ext uri="{FF2B5EF4-FFF2-40B4-BE49-F238E27FC236}">
                  <a16:creationId xmlns:a16="http://schemas.microsoft.com/office/drawing/2014/main" id="{668D45A9-21E5-F949-8805-0B5ED3631EAD}"/>
                </a:ext>
              </a:extLst>
            </p:cNvPr>
            <p:cNvSpPr>
              <a:spLocks noChangeArrowheads="1"/>
            </p:cNvSpPr>
            <p:nvPr/>
          </p:nvSpPr>
          <p:spPr bwMode="auto">
            <a:xfrm>
              <a:off x="868363" y="300513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Oval 16">
              <a:extLst>
                <a:ext uri="{FF2B5EF4-FFF2-40B4-BE49-F238E27FC236}">
                  <a16:creationId xmlns:a16="http://schemas.microsoft.com/office/drawing/2014/main" id="{1C80D371-A27F-9043-8DED-0E6AFFCA65B4}"/>
                </a:ext>
              </a:extLst>
            </p:cNvPr>
            <p:cNvSpPr>
              <a:spLocks noChangeArrowheads="1"/>
            </p:cNvSpPr>
            <p:nvPr/>
          </p:nvSpPr>
          <p:spPr bwMode="auto">
            <a:xfrm>
              <a:off x="703263"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6" name="Oval 17">
              <a:extLst>
                <a:ext uri="{FF2B5EF4-FFF2-40B4-BE49-F238E27FC236}">
                  <a16:creationId xmlns:a16="http://schemas.microsoft.com/office/drawing/2014/main" id="{354301A2-170B-914E-AB83-843F26FDAFBC}"/>
                </a:ext>
              </a:extLst>
            </p:cNvPr>
            <p:cNvSpPr>
              <a:spLocks noChangeArrowheads="1"/>
            </p:cNvSpPr>
            <p:nvPr/>
          </p:nvSpPr>
          <p:spPr bwMode="auto">
            <a:xfrm>
              <a:off x="1031875" y="3303588"/>
              <a:ext cx="87312" cy="87312"/>
            </a:xfrm>
            <a:prstGeom prst="ellips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07" name="Group 106">
            <a:extLst>
              <a:ext uri="{FF2B5EF4-FFF2-40B4-BE49-F238E27FC236}">
                <a16:creationId xmlns:a16="http://schemas.microsoft.com/office/drawing/2014/main" id="{B5190978-A153-9140-B1C5-7D93059D3DEF}"/>
              </a:ext>
            </a:extLst>
          </p:cNvPr>
          <p:cNvGrpSpPr/>
          <p:nvPr/>
        </p:nvGrpSpPr>
        <p:grpSpPr>
          <a:xfrm>
            <a:off x="454880" y="5423473"/>
            <a:ext cx="383322" cy="409574"/>
            <a:chOff x="645996" y="3976119"/>
            <a:chExt cx="425673" cy="509610"/>
          </a:xfrm>
          <a:solidFill>
            <a:schemeClr val="tx1"/>
          </a:solidFill>
        </p:grpSpPr>
        <p:sp>
          <p:nvSpPr>
            <p:cNvPr id="109" name="Line 198">
              <a:extLst>
                <a:ext uri="{FF2B5EF4-FFF2-40B4-BE49-F238E27FC236}">
                  <a16:creationId xmlns:a16="http://schemas.microsoft.com/office/drawing/2014/main" id="{2FFA8F3D-4EB5-3F48-9A5D-CBB52CF2A0A3}"/>
                </a:ext>
              </a:extLst>
            </p:cNvPr>
            <p:cNvSpPr>
              <a:spLocks noChangeShapeType="1"/>
            </p:cNvSpPr>
            <p:nvPr/>
          </p:nvSpPr>
          <p:spPr bwMode="auto">
            <a:xfrm rot="5400000">
              <a:off x="771899"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4" name="Line 199">
              <a:extLst>
                <a:ext uri="{FF2B5EF4-FFF2-40B4-BE49-F238E27FC236}">
                  <a16:creationId xmlns:a16="http://schemas.microsoft.com/office/drawing/2014/main" id="{A16D011D-071D-0549-B7EC-F58171122C8E}"/>
                </a:ext>
              </a:extLst>
            </p:cNvPr>
            <p:cNvSpPr>
              <a:spLocks noChangeShapeType="1"/>
            </p:cNvSpPr>
            <p:nvPr/>
          </p:nvSpPr>
          <p:spPr bwMode="auto">
            <a:xfrm rot="5400000">
              <a:off x="604028"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2" name="Line 200">
              <a:extLst>
                <a:ext uri="{FF2B5EF4-FFF2-40B4-BE49-F238E27FC236}">
                  <a16:creationId xmlns:a16="http://schemas.microsoft.com/office/drawing/2014/main" id="{9D06D3EE-2F73-1B44-9F41-F83A0AEE59A8}"/>
                </a:ext>
              </a:extLst>
            </p:cNvPr>
            <p:cNvSpPr>
              <a:spLocks noChangeShapeType="1"/>
            </p:cNvSpPr>
            <p:nvPr/>
          </p:nvSpPr>
          <p:spPr bwMode="auto">
            <a:xfrm rot="5400000">
              <a:off x="433158" y="4230924"/>
              <a:ext cx="509610" cy="0"/>
            </a:xfrm>
            <a:prstGeom prst="line">
              <a:avLst/>
            </a:prstGeom>
            <a:grpFill/>
            <a:ln w="19050" cap="rnd">
              <a:solidFill>
                <a:srgbClr val="FFFFFF"/>
              </a:solid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3" name="Oval 209">
              <a:extLst>
                <a:ext uri="{FF2B5EF4-FFF2-40B4-BE49-F238E27FC236}">
                  <a16:creationId xmlns:a16="http://schemas.microsoft.com/office/drawing/2014/main" id="{432D5E90-9453-C049-B2BC-4AF4106E69E3}"/>
                </a:ext>
              </a:extLst>
            </p:cNvPr>
            <p:cNvSpPr>
              <a:spLocks noChangeArrowheads="1"/>
            </p:cNvSpPr>
            <p:nvPr/>
          </p:nvSpPr>
          <p:spPr bwMode="auto">
            <a:xfrm rot="5400000">
              <a:off x="978669" y="4263970"/>
              <a:ext cx="99065" cy="86934"/>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4" name="Oval 210">
              <a:extLst>
                <a:ext uri="{FF2B5EF4-FFF2-40B4-BE49-F238E27FC236}">
                  <a16:creationId xmlns:a16="http://schemas.microsoft.com/office/drawing/2014/main" id="{CDC42FAA-49F8-FD4F-9889-7BA313039058}"/>
                </a:ext>
              </a:extLst>
            </p:cNvPr>
            <p:cNvSpPr>
              <a:spLocks noChangeArrowheads="1"/>
            </p:cNvSpPr>
            <p:nvPr/>
          </p:nvSpPr>
          <p:spPr bwMode="auto">
            <a:xfrm rot="5400000">
              <a:off x="807799" y="4066121"/>
              <a:ext cx="99065" cy="86934"/>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5" name="Oval 211">
              <a:extLst>
                <a:ext uri="{FF2B5EF4-FFF2-40B4-BE49-F238E27FC236}">
                  <a16:creationId xmlns:a16="http://schemas.microsoft.com/office/drawing/2014/main" id="{6542B3AD-FB07-974C-B51F-8D087C8060A7}"/>
                </a:ext>
              </a:extLst>
            </p:cNvPr>
            <p:cNvSpPr>
              <a:spLocks noChangeArrowheads="1"/>
            </p:cNvSpPr>
            <p:nvPr/>
          </p:nvSpPr>
          <p:spPr bwMode="auto">
            <a:xfrm rot="5400000">
              <a:off x="640138" y="4209806"/>
              <a:ext cx="95652" cy="83936"/>
            </a:xfrm>
            <a:prstGeom prst="ellipse">
              <a:avLst/>
            </a:prstGeom>
            <a:grpFill/>
            <a:ln w="19050" cap="flat">
              <a:solidFill>
                <a:schemeClr val="accent1"/>
              </a:solidFill>
              <a:prstDash val="solid"/>
              <a:miter lim="800000"/>
              <a:headEnd/>
              <a:tailEnd/>
            </a:ln>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56" name="Group 155">
            <a:extLst>
              <a:ext uri="{FF2B5EF4-FFF2-40B4-BE49-F238E27FC236}">
                <a16:creationId xmlns:a16="http://schemas.microsoft.com/office/drawing/2014/main" id="{1212D943-2BBA-AC4E-A0C4-E824B63A96B0}"/>
              </a:ext>
            </a:extLst>
          </p:cNvPr>
          <p:cNvGrpSpPr/>
          <p:nvPr/>
        </p:nvGrpSpPr>
        <p:grpSpPr>
          <a:xfrm>
            <a:off x="509954" y="4305972"/>
            <a:ext cx="288669" cy="378879"/>
            <a:chOff x="765176" y="4954588"/>
            <a:chExt cx="177800" cy="233363"/>
          </a:xfrm>
        </p:grpSpPr>
        <p:sp>
          <p:nvSpPr>
            <p:cNvPr id="157" name="Freeform 21">
              <a:extLst>
                <a:ext uri="{FF2B5EF4-FFF2-40B4-BE49-F238E27FC236}">
                  <a16:creationId xmlns:a16="http://schemas.microsoft.com/office/drawing/2014/main" id="{C856661C-2C6F-0848-BF6A-E9F730B4C239}"/>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8" name="Freeform 22">
              <a:extLst>
                <a:ext uri="{FF2B5EF4-FFF2-40B4-BE49-F238E27FC236}">
                  <a16:creationId xmlns:a16="http://schemas.microsoft.com/office/drawing/2014/main" id="{765E53DC-CCB0-2742-BB60-B1E202F01B11}"/>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51121" rtl="0" eaLnBrk="1" fontAlgn="auto" latinLnBrk="0" hangingPunct="1">
                <a:lnSpc>
                  <a:spcPct val="100000"/>
                </a:lnSpc>
                <a:spcBef>
                  <a:spcPts val="0"/>
                </a:spcBef>
                <a:spcAft>
                  <a:spcPts val="0"/>
                </a:spcAft>
                <a:buClrTx/>
                <a:buSzTx/>
                <a:buFontTx/>
                <a:buNone/>
                <a:tabLst/>
                <a:defRPr/>
              </a:pPr>
              <a:endParaRPr kumimoji="0" lang="en-US" sz="1873"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59" name="TextBox 158">
            <a:extLst>
              <a:ext uri="{FF2B5EF4-FFF2-40B4-BE49-F238E27FC236}">
                <a16:creationId xmlns:a16="http://schemas.microsoft.com/office/drawing/2014/main" id="{F791B92D-D819-1F49-8198-1B86EEC5A6B8}"/>
              </a:ext>
            </a:extLst>
          </p:cNvPr>
          <p:cNvSpPr txBox="1"/>
          <p:nvPr/>
        </p:nvSpPr>
        <p:spPr>
          <a:xfrm>
            <a:off x="1157928" y="2041528"/>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Communicate</a:t>
            </a:r>
          </a:p>
        </p:txBody>
      </p:sp>
      <p:sp>
        <p:nvSpPr>
          <p:cNvPr id="160" name="TextBox 159">
            <a:extLst>
              <a:ext uri="{FF2B5EF4-FFF2-40B4-BE49-F238E27FC236}">
                <a16:creationId xmlns:a16="http://schemas.microsoft.com/office/drawing/2014/main" id="{F0B4DF68-A1AB-7443-8EC9-2AFA72B3C663}"/>
              </a:ext>
            </a:extLst>
          </p:cNvPr>
          <p:cNvSpPr txBox="1"/>
          <p:nvPr/>
        </p:nvSpPr>
        <p:spPr>
          <a:xfrm>
            <a:off x="1157928" y="2387492"/>
            <a:ext cx="3681932"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through chat, meetings &amp; calls</a:t>
            </a:r>
          </a:p>
        </p:txBody>
      </p:sp>
      <p:sp>
        <p:nvSpPr>
          <p:cNvPr id="161" name="TextBox 160">
            <a:extLst>
              <a:ext uri="{FF2B5EF4-FFF2-40B4-BE49-F238E27FC236}">
                <a16:creationId xmlns:a16="http://schemas.microsoft.com/office/drawing/2014/main" id="{0AC51842-E008-2541-A952-A0977A6BF140}"/>
              </a:ext>
            </a:extLst>
          </p:cNvPr>
          <p:cNvSpPr txBox="1"/>
          <p:nvPr/>
        </p:nvSpPr>
        <p:spPr>
          <a:xfrm>
            <a:off x="1157928" y="3080253"/>
            <a:ext cx="348075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Collaborate</a:t>
            </a:r>
          </a:p>
        </p:txBody>
      </p:sp>
      <p:sp>
        <p:nvSpPr>
          <p:cNvPr id="162" name="TextBox 161">
            <a:extLst>
              <a:ext uri="{FF2B5EF4-FFF2-40B4-BE49-F238E27FC236}">
                <a16:creationId xmlns:a16="http://schemas.microsoft.com/office/drawing/2014/main" id="{DBF4F273-677D-D849-8BA4-B1D6B3DF527D}"/>
              </a:ext>
            </a:extLst>
          </p:cNvPr>
          <p:cNvSpPr txBox="1"/>
          <p:nvPr/>
        </p:nvSpPr>
        <p:spPr>
          <a:xfrm>
            <a:off x="1157928" y="3415901"/>
            <a:ext cx="3480750" cy="210955"/>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with deeply integrated Office 365 apps</a:t>
            </a:r>
          </a:p>
        </p:txBody>
      </p:sp>
      <p:sp>
        <p:nvSpPr>
          <p:cNvPr id="163" name="TextBox 162">
            <a:extLst>
              <a:ext uri="{FF2B5EF4-FFF2-40B4-BE49-F238E27FC236}">
                <a16:creationId xmlns:a16="http://schemas.microsoft.com/office/drawing/2014/main" id="{7CA68909-51D8-7345-BF2B-34BDA807028E}"/>
              </a:ext>
            </a:extLst>
          </p:cNvPr>
          <p:cNvSpPr txBox="1"/>
          <p:nvPr/>
        </p:nvSpPr>
        <p:spPr>
          <a:xfrm>
            <a:off x="1142938" y="5287923"/>
            <a:ext cx="3681932"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FFFFFF"/>
                </a:solidFill>
                <a:effectLst/>
                <a:uLnTx/>
                <a:uFillTx/>
                <a:latin typeface="Segoe UI Semibold"/>
                <a:ea typeface="+mn-ea"/>
                <a:cs typeface="Segoe UI" pitchFamily="34" charset="0"/>
              </a:rPr>
              <a:t>Customize &amp; extend</a:t>
            </a:r>
          </a:p>
        </p:txBody>
      </p:sp>
      <p:sp>
        <p:nvSpPr>
          <p:cNvPr id="164" name="TextBox 163">
            <a:extLst>
              <a:ext uri="{FF2B5EF4-FFF2-40B4-BE49-F238E27FC236}">
                <a16:creationId xmlns:a16="http://schemas.microsoft.com/office/drawing/2014/main" id="{6511374F-214B-EB4E-AA51-5041536BC968}"/>
              </a:ext>
            </a:extLst>
          </p:cNvPr>
          <p:cNvSpPr txBox="1"/>
          <p:nvPr/>
        </p:nvSpPr>
        <p:spPr>
          <a:xfrm>
            <a:off x="1142938" y="5649944"/>
            <a:ext cx="3215702" cy="421910"/>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FFFFFF"/>
                </a:solidFill>
                <a:effectLst/>
                <a:uLnTx/>
                <a:uFillTx/>
                <a:latin typeface="Segoe UI"/>
                <a:ea typeface="+mn-ea"/>
                <a:cs typeface="Segoe UI Semibold" charset="0"/>
              </a:rPr>
              <a:t>with 3rd party apps, processes, and developer tools</a:t>
            </a:r>
          </a:p>
        </p:txBody>
      </p:sp>
      <p:sp>
        <p:nvSpPr>
          <p:cNvPr id="165" name="TextBox 164">
            <a:extLst>
              <a:ext uri="{FF2B5EF4-FFF2-40B4-BE49-F238E27FC236}">
                <a16:creationId xmlns:a16="http://schemas.microsoft.com/office/drawing/2014/main" id="{BD8DFB96-A4E2-544D-885F-208394FE5419}"/>
              </a:ext>
            </a:extLst>
          </p:cNvPr>
          <p:cNvSpPr txBox="1"/>
          <p:nvPr/>
        </p:nvSpPr>
        <p:spPr>
          <a:xfrm>
            <a:off x="1134777" y="4101471"/>
            <a:ext cx="3818080" cy="362087"/>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2353" b="0" i="0" u="none" strike="noStrike" kern="1200" cap="none" spc="-144" normalizeH="0" baseline="0" noProof="0">
                <a:ln w="3175">
                  <a:noFill/>
                </a:ln>
                <a:solidFill>
                  <a:srgbClr val="002050">
                    <a:lumMod val="50000"/>
                  </a:srgbClr>
                </a:solidFill>
                <a:effectLst/>
                <a:uLnTx/>
                <a:uFillTx/>
                <a:latin typeface="Segoe UI Semibold"/>
                <a:ea typeface="+mn-ea"/>
                <a:cs typeface="Segoe UI" pitchFamily="34" charset="0"/>
              </a:rPr>
              <a:t>Work with confidence</a:t>
            </a:r>
          </a:p>
        </p:txBody>
      </p:sp>
      <p:sp>
        <p:nvSpPr>
          <p:cNvPr id="166" name="TextBox 165">
            <a:extLst>
              <a:ext uri="{FF2B5EF4-FFF2-40B4-BE49-F238E27FC236}">
                <a16:creationId xmlns:a16="http://schemas.microsoft.com/office/drawing/2014/main" id="{581FBA36-4C8C-0149-8FC7-1CB3500C13E9}"/>
              </a:ext>
            </a:extLst>
          </p:cNvPr>
          <p:cNvSpPr txBox="1"/>
          <p:nvPr/>
        </p:nvSpPr>
        <p:spPr>
          <a:xfrm>
            <a:off x="1147218" y="4438910"/>
            <a:ext cx="3036329" cy="421910"/>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371" b="0" i="0" u="none" strike="noStrike" kern="1200" cap="none" spc="0" normalizeH="0" baseline="0" noProof="0">
                <a:ln w="3175">
                  <a:noFill/>
                </a:ln>
                <a:solidFill>
                  <a:srgbClr val="002050">
                    <a:lumMod val="50000"/>
                  </a:srgbClr>
                </a:solidFill>
                <a:effectLst/>
                <a:uLnTx/>
                <a:uFillTx/>
                <a:latin typeface="Segoe UI"/>
                <a:ea typeface="+mn-ea"/>
                <a:cs typeface="Segoe UI Semibold" charset="0"/>
              </a:rPr>
              <a:t>enterprise level security, compliance, and manageability</a:t>
            </a:r>
          </a:p>
        </p:txBody>
      </p:sp>
      <p:grpSp>
        <p:nvGrpSpPr>
          <p:cNvPr id="14" name="Group 13">
            <a:extLst>
              <a:ext uri="{FF2B5EF4-FFF2-40B4-BE49-F238E27FC236}">
                <a16:creationId xmlns:a16="http://schemas.microsoft.com/office/drawing/2014/main" id="{BE0C6EE1-C85E-7743-A94D-EC8E94C4A698}"/>
              </a:ext>
            </a:extLst>
          </p:cNvPr>
          <p:cNvGrpSpPr/>
          <p:nvPr/>
        </p:nvGrpSpPr>
        <p:grpSpPr>
          <a:xfrm>
            <a:off x="4626295" y="5210300"/>
            <a:ext cx="7071590" cy="1011321"/>
            <a:chOff x="4626295" y="5210300"/>
            <a:chExt cx="7071590" cy="1011321"/>
          </a:xfrm>
        </p:grpSpPr>
        <p:sp>
          <p:nvSpPr>
            <p:cNvPr id="91" name="TextBox 90">
              <a:extLst>
                <a:ext uri="{FF2B5EF4-FFF2-40B4-BE49-F238E27FC236}">
                  <a16:creationId xmlns:a16="http://schemas.microsoft.com/office/drawing/2014/main" id="{E9FA2C43-F7C2-465C-BD7A-014DAC49B31C}"/>
                </a:ext>
              </a:extLst>
            </p:cNvPr>
            <p:cNvSpPr txBox="1"/>
            <p:nvPr/>
          </p:nvSpPr>
          <p:spPr>
            <a:xfrm>
              <a:off x="5931178" y="5371735"/>
              <a:ext cx="1478615" cy="646331"/>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Gain context without switching context</a:t>
              </a:r>
            </a:p>
          </p:txBody>
        </p:sp>
        <p:sp>
          <p:nvSpPr>
            <p:cNvPr id="92" name="TextBox 91">
              <a:extLst>
                <a:ext uri="{FF2B5EF4-FFF2-40B4-BE49-F238E27FC236}">
                  <a16:creationId xmlns:a16="http://schemas.microsoft.com/office/drawing/2014/main" id="{C424E4C9-0C96-47A0-A00F-3626707F4572}"/>
                </a:ext>
              </a:extLst>
            </p:cNvPr>
            <p:cNvSpPr txBox="1"/>
            <p:nvPr/>
          </p:nvSpPr>
          <p:spPr>
            <a:xfrm>
              <a:off x="8502040" y="5414242"/>
              <a:ext cx="1300270" cy="646331"/>
            </a:xfrm>
            <a:prstGeom prst="rect">
              <a:avLst/>
            </a:prstGeom>
            <a:noFill/>
          </p:spPr>
          <p:txBody>
            <a:bodyPr wrap="square" lIns="0" tIns="0" rIns="0" bIns="0" rtlCol="0">
              <a:spAutoFit/>
            </a:bodyPr>
            <a:lstStyle/>
            <a:p>
              <a:pPr marL="0" marR="0" lvl="0" indent="0" algn="l"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Meet your people where they are</a:t>
              </a:r>
            </a:p>
          </p:txBody>
        </p:sp>
        <p:sp>
          <p:nvSpPr>
            <p:cNvPr id="95" name="TextBox 94">
              <a:extLst>
                <a:ext uri="{FF2B5EF4-FFF2-40B4-BE49-F238E27FC236}">
                  <a16:creationId xmlns:a16="http://schemas.microsoft.com/office/drawing/2014/main" id="{E262A79C-91C5-433C-8F77-DF86F8CCA229}"/>
                </a:ext>
              </a:extLst>
            </p:cNvPr>
            <p:cNvSpPr txBox="1"/>
            <p:nvPr/>
          </p:nvSpPr>
          <p:spPr>
            <a:xfrm>
              <a:off x="10397615" y="5443102"/>
              <a:ext cx="1300270" cy="430887"/>
            </a:xfrm>
            <a:prstGeom prst="rect">
              <a:avLst/>
            </a:prstGeom>
            <a:noFill/>
          </p:spPr>
          <p:txBody>
            <a:bodyPr wrap="square" lIns="0" tIns="0" rIns="0" bIns="0" rtlCol="0">
              <a:spAutoFit/>
            </a:bodyPr>
            <a:lstStyle/>
            <a:p>
              <a:pPr marL="0" marR="0" lvl="0" indent="0" algn="ctr" defTabSz="932205" rtl="0" eaLnBrk="1" fontAlgn="auto" latinLnBrk="0" hangingPunct="1">
                <a:lnSpc>
                  <a:spcPct val="100000"/>
                </a:lnSpc>
                <a:spcBef>
                  <a:spcPts val="400"/>
                </a:spcBef>
                <a:spcAft>
                  <a:spcPts val="0"/>
                </a:spcAft>
                <a:buClrTx/>
                <a:buSzPct val="90000"/>
                <a:buFontTx/>
                <a:buNone/>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Tailor your teamwork</a:t>
              </a:r>
            </a:p>
          </p:txBody>
        </p:sp>
        <p:sp>
          <p:nvSpPr>
            <p:cNvPr id="167" name="Parallelogram 166">
              <a:extLst>
                <a:ext uri="{FF2B5EF4-FFF2-40B4-BE49-F238E27FC236}">
                  <a16:creationId xmlns:a16="http://schemas.microsoft.com/office/drawing/2014/main" id="{F48324EF-BFCB-5C4F-A4AD-C854BEC2F659}"/>
                </a:ext>
              </a:extLst>
            </p:cNvPr>
            <p:cNvSpPr/>
            <p:nvPr/>
          </p:nvSpPr>
          <p:spPr>
            <a:xfrm>
              <a:off x="4626295"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68" name="Parallelogram 167">
              <a:extLst>
                <a:ext uri="{FF2B5EF4-FFF2-40B4-BE49-F238E27FC236}">
                  <a16:creationId xmlns:a16="http://schemas.microsoft.com/office/drawing/2014/main" id="{0EB9BA54-608C-C140-8DF5-2989088D6502}"/>
                </a:ext>
              </a:extLst>
            </p:cNvPr>
            <p:cNvSpPr/>
            <p:nvPr/>
          </p:nvSpPr>
          <p:spPr>
            <a:xfrm>
              <a:off x="7209809"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69" name="Parallelogram 168">
              <a:extLst>
                <a:ext uri="{FF2B5EF4-FFF2-40B4-BE49-F238E27FC236}">
                  <a16:creationId xmlns:a16="http://schemas.microsoft.com/office/drawing/2014/main" id="{420A745D-EEAE-434F-B602-B3BCED3B798D}"/>
                </a:ext>
              </a:extLst>
            </p:cNvPr>
            <p:cNvSpPr/>
            <p:nvPr/>
          </p:nvSpPr>
          <p:spPr>
            <a:xfrm>
              <a:off x="9330914" y="5210300"/>
              <a:ext cx="1290677" cy="1011321"/>
            </a:xfrm>
            <a:prstGeom prst="parallelogram">
              <a:avLst>
                <a:gd name="adj" fmla="val 583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5F5F5"/>
                </a:solidFill>
                <a:effectLst/>
                <a:uLnTx/>
                <a:uFillTx/>
                <a:latin typeface="Segoe UI Light"/>
                <a:ea typeface="+mn-ea"/>
                <a:cs typeface="+mn-cs"/>
              </a:endParaRPr>
            </a:p>
          </p:txBody>
        </p:sp>
        <p:sp>
          <p:nvSpPr>
            <p:cNvPr id="171" name="circle_2" title="Icon of three circles overlappping to make a venn diagram">
              <a:extLst>
                <a:ext uri="{FF2B5EF4-FFF2-40B4-BE49-F238E27FC236}">
                  <a16:creationId xmlns:a16="http://schemas.microsoft.com/office/drawing/2014/main" id="{C4443C82-AF39-3141-9473-C258C95F2545}"/>
                </a:ext>
              </a:extLst>
            </p:cNvPr>
            <p:cNvSpPr>
              <a:spLocks noChangeAspect="1" noEditPoints="1"/>
            </p:cNvSpPr>
            <p:nvPr/>
          </p:nvSpPr>
          <p:spPr bwMode="auto">
            <a:xfrm>
              <a:off x="5185785" y="5379605"/>
              <a:ext cx="505722" cy="477627"/>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2" name="people_8" title="Icon of two people with an arrow pointing to the right">
              <a:extLst>
                <a:ext uri="{FF2B5EF4-FFF2-40B4-BE49-F238E27FC236}">
                  <a16:creationId xmlns:a16="http://schemas.microsoft.com/office/drawing/2014/main" id="{09B953F6-FCBC-0C4E-BD46-91BF77108665}"/>
                </a:ext>
              </a:extLst>
            </p:cNvPr>
            <p:cNvSpPr>
              <a:spLocks noChangeAspect="1" noEditPoints="1"/>
            </p:cNvSpPr>
            <p:nvPr/>
          </p:nvSpPr>
          <p:spPr bwMode="auto">
            <a:xfrm>
              <a:off x="7817244" y="5414242"/>
              <a:ext cx="476684" cy="446657"/>
            </a:xfrm>
            <a:custGeom>
              <a:avLst/>
              <a:gdLst>
                <a:gd name="T0" fmla="*/ 24 w 351"/>
                <a:gd name="T1" fmla="*/ 190 h 329"/>
                <a:gd name="T2" fmla="*/ 80 w 351"/>
                <a:gd name="T3" fmla="*/ 134 h 329"/>
                <a:gd name="T4" fmla="*/ 136 w 351"/>
                <a:gd name="T5" fmla="*/ 190 h 329"/>
                <a:gd name="T6" fmla="*/ 80 w 351"/>
                <a:gd name="T7" fmla="*/ 246 h 329"/>
                <a:gd name="T8" fmla="*/ 24 w 351"/>
                <a:gd name="T9" fmla="*/ 190 h 329"/>
                <a:gd name="T10" fmla="*/ 163 w 351"/>
                <a:gd name="T11" fmla="*/ 328 h 329"/>
                <a:gd name="T12" fmla="*/ 81 w 351"/>
                <a:gd name="T13" fmla="*/ 246 h 329"/>
                <a:gd name="T14" fmla="*/ 0 w 351"/>
                <a:gd name="T15" fmla="*/ 328 h 329"/>
                <a:gd name="T16" fmla="*/ 217 w 351"/>
                <a:gd name="T17" fmla="*/ 112 h 329"/>
                <a:gd name="T18" fmla="*/ 273 w 351"/>
                <a:gd name="T19" fmla="*/ 56 h 329"/>
                <a:gd name="T20" fmla="*/ 217 w 351"/>
                <a:gd name="T21" fmla="*/ 0 h 329"/>
                <a:gd name="T22" fmla="*/ 161 w 351"/>
                <a:gd name="T23" fmla="*/ 56 h 329"/>
                <a:gd name="T24" fmla="*/ 217 w 351"/>
                <a:gd name="T25" fmla="*/ 112 h 329"/>
                <a:gd name="T26" fmla="*/ 300 w 351"/>
                <a:gd name="T27" fmla="*/ 194 h 329"/>
                <a:gd name="T28" fmla="*/ 218 w 351"/>
                <a:gd name="T29" fmla="*/ 112 h 329"/>
                <a:gd name="T30" fmla="*/ 136 w 351"/>
                <a:gd name="T31" fmla="*/ 194 h 329"/>
                <a:gd name="T32" fmla="*/ 296 w 351"/>
                <a:gd name="T33" fmla="*/ 329 h 329"/>
                <a:gd name="T34" fmla="*/ 351 w 351"/>
                <a:gd name="T35" fmla="*/ 273 h 329"/>
                <a:gd name="T36" fmla="*/ 296 w 351"/>
                <a:gd name="T37" fmla="*/ 218 h 329"/>
                <a:gd name="T38" fmla="*/ 351 w 351"/>
                <a:gd name="T39" fmla="*/ 273 h 329"/>
                <a:gd name="T40" fmla="*/ 249 w 351"/>
                <a:gd name="T41" fmla="*/ 273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1" h="329">
                  <a:moveTo>
                    <a:pt x="24" y="190"/>
                  </a:moveTo>
                  <a:cubicBezTo>
                    <a:pt x="24" y="159"/>
                    <a:pt x="49" y="134"/>
                    <a:pt x="80" y="134"/>
                  </a:cubicBezTo>
                  <a:cubicBezTo>
                    <a:pt x="111" y="134"/>
                    <a:pt x="136" y="159"/>
                    <a:pt x="136" y="190"/>
                  </a:cubicBezTo>
                  <a:cubicBezTo>
                    <a:pt x="136" y="221"/>
                    <a:pt x="111" y="246"/>
                    <a:pt x="80" y="246"/>
                  </a:cubicBezTo>
                  <a:cubicBezTo>
                    <a:pt x="49" y="246"/>
                    <a:pt x="24" y="221"/>
                    <a:pt x="24" y="190"/>
                  </a:cubicBezTo>
                  <a:close/>
                  <a:moveTo>
                    <a:pt x="163" y="328"/>
                  </a:moveTo>
                  <a:cubicBezTo>
                    <a:pt x="163" y="283"/>
                    <a:pt x="127" y="246"/>
                    <a:pt x="81" y="246"/>
                  </a:cubicBezTo>
                  <a:cubicBezTo>
                    <a:pt x="36" y="246"/>
                    <a:pt x="0" y="283"/>
                    <a:pt x="0" y="328"/>
                  </a:cubicBezTo>
                  <a:moveTo>
                    <a:pt x="217" y="112"/>
                  </a:moveTo>
                  <a:cubicBezTo>
                    <a:pt x="248" y="112"/>
                    <a:pt x="273" y="87"/>
                    <a:pt x="273" y="56"/>
                  </a:cubicBezTo>
                  <a:cubicBezTo>
                    <a:pt x="273" y="25"/>
                    <a:pt x="248" y="0"/>
                    <a:pt x="217" y="0"/>
                  </a:cubicBezTo>
                  <a:cubicBezTo>
                    <a:pt x="186" y="0"/>
                    <a:pt x="161" y="25"/>
                    <a:pt x="161" y="56"/>
                  </a:cubicBezTo>
                  <a:cubicBezTo>
                    <a:pt x="161" y="87"/>
                    <a:pt x="186" y="112"/>
                    <a:pt x="217" y="112"/>
                  </a:cubicBezTo>
                  <a:close/>
                  <a:moveTo>
                    <a:pt x="300" y="194"/>
                  </a:moveTo>
                  <a:cubicBezTo>
                    <a:pt x="300" y="149"/>
                    <a:pt x="263" y="112"/>
                    <a:pt x="218" y="112"/>
                  </a:cubicBezTo>
                  <a:cubicBezTo>
                    <a:pt x="173" y="112"/>
                    <a:pt x="136" y="149"/>
                    <a:pt x="136" y="194"/>
                  </a:cubicBezTo>
                  <a:moveTo>
                    <a:pt x="296" y="329"/>
                  </a:moveTo>
                  <a:cubicBezTo>
                    <a:pt x="351" y="273"/>
                    <a:pt x="351" y="273"/>
                    <a:pt x="351" y="273"/>
                  </a:cubicBezTo>
                  <a:cubicBezTo>
                    <a:pt x="296" y="218"/>
                    <a:pt x="296" y="218"/>
                    <a:pt x="296" y="218"/>
                  </a:cubicBezTo>
                  <a:moveTo>
                    <a:pt x="351" y="273"/>
                  </a:moveTo>
                  <a:cubicBezTo>
                    <a:pt x="249" y="273"/>
                    <a:pt x="249" y="273"/>
                    <a:pt x="249" y="273"/>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strategy" title="Icon of two circles and a curved arrow winding between three exes connecting them">
              <a:extLst>
                <a:ext uri="{FF2B5EF4-FFF2-40B4-BE49-F238E27FC236}">
                  <a16:creationId xmlns:a16="http://schemas.microsoft.com/office/drawing/2014/main" id="{2BEC1689-429F-2F41-B7F8-45E7F2DD3599}"/>
                </a:ext>
              </a:extLst>
            </p:cNvPr>
            <p:cNvSpPr>
              <a:spLocks noChangeAspect="1" noEditPoints="1"/>
            </p:cNvSpPr>
            <p:nvPr/>
          </p:nvSpPr>
          <p:spPr bwMode="auto">
            <a:xfrm>
              <a:off x="10089291" y="5400001"/>
              <a:ext cx="363147" cy="483829"/>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214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 name="Rectangle 1">
            <a:extLst>
              <a:ext uri="{FF2B5EF4-FFF2-40B4-BE49-F238E27FC236}">
                <a16:creationId xmlns:a16="http://schemas.microsoft.com/office/drawing/2014/main" id="{1A591A87-3D83-4222-B2BD-24FD56D3E452}"/>
              </a:ext>
            </a:extLst>
          </p:cNvPr>
          <p:cNvSpPr/>
          <p:nvPr/>
        </p:nvSpPr>
        <p:spPr>
          <a:xfrm>
            <a:off x="730469" y="1810642"/>
            <a:ext cx="6568965" cy="2054409"/>
          </a:xfrm>
          <a:prstGeom prst="rect">
            <a:avLst/>
          </a:prstGeom>
        </p:spPr>
        <p:txBody>
          <a:bodyPr wrap="square">
            <a:spAutoFit/>
          </a:bodyPr>
          <a:lstStyle/>
          <a:p>
            <a:pPr lvl="0">
              <a:spcBef>
                <a:spcPts val="300"/>
              </a:spcBef>
              <a:defRPr/>
            </a:pPr>
            <a:r>
              <a:rPr lang="en-US" sz="2000" dirty="0">
                <a:ln w="3175">
                  <a:noFill/>
                </a:ln>
                <a:solidFill>
                  <a:prstClr val="black"/>
                </a:solidFill>
                <a:latin typeface="Calibri" panose="020F0502020204030204" pitchFamily="34" charset="0"/>
                <a:cs typeface="Calibri" panose="020F0502020204030204" pitchFamily="34" charset="0"/>
              </a:rPr>
              <a:t>Lab 2</a:t>
            </a:r>
          </a:p>
          <a:p>
            <a:pPr marL="800100" lvl="1" indent="-342900">
              <a:spcBef>
                <a:spcPts val="300"/>
              </a:spcBef>
              <a:buFont typeface="Wingdings" panose="05000000000000000000" pitchFamily="2" charset="2"/>
              <a:buChar char="ü"/>
              <a:defRPr/>
            </a:pPr>
            <a:r>
              <a:rPr lang="en-US" sz="2000" dirty="0">
                <a:ln w="3175">
                  <a:noFill/>
                </a:ln>
                <a:solidFill>
                  <a:prstClr val="black"/>
                </a:solidFill>
                <a:latin typeface="Calibri" panose="020F0502020204030204" pitchFamily="34" charset="0"/>
                <a:cs typeface="Calibri" panose="020F0502020204030204" pitchFamily="34" charset="0"/>
              </a:rPr>
              <a:t>Exercise 1 - Create a custom Microsoft Teams personal tab</a:t>
            </a:r>
          </a:p>
          <a:p>
            <a:pPr marL="800100" lvl="1" indent="-342900">
              <a:spcBef>
                <a:spcPts val="300"/>
              </a:spcBef>
              <a:buFont typeface="Wingdings" panose="05000000000000000000" pitchFamily="2" charset="2"/>
              <a:buChar char="ü"/>
            </a:pPr>
            <a:r>
              <a:rPr lang="en-US" sz="2000" dirty="0">
                <a:ln w="3175">
                  <a:noFill/>
                </a:ln>
                <a:solidFill>
                  <a:prstClr val="black"/>
                </a:solidFill>
                <a:latin typeface="Calibri" panose="020F0502020204030204" pitchFamily="34" charset="0"/>
                <a:cs typeface="Calibri" panose="020F0502020204030204" pitchFamily="34" charset="0"/>
              </a:rPr>
              <a:t>Exercise 2 - Create a custom Microsoft Teams channel or group tab</a:t>
            </a:r>
          </a:p>
          <a:p>
            <a:pPr marL="800100" lvl="1" indent="-342900">
              <a:spcBef>
                <a:spcPts val="300"/>
              </a:spcBef>
              <a:buFont typeface="Wingdings" panose="05000000000000000000" pitchFamily="2" charset="2"/>
              <a:buChar char="ü"/>
            </a:pPr>
            <a:r>
              <a:rPr lang="en-US" sz="2000" dirty="0">
                <a:ln w="3175">
                  <a:noFill/>
                </a:ln>
                <a:solidFill>
                  <a:prstClr val="black"/>
                </a:solidFill>
                <a:latin typeface="Calibri" panose="020F0502020204030204" pitchFamily="34" charset="0"/>
                <a:cs typeface="Calibri" panose="020F0502020204030204" pitchFamily="34" charset="0"/>
              </a:rPr>
              <a:t>Exercise 3 - Implement authentication in a custom tab</a:t>
            </a:r>
          </a:p>
        </p:txBody>
      </p:sp>
      <p:sp>
        <p:nvSpPr>
          <p:cNvPr id="4" name="Title 1">
            <a:extLst>
              <a:ext uri="{FF2B5EF4-FFF2-40B4-BE49-F238E27FC236}">
                <a16:creationId xmlns:a16="http://schemas.microsoft.com/office/drawing/2014/main" id="{993A36EE-095F-4B65-84FD-C81BA745868E}"/>
              </a:ext>
            </a:extLst>
          </p:cNvPr>
          <p:cNvSpPr txBox="1">
            <a:spLocks/>
          </p:cNvSpPr>
          <p:nvPr/>
        </p:nvSpPr>
        <p:spPr>
          <a:xfrm>
            <a:off x="702729" y="220717"/>
            <a:ext cx="11489271" cy="1114425"/>
          </a:xfrm>
          <a:prstGeom prst="rect">
            <a:avLst/>
          </a:prstGeom>
        </p:spPr>
        <p:txBody>
          <a:bodyPr>
            <a:norm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r>
              <a:rPr lang="en-US" sz="4000" b="1" dirty="0">
                <a:solidFill>
                  <a:srgbClr val="124548"/>
                </a:solidFill>
                <a:latin typeface="Calibri" panose="020F0502020204030204"/>
              </a:rPr>
              <a:t>Demo &amp; Hands-on </a:t>
            </a:r>
            <a:r>
              <a:rPr lang="en-AU" sz="4000" b="1" dirty="0">
                <a:solidFill>
                  <a:srgbClr val="124548"/>
                </a:solidFill>
                <a:latin typeface="Calibri" panose="020F0502020204030204"/>
              </a:rPr>
              <a:t>Tabs</a:t>
            </a:r>
            <a:endParaRPr lang="en-US" sz="4000" b="1" dirty="0">
              <a:solidFill>
                <a:srgbClr val="124548"/>
              </a:solidFill>
              <a:latin typeface="Calibri" panose="020F0502020204030204"/>
            </a:endParaRPr>
          </a:p>
        </p:txBody>
      </p:sp>
    </p:spTree>
    <p:extLst>
      <p:ext uri="{BB962C8B-B14F-4D97-AF65-F5344CB8AC3E}">
        <p14:creationId xmlns:p14="http://schemas.microsoft.com/office/powerpoint/2010/main" val="2471268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967335"/>
            <a:ext cx="5359182" cy="584775"/>
          </a:xfrm>
          <a:prstGeom prst="rect">
            <a:avLst/>
          </a:prstGeom>
          <a:noFill/>
        </p:spPr>
        <p:txBody>
          <a:bodyPr wrap="square" rtlCol="0">
            <a:spAutoFit/>
          </a:bodyPr>
          <a:lstStyle/>
          <a:p>
            <a:pPr lvl="0" algn="ctr"/>
            <a:r>
              <a:rPr lang="en-GB" sz="3200" b="1" dirty="0">
                <a:solidFill>
                  <a:srgbClr val="4C5A67"/>
                </a:solidFill>
              </a:rPr>
              <a:t>Bots &amp; Task Modules</a:t>
            </a:r>
            <a:endParaRPr lang="en-US" sz="2000" b="1" dirty="0">
              <a:solidFill>
                <a:srgbClr val="4C5A67"/>
              </a:solidFill>
            </a:endParaRPr>
          </a:p>
        </p:txBody>
      </p:sp>
      <p:pic>
        <p:nvPicPr>
          <p:cNvPr id="3" name="Picture 2">
            <a:extLst>
              <a:ext uri="{FF2B5EF4-FFF2-40B4-BE49-F238E27FC236}">
                <a16:creationId xmlns:a16="http://schemas.microsoft.com/office/drawing/2014/main" id="{3395426B-1928-40B0-A428-00E6BB8B3EA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686181" y="505203"/>
            <a:ext cx="5774025" cy="2462132"/>
          </a:xfrm>
          <a:prstGeom prst="rect">
            <a:avLst/>
          </a:prstGeom>
        </p:spPr>
      </p:pic>
      <p:pic>
        <p:nvPicPr>
          <p:cNvPr id="4" name="Picture 3">
            <a:extLst>
              <a:ext uri="{FF2B5EF4-FFF2-40B4-BE49-F238E27FC236}">
                <a16:creationId xmlns:a16="http://schemas.microsoft.com/office/drawing/2014/main" id="{0E3AE712-A846-8640-BE00-0356C621D01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77782" y="3347006"/>
            <a:ext cx="2823578" cy="2832570"/>
          </a:xfrm>
          <a:prstGeom prst="rect">
            <a:avLst/>
          </a:prstGeom>
        </p:spPr>
      </p:pic>
    </p:spTree>
    <p:extLst>
      <p:ext uri="{BB962C8B-B14F-4D97-AF65-F5344CB8AC3E}">
        <p14:creationId xmlns:p14="http://schemas.microsoft.com/office/powerpoint/2010/main" val="126481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Conversations</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6796" y="1882772"/>
            <a:ext cx="10442235" cy="603367"/>
          </a:xfrm>
        </p:spPr>
        <p:txBody>
          <a:bodyPr/>
          <a:lstStyle/>
          <a:p>
            <a:r>
              <a:rPr lang="en-US" dirty="0"/>
              <a:t>Series of messages sent between your bot and one or more users. Conversations are in one of the following scopes: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6794" y="2994955"/>
            <a:ext cx="3411243" cy="1136176"/>
          </a:xfrm>
        </p:spPr>
        <p:txBody>
          <a:bodyPr/>
          <a:lstStyle/>
          <a:p>
            <a:r>
              <a:rPr lang="en-US" sz="1961" b="0" dirty="0">
                <a:latin typeface="+mj-lt"/>
              </a:rPr>
              <a:t>Teams</a:t>
            </a:r>
          </a:p>
          <a:p>
            <a:pPr marL="0" lvl="1" indent="0">
              <a:spcBef>
                <a:spcPts val="882"/>
              </a:spcBef>
              <a:buNone/>
            </a:pPr>
            <a:r>
              <a:rPr lang="en-US" sz="1567" dirty="0"/>
              <a:t>Also called channel conversations, visible to all members of the channel.</a:t>
            </a:r>
          </a:p>
          <a:p>
            <a:endParaRPr lang="en-US" dirty="0">
              <a:latin typeface="+mj-lt"/>
            </a:endParaRPr>
          </a:p>
        </p:txBody>
      </p:sp>
      <p:sp>
        <p:nvSpPr>
          <p:cNvPr id="9" name="Text Placeholder 8">
            <a:extLst>
              <a:ext uri="{FF2B5EF4-FFF2-40B4-BE49-F238E27FC236}">
                <a16:creationId xmlns:a16="http://schemas.microsoft.com/office/drawing/2014/main" id="{E35D727A-44B7-4FF2-A52E-4B01765E81CE}"/>
              </a:ext>
            </a:extLst>
          </p:cNvPr>
          <p:cNvSpPr>
            <a:spLocks noGrp="1"/>
          </p:cNvSpPr>
          <p:nvPr>
            <p:ph type="body" sz="quarter" idx="12"/>
          </p:nvPr>
        </p:nvSpPr>
        <p:spPr>
          <a:xfrm>
            <a:off x="4371097" y="3004346"/>
            <a:ext cx="3411244" cy="807798"/>
          </a:xfrm>
        </p:spPr>
        <p:txBody>
          <a:bodyPr/>
          <a:lstStyle/>
          <a:p>
            <a:r>
              <a:rPr lang="en-US" sz="1961" b="0" dirty="0">
                <a:latin typeface="+mj-lt"/>
              </a:rPr>
              <a:t>Personal</a:t>
            </a:r>
          </a:p>
          <a:p>
            <a:pPr marL="0" lvl="1" indent="0">
              <a:spcBef>
                <a:spcPts val="882"/>
              </a:spcBef>
              <a:buNone/>
            </a:pPr>
            <a:r>
              <a:rPr lang="en-US" sz="1567" dirty="0"/>
              <a:t>Conversations between bots and a single user.</a:t>
            </a:r>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8000747" y="2994955"/>
            <a:ext cx="3414894" cy="792031"/>
          </a:xfrm>
        </p:spPr>
        <p:txBody>
          <a:bodyPr/>
          <a:lstStyle/>
          <a:p>
            <a:r>
              <a:rPr lang="en-US" sz="1961" b="0" dirty="0">
                <a:latin typeface="+mj-lt"/>
              </a:rPr>
              <a:t>Group chat</a:t>
            </a:r>
          </a:p>
          <a:p>
            <a:pPr marL="0" lvl="1" indent="0">
              <a:spcBef>
                <a:spcPts val="882"/>
              </a:spcBef>
              <a:buNone/>
            </a:pPr>
            <a:r>
              <a:rPr lang="en-US" sz="1567" dirty="0"/>
              <a:t>Chat between a bot and two or more users. </a:t>
            </a:r>
          </a:p>
        </p:txBody>
      </p:sp>
    </p:spTree>
    <p:extLst>
      <p:ext uri="{BB962C8B-B14F-4D97-AF65-F5344CB8AC3E}">
        <p14:creationId xmlns:p14="http://schemas.microsoft.com/office/powerpoint/2010/main" val="54215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9" grpId="0"/>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3684-83F6-406A-BD8C-95A911EA9445}"/>
              </a:ext>
            </a:extLst>
          </p:cNvPr>
          <p:cNvSpPr>
            <a:spLocks noGrp="1"/>
          </p:cNvSpPr>
          <p:nvPr>
            <p:ph type="title"/>
          </p:nvPr>
        </p:nvSpPr>
        <p:spPr/>
        <p:txBody>
          <a:bodyPr/>
          <a:lstStyle/>
          <a:p>
            <a:r>
              <a:rPr lang="en-US" dirty="0"/>
              <a:t>Bot Events in Microsoft Teams</a:t>
            </a:r>
          </a:p>
        </p:txBody>
      </p:sp>
      <p:sp>
        <p:nvSpPr>
          <p:cNvPr id="20" name="Text Placeholder 19">
            <a:extLst>
              <a:ext uri="{FF2B5EF4-FFF2-40B4-BE49-F238E27FC236}">
                <a16:creationId xmlns:a16="http://schemas.microsoft.com/office/drawing/2014/main" id="{2D307623-3C62-4E97-8DCA-B640723F61F4}"/>
              </a:ext>
            </a:extLst>
          </p:cNvPr>
          <p:cNvSpPr>
            <a:spLocks noGrp="1"/>
          </p:cNvSpPr>
          <p:nvPr>
            <p:ph type="body" sz="quarter" idx="10"/>
          </p:nvPr>
        </p:nvSpPr>
        <p:spPr>
          <a:xfrm>
            <a:off x="456796" y="1882772"/>
            <a:ext cx="11304865" cy="603367"/>
          </a:xfrm>
        </p:spPr>
        <p:txBody>
          <a:bodyPr/>
          <a:lstStyle/>
          <a:p>
            <a:r>
              <a:rPr lang="en-US" dirty="0"/>
              <a:t>Activity objects are used to pass information back and forth between bot and channel (or user). Activities can represent Events, denoted by </a:t>
            </a:r>
            <a:r>
              <a:rPr lang="en-US" dirty="0" err="1"/>
              <a:t>ActivityType</a:t>
            </a:r>
            <a:r>
              <a:rPr lang="en-US" dirty="0"/>
              <a:t> == ‘</a:t>
            </a:r>
            <a:r>
              <a:rPr lang="en-US" dirty="0" err="1"/>
              <a:t>conversationUpdate</a:t>
            </a:r>
            <a:r>
              <a:rPr lang="en-US" dirty="0"/>
              <a:t>’</a:t>
            </a:r>
          </a:p>
        </p:txBody>
      </p:sp>
      <p:sp>
        <p:nvSpPr>
          <p:cNvPr id="7" name="Text Placeholder 20">
            <a:extLst>
              <a:ext uri="{FF2B5EF4-FFF2-40B4-BE49-F238E27FC236}">
                <a16:creationId xmlns:a16="http://schemas.microsoft.com/office/drawing/2014/main" id="{F9E6E8C0-4F78-400F-B5DC-6857683CCCA1}"/>
              </a:ext>
            </a:extLst>
          </p:cNvPr>
          <p:cNvSpPr txBox="1">
            <a:spLocks/>
          </p:cNvSpPr>
          <p:nvPr/>
        </p:nvSpPr>
        <p:spPr>
          <a:xfrm>
            <a:off x="456795" y="3038607"/>
            <a:ext cx="2688892" cy="1828574"/>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b="1" kern="1200" spc="0" baseline="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r>
              <a:rPr lang="en-US" sz="1765" dirty="0">
                <a:solidFill>
                  <a:srgbClr val="D83B01"/>
                </a:solidFill>
                <a:latin typeface="Segoe UI Semibold"/>
              </a:rPr>
              <a:t>Team Member Events</a:t>
            </a:r>
          </a:p>
          <a:p>
            <a:pPr marL="0" lvl="1" indent="0" defTabSz="914192">
              <a:spcBef>
                <a:spcPts val="882"/>
              </a:spcBef>
              <a:buNone/>
            </a:pPr>
            <a:r>
              <a:rPr lang="en-US" sz="1371" dirty="0" err="1">
                <a:solidFill>
                  <a:srgbClr val="2F2F2F"/>
                </a:solidFill>
                <a:latin typeface="Consolas" panose="020B0609020204030204" pitchFamily="49" charset="0"/>
              </a:rPr>
              <a:t>teamMemberAdded</a:t>
            </a:r>
            <a:endParaRPr lang="en-US" sz="1371" dirty="0">
              <a:solidFill>
                <a:srgbClr val="2F2F2F"/>
              </a:solidFill>
              <a:latin typeface="Consolas" panose="020B0609020204030204" pitchFamily="49" charset="0"/>
            </a:endParaRPr>
          </a:p>
          <a:p>
            <a:pPr marL="0" lvl="1" indent="0" defTabSz="914192">
              <a:spcBef>
                <a:spcPts val="882"/>
              </a:spcBef>
              <a:buNone/>
            </a:pPr>
            <a:r>
              <a:rPr lang="en-US" sz="1371" dirty="0" err="1">
                <a:solidFill>
                  <a:srgbClr val="2F2F2F"/>
                </a:solidFill>
                <a:latin typeface="Consolas" panose="020B0609020204030204" pitchFamily="49" charset="0"/>
              </a:rPr>
              <a:t>teamMemberRemoved</a:t>
            </a:r>
            <a:endParaRPr lang="en-US" sz="1371" dirty="0">
              <a:solidFill>
                <a:srgbClr val="2F2F2F"/>
              </a:solidFill>
              <a:latin typeface="Consolas" panose="020B0609020204030204" pitchFamily="49" charset="0"/>
            </a:endParaRPr>
          </a:p>
          <a:p>
            <a:pPr marL="0" lvl="1" indent="0" defTabSz="914192">
              <a:spcBef>
                <a:spcPts val="882"/>
              </a:spcBef>
              <a:buNone/>
            </a:pPr>
            <a:r>
              <a:rPr lang="en-US" sz="1371" dirty="0">
                <a:solidFill>
                  <a:srgbClr val="2F2F2F"/>
                </a:solidFill>
                <a:latin typeface="Segoe UI"/>
              </a:rPr>
              <a:t>Payload object contains </a:t>
            </a:r>
            <a:br>
              <a:rPr lang="en-US" sz="1371" dirty="0">
                <a:solidFill>
                  <a:srgbClr val="2F2F2F"/>
                </a:solidFill>
                <a:latin typeface="Segoe UI"/>
              </a:rPr>
            </a:br>
            <a:r>
              <a:rPr lang="en-US" sz="1371" dirty="0">
                <a:solidFill>
                  <a:srgbClr val="2F2F2F"/>
                </a:solidFill>
                <a:latin typeface="Segoe UI"/>
              </a:rPr>
              <a:t>added/removed members</a:t>
            </a:r>
          </a:p>
          <a:p>
            <a:pPr marL="0" lvl="1" indent="0" defTabSz="914192">
              <a:spcBef>
                <a:spcPts val="882"/>
              </a:spcBef>
              <a:buNone/>
            </a:pPr>
            <a:r>
              <a:rPr lang="en-US" sz="1371" dirty="0">
                <a:solidFill>
                  <a:srgbClr val="2F2F2F"/>
                </a:solidFill>
                <a:latin typeface="Segoe UI Semibold"/>
              </a:rPr>
              <a:t>*Adding bot fires this event</a:t>
            </a:r>
          </a:p>
        </p:txBody>
      </p:sp>
      <p:sp>
        <p:nvSpPr>
          <p:cNvPr id="8" name="Text Placeholder 21">
            <a:extLst>
              <a:ext uri="{FF2B5EF4-FFF2-40B4-BE49-F238E27FC236}">
                <a16:creationId xmlns:a16="http://schemas.microsoft.com/office/drawing/2014/main" id="{D4779977-DDAC-422B-B206-C6292FE6BA24}"/>
              </a:ext>
            </a:extLst>
          </p:cNvPr>
          <p:cNvSpPr txBox="1">
            <a:spLocks/>
          </p:cNvSpPr>
          <p:nvPr/>
        </p:nvSpPr>
        <p:spPr>
          <a:xfrm>
            <a:off x="3616457" y="3038606"/>
            <a:ext cx="2688892" cy="1828574"/>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r>
              <a:rPr lang="en-US" sz="1765" dirty="0">
                <a:solidFill>
                  <a:srgbClr val="D83B01"/>
                </a:solidFill>
                <a:latin typeface="Segoe UI Semibold"/>
              </a:rPr>
              <a:t>Channel Events</a:t>
            </a:r>
          </a:p>
          <a:p>
            <a:pPr defTabSz="914192"/>
            <a:r>
              <a:rPr lang="en-US" sz="1371" b="0" dirty="0" err="1">
                <a:solidFill>
                  <a:srgbClr val="2F2F2F"/>
                </a:solidFill>
                <a:latin typeface="Consolas" panose="020B0609020204030204" pitchFamily="49" charset="0"/>
              </a:rPr>
              <a:t>channelCreated</a:t>
            </a:r>
            <a:endParaRPr lang="en-US" sz="1371" b="0" dirty="0">
              <a:solidFill>
                <a:srgbClr val="2F2F2F"/>
              </a:solidFill>
              <a:latin typeface="Consolas" panose="020B0609020204030204" pitchFamily="49" charset="0"/>
            </a:endParaRPr>
          </a:p>
          <a:p>
            <a:pPr defTabSz="914192"/>
            <a:r>
              <a:rPr lang="en-US" sz="1371" b="0" dirty="0" err="1">
                <a:solidFill>
                  <a:srgbClr val="2F2F2F"/>
                </a:solidFill>
                <a:latin typeface="Consolas" panose="020B0609020204030204" pitchFamily="49" charset="0"/>
              </a:rPr>
              <a:t>channelRenamed</a:t>
            </a:r>
            <a:endParaRPr lang="en-US" sz="1371" b="0" dirty="0">
              <a:solidFill>
                <a:srgbClr val="2F2F2F"/>
              </a:solidFill>
              <a:latin typeface="Consolas" panose="020B0609020204030204" pitchFamily="49" charset="0"/>
            </a:endParaRPr>
          </a:p>
          <a:p>
            <a:pPr defTabSz="914192"/>
            <a:r>
              <a:rPr lang="en-US" sz="1371" b="0" dirty="0" err="1">
                <a:solidFill>
                  <a:srgbClr val="2F2F2F"/>
                </a:solidFill>
                <a:latin typeface="Consolas" panose="020B0609020204030204" pitchFamily="49" charset="0"/>
              </a:rPr>
              <a:t>channelDeleted</a:t>
            </a:r>
            <a:endParaRPr lang="en-US" sz="1371" b="0" dirty="0">
              <a:solidFill>
                <a:srgbClr val="2F2F2F"/>
              </a:solidFill>
              <a:latin typeface="Consolas" panose="020B0609020204030204" pitchFamily="49" charset="0"/>
            </a:endParaRPr>
          </a:p>
          <a:p>
            <a:pPr defTabSz="914192"/>
            <a:r>
              <a:rPr lang="en-US" sz="1371" dirty="0" err="1">
                <a:solidFill>
                  <a:srgbClr val="2F2F2F"/>
                </a:solidFill>
                <a:latin typeface="Segoe UI Semibold"/>
              </a:rPr>
              <a:t>ChannelData</a:t>
            </a:r>
            <a:r>
              <a:rPr lang="en-US" sz="1371" dirty="0">
                <a:solidFill>
                  <a:srgbClr val="2F2F2F"/>
                </a:solidFill>
                <a:latin typeface="Segoe UI Semibold"/>
              </a:rPr>
              <a:t> object reflects current state</a:t>
            </a:r>
          </a:p>
        </p:txBody>
      </p:sp>
      <p:sp>
        <p:nvSpPr>
          <p:cNvPr id="9" name="Text Placeholder 22">
            <a:extLst>
              <a:ext uri="{FF2B5EF4-FFF2-40B4-BE49-F238E27FC236}">
                <a16:creationId xmlns:a16="http://schemas.microsoft.com/office/drawing/2014/main" id="{ACC4CFA5-A1C0-4191-B347-4AAEBF8C57F9}"/>
              </a:ext>
            </a:extLst>
          </p:cNvPr>
          <p:cNvSpPr txBox="1">
            <a:spLocks/>
          </p:cNvSpPr>
          <p:nvPr/>
        </p:nvSpPr>
        <p:spPr>
          <a:xfrm>
            <a:off x="8836759" y="3038608"/>
            <a:ext cx="2583995" cy="1482374"/>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r>
              <a:rPr lang="en-US" sz="1765" dirty="0">
                <a:solidFill>
                  <a:srgbClr val="D83B01"/>
                </a:solidFill>
                <a:latin typeface="Segoe UI Semibold"/>
              </a:rPr>
              <a:t>Reactions</a:t>
            </a:r>
          </a:p>
          <a:p>
            <a:pPr defTabSz="914192"/>
            <a:r>
              <a:rPr lang="en-US" sz="1371" b="0" dirty="0" err="1">
                <a:solidFill>
                  <a:srgbClr val="2F2F2F"/>
                </a:solidFill>
                <a:latin typeface="Consolas" panose="020B0609020204030204" pitchFamily="49" charset="0"/>
              </a:rPr>
              <a:t>reactionsAdded</a:t>
            </a:r>
            <a:endParaRPr lang="en-US" sz="1371" b="0" dirty="0">
              <a:solidFill>
                <a:srgbClr val="2F2F2F"/>
              </a:solidFill>
              <a:latin typeface="Consolas" panose="020B0609020204030204" pitchFamily="49" charset="0"/>
            </a:endParaRPr>
          </a:p>
          <a:p>
            <a:pPr defTabSz="914192"/>
            <a:r>
              <a:rPr lang="en-US" sz="1371" b="0" dirty="0" err="1">
                <a:solidFill>
                  <a:srgbClr val="2F2F2F"/>
                </a:solidFill>
                <a:latin typeface="Consolas" panose="020B0609020204030204" pitchFamily="49" charset="0"/>
              </a:rPr>
              <a:t>reactionsRemoved</a:t>
            </a:r>
            <a:endParaRPr lang="en-US" sz="1371" b="0" dirty="0">
              <a:solidFill>
                <a:srgbClr val="2F2F2F"/>
              </a:solidFill>
              <a:latin typeface="Consolas" panose="020B0609020204030204" pitchFamily="49" charset="0"/>
            </a:endParaRPr>
          </a:p>
          <a:p>
            <a:pPr defTabSz="914192"/>
            <a:r>
              <a:rPr lang="en-US" sz="1371" dirty="0" err="1">
                <a:solidFill>
                  <a:srgbClr val="2F2F2F"/>
                </a:solidFill>
                <a:latin typeface="Segoe UI Semibold"/>
              </a:rPr>
              <a:t>replyToId</a:t>
            </a:r>
            <a:r>
              <a:rPr lang="en-US" sz="1371" dirty="0">
                <a:solidFill>
                  <a:srgbClr val="2F2F2F"/>
                </a:solidFill>
                <a:latin typeface="Segoe UI Semibold"/>
              </a:rPr>
              <a:t> contains the ID of the specific message</a:t>
            </a:r>
          </a:p>
        </p:txBody>
      </p:sp>
      <p:sp>
        <p:nvSpPr>
          <p:cNvPr id="10" name="Text Placeholder 22">
            <a:extLst>
              <a:ext uri="{FF2B5EF4-FFF2-40B4-BE49-F238E27FC236}">
                <a16:creationId xmlns:a16="http://schemas.microsoft.com/office/drawing/2014/main" id="{99A63CAB-DC98-441A-9F4B-5E00E9633396}"/>
              </a:ext>
            </a:extLst>
          </p:cNvPr>
          <p:cNvSpPr txBox="1">
            <a:spLocks/>
          </p:cNvSpPr>
          <p:nvPr/>
        </p:nvSpPr>
        <p:spPr>
          <a:xfrm>
            <a:off x="6109228" y="3038606"/>
            <a:ext cx="2583995" cy="1131314"/>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r>
              <a:rPr lang="en-US" sz="1765" dirty="0">
                <a:solidFill>
                  <a:srgbClr val="D83B01"/>
                </a:solidFill>
                <a:latin typeface="Segoe UI Semibold"/>
              </a:rPr>
              <a:t>Team Events</a:t>
            </a:r>
          </a:p>
          <a:p>
            <a:pPr defTabSz="914192"/>
            <a:r>
              <a:rPr lang="en-US" sz="1371" b="0" dirty="0" err="1">
                <a:solidFill>
                  <a:srgbClr val="2F2F2F"/>
                </a:solidFill>
                <a:latin typeface="Consolas" panose="020B0609020204030204" pitchFamily="49" charset="0"/>
              </a:rPr>
              <a:t>teamRenamed</a:t>
            </a:r>
            <a:endParaRPr lang="en-US" sz="1371" b="0" dirty="0">
              <a:solidFill>
                <a:srgbClr val="2F2F2F"/>
              </a:solidFill>
              <a:latin typeface="Consolas" panose="020B0609020204030204" pitchFamily="49" charset="0"/>
            </a:endParaRPr>
          </a:p>
          <a:p>
            <a:pPr defTabSz="914192"/>
            <a:r>
              <a:rPr lang="en-US" sz="1371" dirty="0" err="1">
                <a:solidFill>
                  <a:srgbClr val="2F2F2F"/>
                </a:solidFill>
                <a:latin typeface="Segoe UI Semibold"/>
              </a:rPr>
              <a:t>ChannelData</a:t>
            </a:r>
            <a:r>
              <a:rPr lang="en-US" sz="1371" dirty="0">
                <a:solidFill>
                  <a:srgbClr val="2F2F2F"/>
                </a:solidFill>
                <a:latin typeface="Segoe UI Semibold"/>
              </a:rPr>
              <a:t> object reflects current state</a:t>
            </a:r>
          </a:p>
        </p:txBody>
      </p:sp>
    </p:spTree>
    <p:extLst>
      <p:ext uri="{BB962C8B-B14F-4D97-AF65-F5344CB8AC3E}">
        <p14:creationId xmlns:p14="http://schemas.microsoft.com/office/powerpoint/2010/main" val="7269428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Teams Context</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6795" y="1882771"/>
            <a:ext cx="10974385" cy="603453"/>
          </a:xfrm>
        </p:spPr>
        <p:txBody>
          <a:bodyPr/>
          <a:lstStyle/>
          <a:p>
            <a:r>
              <a:rPr lang="en-US" dirty="0"/>
              <a:t>Your bot can access additional context about the team or chat, such as user profile. This information can be used to enrich your bot's functionality and provide a more personalized experience.</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6796" y="3151468"/>
            <a:ext cx="5194658" cy="3085920"/>
          </a:xfrm>
        </p:spPr>
        <p:txBody>
          <a:bodyPr/>
          <a:lstStyle/>
          <a:p>
            <a:r>
              <a:rPr lang="en-US" sz="1765" dirty="0"/>
              <a:t>Members in conversation</a:t>
            </a:r>
          </a:p>
          <a:p>
            <a:pPr marL="0" lvl="1" indent="0">
              <a:buNone/>
            </a:pPr>
            <a:r>
              <a:rPr lang="en-US" dirty="0">
                <a:latin typeface="Consolas" panose="020B0609020204030204" pitchFamily="49" charset="0"/>
              </a:rPr>
              <a:t>var </a:t>
            </a:r>
            <a:r>
              <a:rPr lang="en-US" dirty="0" err="1">
                <a:latin typeface="Consolas" panose="020B0609020204030204" pitchFamily="49" charset="0"/>
              </a:rPr>
              <a:t>mbrs</a:t>
            </a:r>
            <a:r>
              <a:rPr lang="en-US" dirty="0">
                <a:latin typeface="Consolas" panose="020B0609020204030204" pitchFamily="49" charset="0"/>
              </a:rPr>
              <a:t> = await </a:t>
            </a:r>
            <a:r>
              <a:rPr lang="en-US" dirty="0" err="1">
                <a:latin typeface="Consolas" panose="020B0609020204030204" pitchFamily="49" charset="0"/>
              </a:rPr>
              <a:t>connector.Conversations</a:t>
            </a:r>
            <a:br>
              <a:rPr lang="en-US" dirty="0">
                <a:latin typeface="Consolas" panose="020B0609020204030204" pitchFamily="49" charset="0"/>
              </a:rPr>
            </a:br>
            <a:r>
              <a:rPr lang="en-US" dirty="0">
                <a:latin typeface="Consolas" panose="020B0609020204030204" pitchFamily="49" charset="0"/>
              </a:rPr>
              <a:t>  .</a:t>
            </a:r>
            <a:r>
              <a:rPr lang="en-US" dirty="0" err="1">
                <a:latin typeface="Consolas" panose="020B0609020204030204" pitchFamily="49" charset="0"/>
              </a:rPr>
              <a:t>GetConversationMembersAsync</a:t>
            </a:r>
            <a:r>
              <a:rPr lang="en-US" dirty="0">
                <a:latin typeface="Consolas" panose="020B0609020204030204" pitchFamily="49" charset="0"/>
              </a:rPr>
              <a:t>(</a:t>
            </a:r>
          </a:p>
          <a:p>
            <a:pPr marL="0" lvl="1" indent="0">
              <a:buNone/>
            </a:pPr>
            <a:r>
              <a:rPr lang="en-US" dirty="0">
                <a:latin typeface="Consolas" panose="020B0609020204030204" pitchFamily="49" charset="0"/>
              </a:rPr>
              <a:t>    </a:t>
            </a:r>
            <a:r>
              <a:rPr lang="en-US" dirty="0" err="1">
                <a:latin typeface="Consolas" panose="020B0609020204030204" pitchFamily="49" charset="0"/>
              </a:rPr>
              <a:t>message.Conversation.Id</a:t>
            </a:r>
            <a:br>
              <a:rPr lang="en-US" dirty="0">
                <a:latin typeface="Consolas" panose="020B0609020204030204" pitchFamily="49" charset="0"/>
              </a:rPr>
            </a:br>
            <a:r>
              <a:rPr lang="en-US" dirty="0">
                <a:latin typeface="Consolas" panose="020B0609020204030204" pitchFamily="49" charset="0"/>
              </a:rPr>
              <a:t>  );</a:t>
            </a:r>
          </a:p>
          <a:p>
            <a:pPr marL="0" lvl="1" indent="0">
              <a:buNone/>
            </a:pPr>
            <a:endParaRPr lang="en-US" dirty="0">
              <a:latin typeface="Consolas" panose="020B0609020204030204" pitchFamily="49" charset="0"/>
            </a:endParaRPr>
          </a:p>
          <a:p>
            <a:pPr marL="0" lvl="1" indent="0">
              <a:buNone/>
            </a:pPr>
            <a:r>
              <a:rPr lang="en-US" dirty="0">
                <a:latin typeface="Consolas" panose="020B0609020204030204" pitchFamily="49" charset="0"/>
              </a:rPr>
              <a:t>foreach (var </a:t>
            </a:r>
            <a:r>
              <a:rPr lang="en-US" dirty="0" err="1">
                <a:latin typeface="Consolas" panose="020B0609020204030204" pitchFamily="49" charset="0"/>
              </a:rPr>
              <a:t>mbr</a:t>
            </a:r>
            <a:r>
              <a:rPr lang="en-US" dirty="0">
                <a:latin typeface="Consolas" panose="020B0609020204030204" pitchFamily="49" charset="0"/>
              </a:rPr>
              <a:t> in </a:t>
            </a:r>
            <a:r>
              <a:rPr lang="en-US" dirty="0" err="1">
                <a:latin typeface="Consolas" panose="020B0609020204030204" pitchFamily="49" charset="0"/>
              </a:rPr>
              <a:t>mbrs.AsTeamsChannelAccounts</a:t>
            </a:r>
            <a:r>
              <a:rPr lang="en-US" dirty="0">
                <a:latin typeface="Consolas" panose="020B0609020204030204" pitchFamily="49" charset="0"/>
              </a:rPr>
              <a:t>())</a:t>
            </a:r>
          </a:p>
          <a:p>
            <a:pPr marL="0" lvl="1" indent="0">
              <a:buNone/>
            </a:pPr>
            <a:r>
              <a:rPr lang="en-US" dirty="0">
                <a:latin typeface="Consolas" panose="020B0609020204030204" pitchFamily="49" charset="0"/>
              </a:rPr>
              <a:t>{</a:t>
            </a:r>
          </a:p>
          <a:p>
            <a:pPr marL="0" lvl="1" indent="0">
              <a:buNone/>
            </a:pPr>
            <a:r>
              <a:rPr lang="en-US" dirty="0">
                <a:latin typeface="Consolas" panose="020B0609020204030204" pitchFamily="49" charset="0"/>
              </a:rPr>
              <a:t> [...]</a:t>
            </a:r>
          </a:p>
          <a:p>
            <a:pPr marL="0" lvl="1" indent="0">
              <a:buNone/>
            </a:pPr>
            <a:r>
              <a:rPr lang="en-US" dirty="0">
                <a:latin typeface="Consolas" panose="020B0609020204030204" pitchFamily="49" charset="0"/>
              </a:rPr>
              <a:t>}</a:t>
            </a:r>
          </a:p>
          <a:p>
            <a:endParaRPr lang="en-US" dirty="0"/>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567002" y="3151468"/>
            <a:ext cx="5194658" cy="2180159"/>
          </a:xfrm>
        </p:spPr>
        <p:txBody>
          <a:bodyPr/>
          <a:lstStyle/>
          <a:p>
            <a:r>
              <a:rPr lang="en-US" sz="1765" dirty="0"/>
              <a:t>Channels in Team</a:t>
            </a:r>
          </a:p>
          <a:p>
            <a:r>
              <a:rPr lang="en-US" b="0" dirty="0" err="1">
                <a:solidFill>
                  <a:schemeClr val="tx1"/>
                </a:solidFill>
                <a:latin typeface="Consolas" panose="020B0609020204030204" pitchFamily="49" charset="0"/>
              </a:rPr>
              <a:t>ConversationList</a:t>
            </a:r>
            <a:r>
              <a:rPr lang="en-US" b="0" dirty="0">
                <a:solidFill>
                  <a:schemeClr val="tx1"/>
                </a:solidFill>
                <a:latin typeface="Consolas" panose="020B0609020204030204" pitchFamily="49" charset="0"/>
              </a:rPr>
              <a:t> channels =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client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GetTeamsConnectorClient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.Teams</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FetchChannelList</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activity.GetChannelData</a:t>
            </a:r>
            <a:r>
              <a:rPr lang="en-US" b="0" dirty="0">
                <a:solidFill>
                  <a:schemeClr val="tx1"/>
                </a:solidFill>
                <a:latin typeface="Consolas" panose="020B0609020204030204" pitchFamily="49" charset="0"/>
              </a:rPr>
              <a:t>&lt;</a:t>
            </a:r>
            <a:r>
              <a:rPr lang="en-US" b="0" dirty="0" err="1">
                <a:solidFill>
                  <a:schemeClr val="tx1"/>
                </a:solidFill>
                <a:latin typeface="Consolas" panose="020B0609020204030204" pitchFamily="49" charset="0"/>
              </a:rPr>
              <a:t>TeamsChannelData</a:t>
            </a:r>
            <a:r>
              <a:rPr lang="en-US" b="0" dirty="0">
                <a:solidFill>
                  <a:schemeClr val="tx1"/>
                </a:solidFill>
                <a:latin typeface="Consolas" panose="020B0609020204030204" pitchFamily="49" charset="0"/>
              </a:rPr>
              <a:t>&gt;()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Team.Id</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p>
        </p:txBody>
      </p:sp>
    </p:spTree>
    <p:extLst>
      <p:ext uri="{BB962C8B-B14F-4D97-AF65-F5344CB8AC3E}">
        <p14:creationId xmlns:p14="http://schemas.microsoft.com/office/powerpoint/2010/main" val="2630051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Proactive Messaging</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6795" y="1882772"/>
            <a:ext cx="10974385" cy="301727"/>
          </a:xfrm>
        </p:spPr>
        <p:txBody>
          <a:bodyPr/>
          <a:lstStyle/>
          <a:p>
            <a:r>
              <a:rPr lang="en-US" dirty="0">
                <a:latin typeface="+mj-lt"/>
              </a:rPr>
              <a:t>A proactive message is an activity</a:t>
            </a:r>
            <a:r>
              <a:rPr lang="en-US" baseline="0" dirty="0">
                <a:latin typeface="+mj-lt"/>
              </a:rPr>
              <a:t> sent by a bot to start a conversation</a:t>
            </a:r>
            <a:endParaRPr lang="en-US" dirty="0">
              <a:latin typeface="+mj-lt"/>
            </a:endParaRP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6796" y="3151468"/>
            <a:ext cx="5194658" cy="1948205"/>
          </a:xfrm>
        </p:spPr>
        <p:txBody>
          <a:bodyPr/>
          <a:lstStyle/>
          <a:p>
            <a:r>
              <a:rPr lang="en-US" sz="1765" dirty="0"/>
              <a:t>Start Personal conversation</a:t>
            </a:r>
          </a:p>
          <a:p>
            <a:r>
              <a:rPr lang="en-US" b="0" dirty="0">
                <a:solidFill>
                  <a:schemeClr val="tx1"/>
                </a:solidFill>
                <a:latin typeface="+mj-lt"/>
              </a:rPr>
              <a:t>Must have user’s information cached</a:t>
            </a:r>
          </a:p>
          <a:p>
            <a:pPr marL="280067" indent="-280067">
              <a:buFont typeface="Arial" panose="020B0604020202020204" pitchFamily="34" charset="0"/>
              <a:buChar char="•"/>
            </a:pPr>
            <a:r>
              <a:rPr lang="en-US" b="0" dirty="0">
                <a:solidFill>
                  <a:schemeClr val="tx1"/>
                </a:solidFill>
                <a:latin typeface="+mj-lt"/>
              </a:rPr>
              <a:t>From team roster</a:t>
            </a:r>
          </a:p>
          <a:p>
            <a:pPr marL="280067" indent="-280067">
              <a:buFont typeface="Arial" panose="020B0604020202020204" pitchFamily="34" charset="0"/>
              <a:buChar char="•"/>
            </a:pPr>
            <a:r>
              <a:rPr lang="en-US" b="0" dirty="0">
                <a:solidFill>
                  <a:schemeClr val="tx1"/>
                </a:solidFill>
                <a:latin typeface="+mj-lt"/>
              </a:rPr>
              <a:t>From previous interaction with user</a:t>
            </a:r>
          </a:p>
          <a:p>
            <a:pPr marL="280067" indent="-280067">
              <a:buFont typeface="Arial" panose="020B0604020202020204" pitchFamily="34" charset="0"/>
              <a:buChar char="•"/>
            </a:pPr>
            <a:r>
              <a:rPr lang="en-US" b="0" dirty="0">
                <a:solidFill>
                  <a:schemeClr val="tx1"/>
                </a:solidFill>
                <a:latin typeface="+mj-lt"/>
              </a:rPr>
              <a:t>From </a:t>
            </a:r>
            <a:r>
              <a:rPr lang="en-US" b="0" dirty="0" err="1">
                <a:solidFill>
                  <a:schemeClr val="tx1"/>
                </a:solidFill>
                <a:latin typeface="Consolas" panose="020B0609020204030204" pitchFamily="49" charset="0"/>
              </a:rPr>
              <a:t>conversationUpdate</a:t>
            </a:r>
            <a:r>
              <a:rPr lang="en-US" b="0" dirty="0">
                <a:solidFill>
                  <a:schemeClr val="tx1"/>
                </a:solidFill>
                <a:latin typeface="+mj-lt"/>
              </a:rPr>
              <a:t> events</a:t>
            </a:r>
          </a:p>
          <a:p>
            <a:r>
              <a:rPr lang="en-US" b="0" dirty="0">
                <a:solidFill>
                  <a:schemeClr val="tx1"/>
                </a:solidFill>
                <a:latin typeface="+mj-lt"/>
              </a:rPr>
              <a:t>Use the </a:t>
            </a:r>
            <a:r>
              <a:rPr lang="en-US" b="0" dirty="0" err="1">
                <a:solidFill>
                  <a:schemeClr val="tx1"/>
                </a:solidFill>
                <a:latin typeface="Consolas" panose="020B0609020204030204" pitchFamily="49" charset="0"/>
              </a:rPr>
              <a:t>CreateOrGetDirectConversation</a:t>
            </a:r>
            <a:r>
              <a:rPr lang="en-US" b="0" dirty="0">
                <a:solidFill>
                  <a:schemeClr val="tx1"/>
                </a:solidFill>
                <a:latin typeface="+mj-lt"/>
              </a:rPr>
              <a:t> method</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567002" y="3151469"/>
            <a:ext cx="5194658" cy="3381975"/>
          </a:xfrm>
        </p:spPr>
        <p:txBody>
          <a:bodyPr/>
          <a:lstStyle/>
          <a:p>
            <a:r>
              <a:rPr lang="en-US" sz="1765" dirty="0"/>
              <a:t>Start Channel conversation</a:t>
            </a:r>
          </a:p>
          <a:p>
            <a:r>
              <a:rPr lang="en-US" b="0" dirty="0">
                <a:solidFill>
                  <a:schemeClr val="tx1"/>
                </a:solidFill>
                <a:latin typeface="+mj-lt"/>
              </a:rPr>
              <a:t>Must have channel information cached</a:t>
            </a:r>
          </a:p>
          <a:p>
            <a:pPr marL="280067" indent="-280067">
              <a:buFont typeface="Arial" panose="020B0604020202020204" pitchFamily="34" charset="0"/>
              <a:buChar char="•"/>
            </a:pPr>
            <a:r>
              <a:rPr lang="en-US" b="0" dirty="0">
                <a:solidFill>
                  <a:schemeClr val="tx1"/>
                </a:solidFill>
                <a:latin typeface="+mj-lt"/>
              </a:rPr>
              <a:t>From previous interaction in channel</a:t>
            </a:r>
          </a:p>
          <a:p>
            <a:pPr marL="280067" indent="-280067">
              <a:buFont typeface="Arial" panose="020B0604020202020204" pitchFamily="34" charset="0"/>
              <a:buChar char="•"/>
            </a:pPr>
            <a:r>
              <a:rPr lang="en-US" b="0" dirty="0">
                <a:solidFill>
                  <a:srgbClr val="2F2F2F"/>
                </a:solidFill>
                <a:latin typeface="Segoe UI Semibold"/>
              </a:rPr>
              <a:t>From </a:t>
            </a:r>
            <a:r>
              <a:rPr lang="en-US" b="0" dirty="0" err="1">
                <a:solidFill>
                  <a:srgbClr val="2F2F2F"/>
                </a:solidFill>
                <a:latin typeface="Consolas" panose="020B0609020204030204" pitchFamily="49" charset="0"/>
              </a:rPr>
              <a:t>conversationUpdate</a:t>
            </a:r>
            <a:r>
              <a:rPr lang="en-US" b="0" dirty="0">
                <a:solidFill>
                  <a:srgbClr val="2F2F2F"/>
                </a:solidFill>
                <a:latin typeface="Segoe UI Semibold"/>
              </a:rPr>
              <a:t> events</a:t>
            </a:r>
          </a:p>
          <a:p>
            <a:r>
              <a:rPr lang="en-US" b="0" dirty="0">
                <a:solidFill>
                  <a:schemeClr val="tx1"/>
                </a:solidFill>
                <a:latin typeface="+mj-lt"/>
              </a:rPr>
              <a:t>To create conversation:</a:t>
            </a:r>
          </a:p>
          <a:p>
            <a:pPr marL="280067" indent="-280067">
              <a:buFont typeface="Arial" panose="020B0604020202020204" pitchFamily="34" charset="0"/>
              <a:buChar char="•"/>
            </a:pPr>
            <a:r>
              <a:rPr lang="en-US" b="0" dirty="0">
                <a:solidFill>
                  <a:schemeClr val="tx1"/>
                </a:solidFill>
                <a:latin typeface="+mj-lt"/>
              </a:rPr>
              <a:t>Create </a:t>
            </a:r>
            <a:r>
              <a:rPr lang="en-US" b="0" dirty="0" err="1">
                <a:solidFill>
                  <a:schemeClr val="tx1"/>
                </a:solidFill>
                <a:latin typeface="Consolas" panose="020B0609020204030204" pitchFamily="49" charset="0"/>
              </a:rPr>
              <a:t>ConnectorClient</a:t>
            </a:r>
            <a:r>
              <a:rPr lang="en-US" b="0" dirty="0">
                <a:solidFill>
                  <a:schemeClr val="tx1"/>
                </a:solidFill>
                <a:latin typeface="+mj-lt"/>
              </a:rPr>
              <a:t> with service Uri</a:t>
            </a:r>
          </a:p>
          <a:p>
            <a:pPr marL="280067" indent="-280067">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connector.Conversations.CreateConversationAsync</a:t>
            </a:r>
            <a:r>
              <a:rPr lang="en-US" b="0" dirty="0">
                <a:solidFill>
                  <a:schemeClr val="tx1"/>
                </a:solidFill>
                <a:latin typeface="+mj-lt"/>
              </a:rPr>
              <a:t>, passing channel account for bot</a:t>
            </a:r>
          </a:p>
          <a:p>
            <a:pPr marL="280067" indent="-280067">
              <a:buFont typeface="Arial" panose="020B0604020202020204" pitchFamily="34" charset="0"/>
              <a:buChar char="•"/>
            </a:pPr>
            <a:r>
              <a:rPr lang="en-US" b="0" dirty="0">
                <a:solidFill>
                  <a:schemeClr val="tx1"/>
                </a:solidFill>
                <a:latin typeface="+mj-lt"/>
              </a:rPr>
              <a:t>Set </a:t>
            </a:r>
            <a:r>
              <a:rPr lang="en-US" b="0" dirty="0">
                <a:solidFill>
                  <a:schemeClr val="tx1"/>
                </a:solidFill>
                <a:latin typeface="Consolas" panose="020B0609020204030204" pitchFamily="49" charset="0"/>
              </a:rPr>
              <a:t>Conversation</a:t>
            </a:r>
            <a:r>
              <a:rPr lang="en-US" b="0" dirty="0">
                <a:solidFill>
                  <a:schemeClr val="tx1"/>
                </a:solidFill>
                <a:latin typeface="+mj-lt"/>
              </a:rPr>
              <a:t> property of new message</a:t>
            </a:r>
          </a:p>
          <a:p>
            <a:pPr marL="280067" indent="-280067">
              <a:buFont typeface="Arial" panose="020B0604020202020204" pitchFamily="34" charset="0"/>
              <a:buChar char="•"/>
            </a:pPr>
            <a:r>
              <a:rPr lang="en-US" b="0" dirty="0">
                <a:solidFill>
                  <a:schemeClr val="tx1"/>
                </a:solidFill>
                <a:latin typeface="+mj-lt"/>
              </a:rPr>
              <a:t>Call </a:t>
            </a:r>
            <a:r>
              <a:rPr lang="en-US" b="0" dirty="0" err="1">
                <a:solidFill>
                  <a:schemeClr val="tx1"/>
                </a:solidFill>
                <a:latin typeface="Consolas" panose="020B0609020204030204" pitchFamily="49" charset="0"/>
              </a:rPr>
              <a:t>connector.Conversations.SendToConversationAsync</a:t>
            </a:r>
            <a:endParaRPr lang="en-US" b="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2166820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0A725-B2D0-4EF8-A26E-B5957F7E411A}"/>
              </a:ext>
            </a:extLst>
          </p:cNvPr>
          <p:cNvSpPr>
            <a:spLocks noGrp="1"/>
          </p:cNvSpPr>
          <p:nvPr>
            <p:ph type="title"/>
          </p:nvPr>
        </p:nvSpPr>
        <p:spPr/>
        <p:txBody>
          <a:bodyPr/>
          <a:lstStyle/>
          <a:p>
            <a:r>
              <a:rPr lang="en-US" dirty="0"/>
              <a:t>Activity Feed</a:t>
            </a:r>
          </a:p>
        </p:txBody>
      </p:sp>
      <p:sp>
        <p:nvSpPr>
          <p:cNvPr id="8" name="Text Placeholder 6">
            <a:extLst>
              <a:ext uri="{FF2B5EF4-FFF2-40B4-BE49-F238E27FC236}">
                <a16:creationId xmlns:a16="http://schemas.microsoft.com/office/drawing/2014/main" id="{7FD5A0C9-E05F-4C9A-82C6-83C2070528BB}"/>
              </a:ext>
            </a:extLst>
          </p:cNvPr>
          <p:cNvSpPr>
            <a:spLocks noGrp="1"/>
          </p:cNvSpPr>
          <p:nvPr>
            <p:ph type="body" sz="quarter" idx="10"/>
          </p:nvPr>
        </p:nvSpPr>
        <p:spPr>
          <a:xfrm>
            <a:off x="456797" y="1966727"/>
            <a:ext cx="4579848" cy="3567522"/>
          </a:xfrm>
        </p:spPr>
        <p:txBody>
          <a:bodyPr/>
          <a:lstStyle/>
          <a:p>
            <a:pPr>
              <a:spcBef>
                <a:spcPts val="1175"/>
              </a:spcBef>
            </a:pPr>
            <a:r>
              <a:rPr lang="en-US" sz="1567" dirty="0"/>
              <a:t>Optionally send personal chat messages into the feed as preview cards summarizing your app's activity. </a:t>
            </a:r>
          </a:p>
          <a:p>
            <a:pPr>
              <a:spcBef>
                <a:spcPts val="1175"/>
              </a:spcBef>
            </a:pPr>
            <a:r>
              <a:rPr lang="en-US" sz="1567" dirty="0"/>
              <a:t>Construct the message such that choosing the card navigates the user straight to the message or object that triggered the notification, such as an entity in a tab. </a:t>
            </a:r>
          </a:p>
          <a:p>
            <a:pPr>
              <a:spcBef>
                <a:spcPts val="1175"/>
              </a:spcBef>
            </a:pPr>
            <a:r>
              <a:rPr lang="en-US" sz="1567" dirty="0"/>
              <a:t>Must include Text and Summary properties</a:t>
            </a:r>
          </a:p>
          <a:p>
            <a:pPr>
              <a:spcBef>
                <a:spcPts val="1175"/>
              </a:spcBef>
            </a:pPr>
            <a:endParaRPr lang="en-US" sz="1567" dirty="0">
              <a:latin typeface="+mj-lt"/>
            </a:endParaRPr>
          </a:p>
          <a:p>
            <a:endParaRPr lang="en-US" sz="1765" dirty="0"/>
          </a:p>
        </p:txBody>
      </p:sp>
      <p:pic>
        <p:nvPicPr>
          <p:cNvPr id="1026" name="Picture 2" descr="Activity feed example">
            <a:extLst>
              <a:ext uri="{FF2B5EF4-FFF2-40B4-BE49-F238E27FC236}">
                <a16:creationId xmlns:a16="http://schemas.microsoft.com/office/drawing/2014/main" id="{B74CD0F6-F180-4971-8756-4D4A16C4F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1940" y="1920583"/>
            <a:ext cx="5363265" cy="3016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84648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Notification only bots</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7"/>
            <a:ext cx="5541173" cy="3577396"/>
          </a:xfrm>
        </p:spPr>
        <p:txBody>
          <a:bodyPr/>
          <a:lstStyle/>
          <a:p>
            <a:r>
              <a:rPr lang="en-US" sz="1961" dirty="0">
                <a:latin typeface="+mj-lt"/>
              </a:rPr>
              <a:t>Bots can update the activity feed</a:t>
            </a:r>
          </a:p>
          <a:p>
            <a:r>
              <a:rPr lang="en-US" sz="1567" b="0" dirty="0">
                <a:solidFill>
                  <a:schemeClr val="tx1"/>
                </a:solidFill>
              </a:rPr>
              <a:t>If the sole purpose of the bot is to deliver notifications, consider a notification only bot.</a:t>
            </a:r>
          </a:p>
          <a:p>
            <a:endParaRPr lang="en-US" sz="1567" b="0" dirty="0">
              <a:solidFill>
                <a:schemeClr val="tx1"/>
              </a:solidFill>
            </a:endParaRPr>
          </a:p>
          <a:p>
            <a:pPr marL="280067" indent="-280067">
              <a:buFont typeface="Arial" panose="020B0604020202020204" pitchFamily="34" charset="0"/>
              <a:buChar char="•"/>
            </a:pPr>
            <a:r>
              <a:rPr lang="en-US" sz="1567" b="0" dirty="0">
                <a:solidFill>
                  <a:schemeClr val="tx1"/>
                </a:solidFill>
              </a:rPr>
              <a:t>Users cannot message your notification-only bot</a:t>
            </a:r>
          </a:p>
          <a:p>
            <a:pPr marL="280067" indent="-280067">
              <a:buFont typeface="Arial" panose="020B0604020202020204" pitchFamily="34" charset="0"/>
              <a:buChar char="•"/>
            </a:pPr>
            <a:r>
              <a:rPr lang="en-US" sz="1567" b="0" dirty="0">
                <a:solidFill>
                  <a:schemeClr val="tx1"/>
                </a:solidFill>
              </a:rPr>
              <a:t>Users cannot @mention the bot</a:t>
            </a:r>
          </a:p>
          <a:p>
            <a:endParaRPr lang="en-US" sz="1567" b="0" dirty="0">
              <a:solidFill>
                <a:schemeClr val="tx1"/>
              </a:solidFill>
            </a:endParaRPr>
          </a:p>
          <a:p>
            <a:r>
              <a:rPr lang="en-US" sz="1961" dirty="0">
                <a:latin typeface="+mj-lt"/>
              </a:rPr>
              <a:t>bots node</a:t>
            </a:r>
          </a:p>
          <a:p>
            <a:r>
              <a:rPr lang="en-US" sz="1567" b="0" dirty="0" err="1">
                <a:solidFill>
                  <a:schemeClr val="tx1"/>
                </a:solidFill>
              </a:rPr>
              <a:t>isNotificationOnly</a:t>
            </a:r>
            <a:r>
              <a:rPr lang="en-US" sz="1567" b="0" dirty="0">
                <a:solidFill>
                  <a:schemeClr val="tx1"/>
                </a:solidFill>
              </a:rPr>
              <a:t> property</a:t>
            </a:r>
          </a:p>
          <a:p>
            <a:pPr marL="280067" indent="-280067">
              <a:buFont typeface="Arial" panose="020B0604020202020204" pitchFamily="34" charset="0"/>
              <a:buChar char="•"/>
            </a:pPr>
            <a:endParaRPr lang="en-US" sz="1567" b="0" dirty="0">
              <a:solidFill>
                <a:schemeClr val="tx1"/>
              </a:solidFill>
            </a:endParaRP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2294405"/>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isNotificationOnly</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15854167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FE4AAE-9CBE-4345-9397-306A8B8E3BA9}"/>
              </a:ext>
            </a:extLst>
          </p:cNvPr>
          <p:cNvSpPr>
            <a:spLocks noGrp="1"/>
          </p:cNvSpPr>
          <p:nvPr>
            <p:ph type="title"/>
          </p:nvPr>
        </p:nvSpPr>
        <p:spPr/>
        <p:txBody>
          <a:bodyPr/>
          <a:lstStyle/>
          <a:p>
            <a:r>
              <a:rPr lang="en-US" dirty="0"/>
              <a:t>Send and Receive file</a:t>
            </a:r>
          </a:p>
        </p:txBody>
      </p:sp>
      <p:sp>
        <p:nvSpPr>
          <p:cNvPr id="7" name="Text Placeholder 6">
            <a:extLst>
              <a:ext uri="{FF2B5EF4-FFF2-40B4-BE49-F238E27FC236}">
                <a16:creationId xmlns:a16="http://schemas.microsoft.com/office/drawing/2014/main" id="{D3D2F701-9F40-454A-8DE5-E9FD630D7481}"/>
              </a:ext>
            </a:extLst>
          </p:cNvPr>
          <p:cNvSpPr>
            <a:spLocks noGrp="1"/>
          </p:cNvSpPr>
          <p:nvPr>
            <p:ph type="body" sz="quarter" idx="10"/>
          </p:nvPr>
        </p:nvSpPr>
        <p:spPr>
          <a:xfrm>
            <a:off x="456795" y="1882772"/>
            <a:ext cx="10974385" cy="301727"/>
          </a:xfrm>
        </p:spPr>
        <p:txBody>
          <a:bodyPr/>
          <a:lstStyle/>
          <a:p>
            <a:r>
              <a:rPr lang="en-US" dirty="0">
                <a:latin typeface="+mj-lt"/>
              </a:rPr>
              <a:t>Sending and receiving files through a bot can be accomplished via two different APIs</a:t>
            </a:r>
          </a:p>
        </p:txBody>
      </p:sp>
      <p:sp>
        <p:nvSpPr>
          <p:cNvPr id="8" name="Text Placeholder 7">
            <a:extLst>
              <a:ext uri="{FF2B5EF4-FFF2-40B4-BE49-F238E27FC236}">
                <a16:creationId xmlns:a16="http://schemas.microsoft.com/office/drawing/2014/main" id="{A7D92943-6EC1-45D3-8B62-2B37940E8F6E}"/>
              </a:ext>
            </a:extLst>
          </p:cNvPr>
          <p:cNvSpPr>
            <a:spLocks noGrp="1"/>
          </p:cNvSpPr>
          <p:nvPr>
            <p:ph type="body" sz="quarter" idx="11"/>
          </p:nvPr>
        </p:nvSpPr>
        <p:spPr>
          <a:xfrm>
            <a:off x="456796" y="3151468"/>
            <a:ext cx="5194658" cy="1251575"/>
          </a:xfrm>
        </p:spPr>
        <p:txBody>
          <a:bodyPr/>
          <a:lstStyle/>
          <a:p>
            <a:r>
              <a:rPr lang="en-US" sz="1765" dirty="0"/>
              <a:t>Microsoft Graph API</a:t>
            </a:r>
          </a:p>
          <a:p>
            <a:r>
              <a:rPr lang="en-US" b="0" dirty="0">
                <a:solidFill>
                  <a:schemeClr val="tx1"/>
                </a:solidFill>
                <a:latin typeface="+mj-lt"/>
              </a:rPr>
              <a:t>Obtain access to OneDrive folder (user or group drive)</a:t>
            </a:r>
          </a:p>
          <a:p>
            <a:r>
              <a:rPr lang="en-US" b="0" dirty="0">
                <a:solidFill>
                  <a:schemeClr val="tx1"/>
                </a:solidFill>
                <a:latin typeface="+mj-lt"/>
              </a:rPr>
              <a:t>Get reference  to file</a:t>
            </a:r>
          </a:p>
          <a:p>
            <a:r>
              <a:rPr lang="en-US" b="0" dirty="0">
                <a:solidFill>
                  <a:schemeClr val="tx1"/>
                </a:solidFill>
                <a:latin typeface="+mj-lt"/>
              </a:rPr>
              <a:t>Post message to conversation with card attachment</a:t>
            </a:r>
          </a:p>
        </p:txBody>
      </p:sp>
      <p:sp>
        <p:nvSpPr>
          <p:cNvPr id="10" name="Text Placeholder 9">
            <a:extLst>
              <a:ext uri="{FF2B5EF4-FFF2-40B4-BE49-F238E27FC236}">
                <a16:creationId xmlns:a16="http://schemas.microsoft.com/office/drawing/2014/main" id="{34717505-D834-49E9-AF5B-BB384466A74E}"/>
              </a:ext>
            </a:extLst>
          </p:cNvPr>
          <p:cNvSpPr>
            <a:spLocks noGrp="1"/>
          </p:cNvSpPr>
          <p:nvPr>
            <p:ph type="body" sz="quarter" idx="13"/>
          </p:nvPr>
        </p:nvSpPr>
        <p:spPr>
          <a:xfrm>
            <a:off x="6567002" y="3151469"/>
            <a:ext cx="5194658" cy="2174774"/>
          </a:xfrm>
        </p:spPr>
        <p:txBody>
          <a:bodyPr/>
          <a:lstStyle/>
          <a:p>
            <a:r>
              <a:rPr lang="en-US" sz="1765" dirty="0"/>
              <a:t>Microsoft Teams API</a:t>
            </a:r>
          </a:p>
          <a:p>
            <a:r>
              <a:rPr lang="en-US" b="0" dirty="0">
                <a:solidFill>
                  <a:schemeClr val="tx1"/>
                </a:solidFill>
                <a:latin typeface="+mj-lt"/>
              </a:rPr>
              <a:t>Personal context (1:1) only</a:t>
            </a:r>
          </a:p>
          <a:p>
            <a:r>
              <a:rPr lang="en-US" b="0" dirty="0">
                <a:solidFill>
                  <a:schemeClr val="tx1"/>
                </a:solidFill>
                <a:latin typeface="+mj-lt"/>
              </a:rPr>
              <a:t>Enable files in manifest</a:t>
            </a:r>
          </a:p>
          <a:p>
            <a:r>
              <a:rPr lang="en-US" b="0" dirty="0">
                <a:solidFill>
                  <a:schemeClr val="tx1"/>
                </a:solidFill>
                <a:latin typeface="+mj-lt"/>
              </a:rPr>
              <a:t>Teams client provides a file picker experience </a:t>
            </a:r>
          </a:p>
          <a:p>
            <a:r>
              <a:rPr lang="en-US" b="0" dirty="0">
                <a:solidFill>
                  <a:schemeClr val="tx1"/>
                </a:solidFill>
                <a:latin typeface="+mj-lt"/>
              </a:rPr>
              <a:t>Teams client will store file in </a:t>
            </a:r>
            <a:r>
              <a:rPr lang="en-US" b="0" dirty="0" err="1">
                <a:solidFill>
                  <a:schemeClr val="tx1"/>
                </a:solidFill>
                <a:latin typeface="+mj-lt"/>
              </a:rPr>
              <a:t>OneDriveCreate</a:t>
            </a:r>
            <a:r>
              <a:rPr lang="en-US" b="0" dirty="0">
                <a:solidFill>
                  <a:schemeClr val="tx1"/>
                </a:solidFill>
                <a:latin typeface="+mj-lt"/>
              </a:rPr>
              <a:t> and then post activity with metadata, including content URL</a:t>
            </a:r>
          </a:p>
          <a:p>
            <a:r>
              <a:rPr lang="en-US" b="0" dirty="0">
                <a:solidFill>
                  <a:schemeClr val="tx1"/>
                </a:solidFill>
                <a:latin typeface="+mj-lt"/>
              </a:rPr>
              <a:t>Bot must download and handle file as appropriate</a:t>
            </a:r>
          </a:p>
        </p:txBody>
      </p:sp>
    </p:spTree>
    <p:extLst>
      <p:ext uri="{BB962C8B-B14F-4D97-AF65-F5344CB8AC3E}">
        <p14:creationId xmlns:p14="http://schemas.microsoft.com/office/powerpoint/2010/main" val="3477271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AAE0BF3-71DE-4244-A3DB-3EF977459C36}"/>
              </a:ext>
            </a:extLst>
          </p:cNvPr>
          <p:cNvGrpSpPr/>
          <p:nvPr/>
        </p:nvGrpSpPr>
        <p:grpSpPr>
          <a:xfrm>
            <a:off x="5852506" y="661403"/>
            <a:ext cx="7794769" cy="6348939"/>
            <a:chOff x="4911047" y="1376737"/>
            <a:chExt cx="7952198" cy="5342562"/>
          </a:xfrm>
        </p:grpSpPr>
        <p:sp>
          <p:nvSpPr>
            <p:cNvPr id="10" name="Rectangle: Rounded Corners 9">
              <a:extLst>
                <a:ext uri="{FF2B5EF4-FFF2-40B4-BE49-F238E27FC236}">
                  <a16:creationId xmlns:a16="http://schemas.microsoft.com/office/drawing/2014/main" id="{16EF1444-3AEB-4BFB-B310-14A60D03E04E}"/>
                </a:ext>
              </a:extLst>
            </p:cNvPr>
            <p:cNvSpPr/>
            <p:nvPr/>
          </p:nvSpPr>
          <p:spPr bwMode="auto">
            <a:xfrm>
              <a:off x="4911047" y="1376737"/>
              <a:ext cx="7952198" cy="5342562"/>
            </a:xfrm>
            <a:prstGeom prst="roundRect">
              <a:avLst>
                <a:gd name="adj" fmla="val 3205"/>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2004802-2E35-467D-976C-EE80E412F66B}"/>
                </a:ext>
              </a:extLst>
            </p:cNvPr>
            <p:cNvSpPr/>
            <p:nvPr/>
          </p:nvSpPr>
          <p:spPr bwMode="auto">
            <a:xfrm>
              <a:off x="5270643" y="1705510"/>
              <a:ext cx="7325474" cy="4654193"/>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itle 5">
            <a:extLst>
              <a:ext uri="{FF2B5EF4-FFF2-40B4-BE49-F238E27FC236}">
                <a16:creationId xmlns:a16="http://schemas.microsoft.com/office/drawing/2014/main" id="{7A28FC9D-884C-47AA-8ADD-EB05602B172D}"/>
              </a:ext>
            </a:extLst>
          </p:cNvPr>
          <p:cNvSpPr>
            <a:spLocks noGrp="1"/>
          </p:cNvSpPr>
          <p:nvPr>
            <p:ph type="title"/>
          </p:nvPr>
        </p:nvSpPr>
        <p:spPr>
          <a:xfrm>
            <a:off x="456796" y="621226"/>
            <a:ext cx="5145665" cy="403022"/>
          </a:xfrm>
        </p:spPr>
        <p:txBody>
          <a:bodyPr/>
          <a:lstStyle/>
          <a:p>
            <a:r>
              <a:rPr lang="en-US" dirty="0"/>
              <a:t>Enable send and receive</a:t>
            </a:r>
          </a:p>
        </p:txBody>
      </p:sp>
      <p:sp>
        <p:nvSpPr>
          <p:cNvPr id="7" name="Text Placeholder 6">
            <a:extLst>
              <a:ext uri="{FF2B5EF4-FFF2-40B4-BE49-F238E27FC236}">
                <a16:creationId xmlns:a16="http://schemas.microsoft.com/office/drawing/2014/main" id="{EA4674B5-ACD9-433E-99C5-862C44062CDC}"/>
              </a:ext>
            </a:extLst>
          </p:cNvPr>
          <p:cNvSpPr>
            <a:spLocks noGrp="1"/>
          </p:cNvSpPr>
          <p:nvPr>
            <p:ph type="body" sz="quarter" idx="11"/>
          </p:nvPr>
        </p:nvSpPr>
        <p:spPr>
          <a:xfrm>
            <a:off x="456796" y="1966728"/>
            <a:ext cx="5541173" cy="2538797"/>
          </a:xfrm>
        </p:spPr>
        <p:txBody>
          <a:bodyPr/>
          <a:lstStyle/>
          <a:p>
            <a:r>
              <a:rPr lang="en-US" sz="1961" dirty="0">
                <a:latin typeface="+mj-lt"/>
              </a:rPr>
              <a:t>Teams client will handle file selection and storage </a:t>
            </a:r>
          </a:p>
          <a:p>
            <a:r>
              <a:rPr lang="en-US" sz="1567" b="0" dirty="0">
                <a:solidFill>
                  <a:schemeClr val="tx1"/>
                </a:solidFill>
              </a:rPr>
              <a:t>Handles scenario User -&gt; Bot</a:t>
            </a:r>
          </a:p>
          <a:p>
            <a:endParaRPr lang="en-US" sz="1567" b="0" dirty="0">
              <a:solidFill>
                <a:schemeClr val="tx1"/>
              </a:solidFill>
            </a:endParaRPr>
          </a:p>
          <a:p>
            <a:r>
              <a:rPr lang="en-US" sz="1961" dirty="0">
                <a:latin typeface="+mj-lt"/>
              </a:rPr>
              <a:t>bots node</a:t>
            </a:r>
          </a:p>
          <a:p>
            <a:r>
              <a:rPr lang="en-US" sz="1567" b="0" dirty="0" err="1">
                <a:solidFill>
                  <a:schemeClr val="tx1"/>
                </a:solidFill>
              </a:rPr>
              <a:t>supportsFiles</a:t>
            </a:r>
            <a:r>
              <a:rPr lang="en-US" sz="1567" b="0" dirty="0">
                <a:solidFill>
                  <a:schemeClr val="tx1"/>
                </a:solidFill>
              </a:rPr>
              <a:t> property</a:t>
            </a:r>
          </a:p>
          <a:p>
            <a:pPr marL="280067" indent="-280067">
              <a:buFont typeface="Arial" panose="020B0604020202020204" pitchFamily="34" charset="0"/>
              <a:buChar char="•"/>
            </a:pPr>
            <a:endParaRPr lang="en-US" sz="1567" b="0" dirty="0">
              <a:solidFill>
                <a:schemeClr val="tx1"/>
              </a:solidFill>
            </a:endParaRPr>
          </a:p>
          <a:p>
            <a:endParaRPr lang="en-US" sz="1765" dirty="0"/>
          </a:p>
        </p:txBody>
      </p:sp>
      <p:sp>
        <p:nvSpPr>
          <p:cNvPr id="8" name="Text Placeholder 7">
            <a:extLst>
              <a:ext uri="{FF2B5EF4-FFF2-40B4-BE49-F238E27FC236}">
                <a16:creationId xmlns:a16="http://schemas.microsoft.com/office/drawing/2014/main" id="{F06344CF-8FAE-4A0C-9A4E-1874230450EB}"/>
              </a:ext>
            </a:extLst>
          </p:cNvPr>
          <p:cNvSpPr>
            <a:spLocks noGrp="1"/>
          </p:cNvSpPr>
          <p:nvPr>
            <p:ph type="body" sz="quarter" idx="12"/>
          </p:nvPr>
        </p:nvSpPr>
        <p:spPr>
          <a:xfrm>
            <a:off x="6547386" y="1153817"/>
            <a:ext cx="5541173" cy="2294405"/>
          </a:xfrm>
        </p:spPr>
        <p:txBody>
          <a:bodyPr/>
          <a:lstStyle/>
          <a:p>
            <a:r>
              <a:rPr lang="en-US" b="0" dirty="0">
                <a:solidFill>
                  <a:schemeClr val="tx1"/>
                </a:solidFill>
                <a:latin typeface="Consolas" panose="020B0609020204030204" pitchFamily="49" charset="0"/>
              </a:rPr>
              <a:t>"bots":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botId</a:t>
            </a:r>
            <a:r>
              <a:rPr lang="en-US" b="0" dirty="0">
                <a:solidFill>
                  <a:schemeClr val="tx1"/>
                </a:solidFill>
                <a:latin typeface="Consolas" panose="020B0609020204030204" pitchFamily="49" charset="0"/>
              </a:rPr>
              <a:t>": "[</a:t>
            </a:r>
            <a:r>
              <a:rPr lang="en-US" b="0" dirty="0" err="1">
                <a:solidFill>
                  <a:schemeClr val="tx1"/>
                </a:solidFill>
                <a:latin typeface="Consolas" panose="020B0609020204030204" pitchFamily="49" charset="0"/>
              </a:rPr>
              <a:t>MicrosoftAppId</a:t>
            </a:r>
            <a:r>
              <a:rPr lang="en-US" b="0" dirty="0">
                <a:solidFill>
                  <a:schemeClr val="tx1"/>
                </a:solidFill>
                <a:latin typeface="Consolas" panose="020B0609020204030204" pitchFamily="49" charset="0"/>
              </a:rPr>
              <a:t>]",</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"scopes":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"personal",</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"team"</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r>
              <a:rPr lang="en-US" b="0" dirty="0">
                <a:solidFill>
                  <a:schemeClr val="tx1"/>
                </a:solidFill>
                <a:highlight>
                  <a:srgbClr val="FFFF00"/>
                </a:highlight>
                <a:latin typeface="Consolas" panose="020B0609020204030204" pitchFamily="49" charset="0"/>
              </a:rPr>
              <a:t>"</a:t>
            </a:r>
            <a:r>
              <a:rPr lang="en-US" b="0" dirty="0" err="1">
                <a:solidFill>
                  <a:schemeClr val="tx1"/>
                </a:solidFill>
                <a:highlight>
                  <a:srgbClr val="FFFF00"/>
                </a:highlight>
                <a:latin typeface="Consolas" panose="020B0609020204030204" pitchFamily="49" charset="0"/>
              </a:rPr>
              <a:t>supportsFiles</a:t>
            </a:r>
            <a:r>
              <a:rPr lang="en-US" b="0" dirty="0">
                <a:solidFill>
                  <a:schemeClr val="tx1"/>
                </a:solidFill>
                <a:highlight>
                  <a:srgbClr val="FFFF00"/>
                </a:highlight>
                <a:latin typeface="Consolas" panose="020B0609020204030204" pitchFamily="49" charset="0"/>
              </a:rPr>
              <a:t>": true,</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  }</a:t>
            </a:r>
            <a:br>
              <a:rPr lang="en-US" b="0" dirty="0">
                <a:solidFill>
                  <a:schemeClr val="tx1"/>
                </a:solidFill>
                <a:latin typeface="Consolas" panose="020B0609020204030204" pitchFamily="49" charset="0"/>
              </a:rPr>
            </a:br>
            <a:r>
              <a:rPr lang="en-US" b="0" dirty="0">
                <a:solidFill>
                  <a:schemeClr val="tx1"/>
                </a:solidFill>
                <a:latin typeface="Consolas" panose="020B0609020204030204" pitchFamily="49" charset="0"/>
              </a:rPr>
              <a:t>]</a:t>
            </a:r>
            <a:endParaRPr lang="en-US" dirty="0"/>
          </a:p>
        </p:txBody>
      </p:sp>
    </p:spTree>
    <p:extLst>
      <p:ext uri="{BB962C8B-B14F-4D97-AF65-F5344CB8AC3E}">
        <p14:creationId xmlns:p14="http://schemas.microsoft.com/office/powerpoint/2010/main" val="2821126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53568" y="1283208"/>
            <a:ext cx="4328160" cy="2433828"/>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 name="object 4"/>
          <p:cNvSpPr txBox="1">
            <a:spLocks noGrp="1"/>
          </p:cNvSpPr>
          <p:nvPr>
            <p:ph type="title" idx="4294967295"/>
          </p:nvPr>
        </p:nvSpPr>
        <p:spPr>
          <a:xfrm>
            <a:off x="174660" y="8264"/>
            <a:ext cx="12017339" cy="689932"/>
          </a:xfrm>
          <a:prstGeom prst="rect">
            <a:avLst/>
          </a:prstGeom>
        </p:spPr>
        <p:txBody>
          <a:bodyPr vert="horz" wrap="square" lIns="0" tIns="12700" rIns="0" bIns="0" rtlCol="0">
            <a:spAutoFit/>
          </a:bodyPr>
          <a:lstStyle/>
          <a:p>
            <a:pPr marL="12700">
              <a:lnSpc>
                <a:spcPct val="100000"/>
              </a:lnSpc>
              <a:spcBef>
                <a:spcPts val="100"/>
              </a:spcBef>
            </a:pPr>
            <a:r>
              <a:rPr spc="-340" dirty="0"/>
              <a:t>Cross </a:t>
            </a:r>
            <a:r>
              <a:rPr spc="-270" dirty="0"/>
              <a:t>platform </a:t>
            </a:r>
            <a:r>
              <a:rPr spc="-330" dirty="0"/>
              <a:t>presence </a:t>
            </a:r>
            <a:r>
              <a:rPr dirty="0"/>
              <a:t>– </a:t>
            </a:r>
            <a:r>
              <a:rPr spc="-445" dirty="0"/>
              <a:t>Teams </a:t>
            </a:r>
            <a:r>
              <a:rPr spc="-345" dirty="0"/>
              <a:t>where </a:t>
            </a:r>
            <a:r>
              <a:rPr spc="-265" dirty="0"/>
              <a:t>you </a:t>
            </a:r>
            <a:r>
              <a:rPr spc="-360" dirty="0"/>
              <a:t>want</a:t>
            </a:r>
            <a:r>
              <a:rPr spc="-165" dirty="0"/>
              <a:t> </a:t>
            </a:r>
            <a:r>
              <a:rPr spc="-280" dirty="0"/>
              <a:t>it</a:t>
            </a:r>
          </a:p>
        </p:txBody>
      </p:sp>
      <p:sp>
        <p:nvSpPr>
          <p:cNvPr id="5" name="object 5"/>
          <p:cNvSpPr txBox="1"/>
          <p:nvPr/>
        </p:nvSpPr>
        <p:spPr>
          <a:xfrm>
            <a:off x="1189735" y="1157731"/>
            <a:ext cx="1214417" cy="258404"/>
          </a:xfrm>
          <a:prstGeom prst="rect">
            <a:avLst/>
          </a:prstGeom>
        </p:spPr>
        <p:txBody>
          <a:bodyPr vert="horz" wrap="square" lIns="0" tIns="12065"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600" b="0" i="0" u="none" strike="noStrike" kern="1200" cap="none" spc="0" normalizeH="0" baseline="0" noProof="0" dirty="0">
                <a:ln>
                  <a:noFill/>
                </a:ln>
                <a:solidFill>
                  <a:srgbClr val="4C5A67"/>
                </a:solidFill>
                <a:effectLst/>
                <a:uLnTx/>
                <a:uFillTx/>
                <a:latin typeface="Arial Black"/>
                <a:ea typeface="+mn-ea"/>
                <a:cs typeface="Arial Black"/>
              </a:rPr>
              <a:t>Desktop</a:t>
            </a:r>
          </a:p>
        </p:txBody>
      </p:sp>
      <p:sp>
        <p:nvSpPr>
          <p:cNvPr id="6" name="object 6"/>
          <p:cNvSpPr txBox="1"/>
          <p:nvPr/>
        </p:nvSpPr>
        <p:spPr>
          <a:xfrm>
            <a:off x="4917185" y="1157731"/>
            <a:ext cx="822960"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srgbClr val="4C5A67"/>
                </a:solidFill>
                <a:effectLst/>
                <a:uLnTx/>
                <a:uFillTx/>
                <a:latin typeface="Arial Black"/>
                <a:ea typeface="+mn-ea"/>
                <a:cs typeface="+mn-cs"/>
              </a:rPr>
              <a:t>Mobile</a:t>
            </a:r>
          </a:p>
        </p:txBody>
      </p:sp>
      <p:sp>
        <p:nvSpPr>
          <p:cNvPr id="7" name="object 7"/>
          <p:cNvSpPr txBox="1"/>
          <p:nvPr/>
        </p:nvSpPr>
        <p:spPr>
          <a:xfrm>
            <a:off x="8612250" y="1157731"/>
            <a:ext cx="1153539" cy="258404"/>
          </a:xfrm>
          <a:prstGeom prst="rect">
            <a:avLst/>
          </a:prstGeom>
        </p:spPr>
        <p:txBody>
          <a:bodyPr vert="horz" wrap="square" lIns="0" tIns="12065" rIns="0" bIns="0" rtlCol="0">
            <a:spAutoFit/>
          </a:body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dirty="0">
                <a:ln>
                  <a:noFill/>
                </a:ln>
                <a:solidFill>
                  <a:srgbClr val="4C5A67"/>
                </a:solidFill>
                <a:effectLst/>
                <a:uLnTx/>
                <a:uFillTx/>
                <a:latin typeface="Arial Black"/>
                <a:ea typeface="+mn-ea"/>
                <a:cs typeface="+mn-cs"/>
              </a:rPr>
              <a:t>Browsers</a:t>
            </a:r>
          </a:p>
        </p:txBody>
      </p:sp>
      <p:sp>
        <p:nvSpPr>
          <p:cNvPr id="8" name="object 8"/>
          <p:cNvSpPr txBox="1"/>
          <p:nvPr/>
        </p:nvSpPr>
        <p:spPr>
          <a:xfrm>
            <a:off x="4945126" y="6160719"/>
            <a:ext cx="780160" cy="228268"/>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a:latin typeface="Arial Black"/>
              </a:defRPr>
            </a:lvl1p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0" normalizeH="0" baseline="0" noProof="0" dirty="0">
                <a:ln>
                  <a:noFill/>
                </a:ln>
                <a:solidFill>
                  <a:srgbClr val="4C5A67"/>
                </a:solidFill>
                <a:effectLst/>
                <a:uLnTx/>
                <a:uFillTx/>
                <a:latin typeface="Arial Black"/>
                <a:ea typeface="+mn-ea"/>
                <a:cs typeface="+mn-cs"/>
              </a:rPr>
              <a:t>iPhone</a:t>
            </a:r>
          </a:p>
        </p:txBody>
      </p:sp>
      <p:sp>
        <p:nvSpPr>
          <p:cNvPr id="9" name="object 9"/>
          <p:cNvSpPr/>
          <p:nvPr/>
        </p:nvSpPr>
        <p:spPr>
          <a:xfrm>
            <a:off x="6484620" y="4041647"/>
            <a:ext cx="973835" cy="2010156"/>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0" name="object 10"/>
          <p:cNvSpPr/>
          <p:nvPr/>
        </p:nvSpPr>
        <p:spPr>
          <a:xfrm>
            <a:off x="6533388" y="4244340"/>
            <a:ext cx="871727" cy="154838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1" name="object 11"/>
          <p:cNvSpPr txBox="1"/>
          <p:nvPr/>
        </p:nvSpPr>
        <p:spPr>
          <a:xfrm>
            <a:off x="6461886" y="6162547"/>
            <a:ext cx="863600" cy="228268"/>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a:latin typeface="Arial Black"/>
              </a:defRPr>
            </a:lvl1p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0" normalizeH="0" baseline="0" noProof="0" dirty="0">
                <a:ln>
                  <a:noFill/>
                </a:ln>
                <a:solidFill>
                  <a:srgbClr val="4C5A67"/>
                </a:solidFill>
                <a:effectLst/>
                <a:uLnTx/>
                <a:uFillTx/>
                <a:latin typeface="Arial Black"/>
                <a:ea typeface="+mn-ea"/>
                <a:cs typeface="+mn-cs"/>
              </a:rPr>
              <a:t>Android</a:t>
            </a:r>
          </a:p>
        </p:txBody>
      </p:sp>
      <p:sp>
        <p:nvSpPr>
          <p:cNvPr id="12" name="object 12"/>
          <p:cNvSpPr/>
          <p:nvPr/>
        </p:nvSpPr>
        <p:spPr>
          <a:xfrm>
            <a:off x="4931664" y="1545336"/>
            <a:ext cx="2607564" cy="1844039"/>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3" name="object 13"/>
          <p:cNvSpPr/>
          <p:nvPr/>
        </p:nvSpPr>
        <p:spPr>
          <a:xfrm>
            <a:off x="5169408" y="1667255"/>
            <a:ext cx="2139695" cy="160477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4" name="object 14"/>
          <p:cNvSpPr txBox="1"/>
          <p:nvPr/>
        </p:nvSpPr>
        <p:spPr>
          <a:xfrm>
            <a:off x="4936997" y="3538854"/>
            <a:ext cx="803148" cy="228909"/>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400" b="0" i="0" u="none" strike="noStrike" kern="1200" cap="none" spc="0" normalizeH="0" baseline="0" noProof="0" dirty="0">
                <a:ln>
                  <a:noFill/>
                </a:ln>
                <a:solidFill>
                  <a:srgbClr val="4C5A67"/>
                </a:solidFill>
                <a:effectLst/>
                <a:uLnTx/>
                <a:uFillTx/>
                <a:latin typeface="Arial Black"/>
                <a:ea typeface="+mn-ea"/>
                <a:cs typeface="Arial Black"/>
              </a:rPr>
              <a:t>iPad</a:t>
            </a:r>
          </a:p>
        </p:txBody>
      </p:sp>
      <p:sp>
        <p:nvSpPr>
          <p:cNvPr id="15" name="object 15"/>
          <p:cNvSpPr/>
          <p:nvPr/>
        </p:nvSpPr>
        <p:spPr>
          <a:xfrm>
            <a:off x="7754111" y="1301496"/>
            <a:ext cx="4337304" cy="2439923"/>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6" name="object 16"/>
          <p:cNvSpPr/>
          <p:nvPr/>
        </p:nvSpPr>
        <p:spPr>
          <a:xfrm>
            <a:off x="9185147" y="4651247"/>
            <a:ext cx="580644" cy="582167"/>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8" name="object 18"/>
          <p:cNvSpPr/>
          <p:nvPr/>
        </p:nvSpPr>
        <p:spPr>
          <a:xfrm>
            <a:off x="9203435" y="5603747"/>
            <a:ext cx="580644" cy="582168"/>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9" name="object 19"/>
          <p:cNvSpPr/>
          <p:nvPr/>
        </p:nvSpPr>
        <p:spPr>
          <a:xfrm>
            <a:off x="684023" y="3940085"/>
            <a:ext cx="3593591" cy="2334768"/>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0" name="object 20"/>
          <p:cNvSpPr/>
          <p:nvPr/>
        </p:nvSpPr>
        <p:spPr>
          <a:xfrm>
            <a:off x="1178052" y="6030966"/>
            <a:ext cx="278891" cy="280416"/>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1" name="object 21"/>
          <p:cNvSpPr txBox="1"/>
          <p:nvPr/>
        </p:nvSpPr>
        <p:spPr>
          <a:xfrm>
            <a:off x="1564639" y="6062462"/>
            <a:ext cx="1229932" cy="228268"/>
          </a:xfrm>
          <a:prstGeom prst="rect">
            <a:avLst/>
          </a:prstGeom>
        </p:spPr>
        <p:txBody>
          <a:bodyPr vert="horz" wrap="square" lIns="0" tIns="12700" rIns="0" bIns="0" rtlCol="0">
            <a:spAutoFit/>
          </a:bodyPr>
          <a:lstStyle>
            <a:defPPr>
              <a:defRPr lang="en-US"/>
            </a:defPPr>
            <a:lvl1pPr marL="12700">
              <a:lnSpc>
                <a:spcPct val="100000"/>
              </a:lnSpc>
              <a:spcBef>
                <a:spcPts val="100"/>
              </a:spcBef>
              <a:defRPr sz="1400">
                <a:latin typeface="Arial Black"/>
              </a:defRPr>
            </a:lvl1p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0" normalizeH="0" baseline="0" noProof="0" dirty="0">
                <a:ln>
                  <a:noFill/>
                </a:ln>
                <a:solidFill>
                  <a:srgbClr val="4C5A67"/>
                </a:solidFill>
                <a:effectLst/>
                <a:uLnTx/>
                <a:uFillTx/>
                <a:latin typeface="Arial Black"/>
                <a:ea typeface="+mn-ea"/>
                <a:cs typeface="+mn-cs"/>
              </a:rPr>
              <a:t>OS X 10.10+</a:t>
            </a:r>
          </a:p>
        </p:txBody>
      </p:sp>
      <p:sp>
        <p:nvSpPr>
          <p:cNvPr id="22" name="object 22"/>
          <p:cNvSpPr/>
          <p:nvPr/>
        </p:nvSpPr>
        <p:spPr>
          <a:xfrm>
            <a:off x="1211580" y="3529584"/>
            <a:ext cx="265175" cy="266700"/>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3" name="object 23"/>
          <p:cNvSpPr txBox="1"/>
          <p:nvPr/>
        </p:nvSpPr>
        <p:spPr>
          <a:xfrm>
            <a:off x="1572260" y="3541521"/>
            <a:ext cx="1530606" cy="259686"/>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1600" b="0" i="0" u="none" strike="noStrike" kern="1200" cap="none" spc="0" normalizeH="0" baseline="0" noProof="0" dirty="0">
                <a:ln>
                  <a:noFill/>
                </a:ln>
                <a:solidFill>
                  <a:srgbClr val="4C5A67"/>
                </a:solidFill>
                <a:effectLst/>
                <a:uLnTx/>
                <a:uFillTx/>
                <a:latin typeface="Arial Black"/>
                <a:ea typeface="+mn-ea"/>
                <a:cs typeface="+mn-cs"/>
              </a:rPr>
              <a:t>Windows</a:t>
            </a:r>
            <a:r>
              <a:rPr kumimoji="0" sz="1400" b="0" i="0" u="none" strike="noStrike" kern="1200" cap="none" spc="-195" normalizeH="0" baseline="0" noProof="0" dirty="0">
                <a:ln>
                  <a:noFill/>
                </a:ln>
                <a:solidFill>
                  <a:srgbClr val="4C5A67"/>
                </a:solidFill>
                <a:effectLst/>
                <a:uLnTx/>
                <a:uFillTx/>
                <a:latin typeface="Arial Black"/>
                <a:ea typeface="+mn-ea"/>
                <a:cs typeface="Arial Black"/>
              </a:rPr>
              <a:t> </a:t>
            </a:r>
            <a:r>
              <a:rPr kumimoji="0" sz="1400" b="0" i="0" u="none" strike="noStrike" kern="1200" cap="none" spc="-120" normalizeH="0" baseline="0" noProof="0" dirty="0">
                <a:ln>
                  <a:noFill/>
                </a:ln>
                <a:solidFill>
                  <a:srgbClr val="4C5A67"/>
                </a:solidFill>
                <a:effectLst/>
                <a:uLnTx/>
                <a:uFillTx/>
                <a:latin typeface="Arial Black"/>
                <a:ea typeface="+mn-ea"/>
                <a:cs typeface="Arial Black"/>
              </a:rPr>
              <a:t>7+</a:t>
            </a:r>
            <a:endParaRPr kumimoji="0" sz="1400" b="0" i="0" u="none" strike="noStrike" kern="1200" cap="none" spc="0" normalizeH="0" baseline="0" noProof="0" dirty="0">
              <a:ln>
                <a:noFill/>
              </a:ln>
              <a:solidFill>
                <a:srgbClr val="4C5A67"/>
              </a:solidFill>
              <a:effectLst/>
              <a:uLnTx/>
              <a:uFillTx/>
              <a:latin typeface="Arial Black"/>
              <a:ea typeface="+mn-ea"/>
              <a:cs typeface="Arial Black"/>
            </a:endParaRPr>
          </a:p>
        </p:txBody>
      </p:sp>
      <p:sp>
        <p:nvSpPr>
          <p:cNvPr id="24" name="object 24"/>
          <p:cNvSpPr txBox="1"/>
          <p:nvPr/>
        </p:nvSpPr>
        <p:spPr>
          <a:xfrm>
            <a:off x="10245090" y="3912489"/>
            <a:ext cx="56235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0" normalizeH="0" baseline="0" noProof="0" dirty="0">
                <a:ln>
                  <a:noFill/>
                </a:ln>
                <a:solidFill>
                  <a:srgbClr val="4C5A67"/>
                </a:solidFill>
                <a:effectLst/>
                <a:uLnTx/>
                <a:uFillTx/>
                <a:latin typeface="Arial Black"/>
                <a:ea typeface="+mn-ea"/>
                <a:cs typeface="+mn-cs"/>
              </a:rPr>
              <a:t>Edge</a:t>
            </a:r>
          </a:p>
        </p:txBody>
      </p:sp>
      <p:sp>
        <p:nvSpPr>
          <p:cNvPr id="25" name="object 25"/>
          <p:cNvSpPr txBox="1"/>
          <p:nvPr/>
        </p:nvSpPr>
        <p:spPr>
          <a:xfrm>
            <a:off x="10240771" y="4786121"/>
            <a:ext cx="896416"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0" normalizeH="0" baseline="0" noProof="0" dirty="0">
                <a:ln>
                  <a:noFill/>
                </a:ln>
                <a:solidFill>
                  <a:srgbClr val="4C5A67"/>
                </a:solidFill>
                <a:effectLst/>
                <a:uLnTx/>
                <a:uFillTx/>
                <a:latin typeface="Arial Black"/>
                <a:ea typeface="+mn-ea"/>
                <a:cs typeface="+mn-cs"/>
              </a:rPr>
              <a:t>Chrome</a:t>
            </a:r>
          </a:p>
        </p:txBody>
      </p:sp>
      <p:sp>
        <p:nvSpPr>
          <p:cNvPr id="26" name="object 26"/>
          <p:cNvSpPr txBox="1"/>
          <p:nvPr/>
        </p:nvSpPr>
        <p:spPr>
          <a:xfrm>
            <a:off x="10240770" y="5794654"/>
            <a:ext cx="72453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0" normalizeH="0" baseline="0" noProof="0" dirty="0">
                <a:ln>
                  <a:noFill/>
                </a:ln>
                <a:solidFill>
                  <a:srgbClr val="4C5A67"/>
                </a:solidFill>
                <a:effectLst/>
                <a:uLnTx/>
                <a:uFillTx/>
                <a:latin typeface="Arial Black"/>
                <a:ea typeface="+mn-ea"/>
                <a:cs typeface="Arial Black"/>
              </a:rPr>
              <a:t>Firefox</a:t>
            </a:r>
          </a:p>
        </p:txBody>
      </p:sp>
      <p:sp>
        <p:nvSpPr>
          <p:cNvPr id="27" name="object 27"/>
          <p:cNvSpPr/>
          <p:nvPr/>
        </p:nvSpPr>
        <p:spPr>
          <a:xfrm>
            <a:off x="4928615" y="4018788"/>
            <a:ext cx="1031748" cy="2086356"/>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pic>
        <p:nvPicPr>
          <p:cNvPr id="28" name="Picture 2" descr="See the source image">
            <a:extLst>
              <a:ext uri="{FF2B5EF4-FFF2-40B4-BE49-F238E27FC236}">
                <a16:creationId xmlns:a16="http://schemas.microsoft.com/office/drawing/2014/main" id="{C821E2C7-6106-4C6C-B669-978B3330B0D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60209" y="3741419"/>
            <a:ext cx="824424" cy="7600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Submit a social media post for approval</a:t>
            </a:r>
          </a:p>
        </p:txBody>
      </p:sp>
      <p:pic>
        <p:nvPicPr>
          <p:cNvPr id="6" name="Picture 5" descr="Microsoft Teams window showing Twitter feed and activity analysis metrics.">
            <a:extLst>
              <a:ext uri="{FF2B5EF4-FFF2-40B4-BE49-F238E27FC236}">
                <a16:creationId xmlns:a16="http://schemas.microsoft.com/office/drawing/2014/main" id="{E6470035-F776-4D5A-9993-1981DDBAE151}"/>
              </a:ext>
            </a:extLst>
          </p:cNvPr>
          <p:cNvPicPr>
            <a:picLocks noChangeAspect="1"/>
          </p:cNvPicPr>
          <p:nvPr/>
        </p:nvPicPr>
        <p:blipFill>
          <a:blip r:embed="rId3"/>
          <a:srcRect/>
          <a:stretch/>
        </p:blipFill>
        <p:spPr>
          <a:xfrm>
            <a:off x="668517" y="1354075"/>
            <a:ext cx="8741297" cy="4916979"/>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521537" y="1354075"/>
            <a:ext cx="2818720" cy="1046440"/>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61881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Submit a social media post for approval</a:t>
            </a:r>
          </a:p>
        </p:txBody>
      </p:sp>
      <p:pic>
        <p:nvPicPr>
          <p:cNvPr id="6" name="Picture 5">
            <a:extLst>
              <a:ext uri="{FF2B5EF4-FFF2-40B4-BE49-F238E27FC236}">
                <a16:creationId xmlns:a16="http://schemas.microsoft.com/office/drawing/2014/main" id="{E6470035-F776-4D5A-9993-1981DDBAE15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3" cy="3855213"/>
          </a:xfrm>
          <a:prstGeom prst="rect">
            <a:avLst/>
          </a:prstGeom>
        </p:spPr>
      </p:pic>
      <p:sp>
        <p:nvSpPr>
          <p:cNvPr id="8" name="Rectangle 7">
            <a:extLst>
              <a:ext uri="{FF2B5EF4-FFF2-40B4-BE49-F238E27FC236}">
                <a16:creationId xmlns:a16="http://schemas.microsoft.com/office/drawing/2014/main" id="{8497F880-FC8E-4963-A127-8D2EC8796D30}"/>
              </a:ext>
              <a:ext uri="{C183D7F6-B498-43B3-948B-1728B52AA6E4}">
                <adec:decorative xmlns:adec="http://schemas.microsoft.com/office/drawing/2017/decorative" val="1"/>
              </a:ext>
            </a:extLst>
          </p:cNvPr>
          <p:cNvSpPr/>
          <p:nvPr/>
        </p:nvSpPr>
        <p:spPr bwMode="auto">
          <a:xfrm>
            <a:off x="668517" y="1354075"/>
            <a:ext cx="7915714"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Microsoft Teams window with social media post entry popup window">
            <a:extLst>
              <a:ext uri="{FF2B5EF4-FFF2-40B4-BE49-F238E27FC236}">
                <a16:creationId xmlns:a16="http://schemas.microsoft.com/office/drawing/2014/main" id="{D8F12444-82F5-41A3-84DB-07D22C49B162}"/>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5"/>
            <a:ext cx="2818720" cy="243143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Submit a post for approval</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346493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Submit a social media post for approval</a:t>
            </a:r>
          </a:p>
        </p:txBody>
      </p:sp>
      <p:pic>
        <p:nvPicPr>
          <p:cNvPr id="6" name="Picture 5">
            <a:extLst>
              <a:ext uri="{FF2B5EF4-FFF2-40B4-BE49-F238E27FC236}">
                <a16:creationId xmlns:a16="http://schemas.microsoft.com/office/drawing/2014/main" id="{E6470035-F776-4D5A-9993-1981DDBAE151}"/>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3713" cy="3855213"/>
          </a:xfrm>
          <a:prstGeom prst="rect">
            <a:avLst/>
          </a:prstGeom>
        </p:spPr>
      </p:pic>
      <p:sp>
        <p:nvSpPr>
          <p:cNvPr id="8" name="Rectangle 7">
            <a:extLst>
              <a:ext uri="{FF2B5EF4-FFF2-40B4-BE49-F238E27FC236}">
                <a16:creationId xmlns:a16="http://schemas.microsoft.com/office/drawing/2014/main" id="{8497F880-FC8E-4963-A127-8D2EC8796D30}"/>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D8F12444-82F5-41A3-84DB-07D22C49B162}"/>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2" name="Rectangle 11">
            <a:extLst>
              <a:ext uri="{FF2B5EF4-FFF2-40B4-BE49-F238E27FC236}">
                <a16:creationId xmlns:a16="http://schemas.microsoft.com/office/drawing/2014/main" id="{50C0BE79-803A-4280-AF23-5AC6789B8B66}"/>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Microsoft Teams window with twitter feed showing">
            <a:extLst>
              <a:ext uri="{FF2B5EF4-FFF2-40B4-BE49-F238E27FC236}">
                <a16:creationId xmlns:a16="http://schemas.microsoft.com/office/drawing/2014/main" id="{C5B942B3-9A9F-419F-976A-D8205102B414}"/>
              </a:ext>
            </a:extLst>
          </p:cNvPr>
          <p:cNvPicPr>
            <a:picLocks noChangeAspect="1"/>
          </p:cNvPicPr>
          <p:nvPr/>
        </p:nvPicPr>
        <p:blipFill>
          <a:blip r:embed="rId5"/>
          <a:srcRect/>
          <a:stretch/>
        </p:blipFill>
        <p:spPr>
          <a:xfrm>
            <a:off x="1165563" y="2287584"/>
            <a:ext cx="6858000" cy="3857625"/>
          </a:xfrm>
          <a:prstGeom prst="rect">
            <a:avLst/>
          </a:prstGeom>
        </p:spPr>
      </p:pic>
      <p:pic>
        <p:nvPicPr>
          <p:cNvPr id="16" name="Picture 15" descr="Mobile phone with Microsoft Teams lock screen notification indicating a twitter post approval request&#10;">
            <a:extLst>
              <a:ext uri="{FF2B5EF4-FFF2-40B4-BE49-F238E27FC236}">
                <a16:creationId xmlns:a16="http://schemas.microsoft.com/office/drawing/2014/main" id="{EF6CBD95-E794-4182-8420-F5C3DBFF788E}"/>
              </a:ext>
            </a:extLst>
          </p:cNvPr>
          <p:cNvPicPr>
            <a:picLocks noChangeAspect="1"/>
          </p:cNvPicPr>
          <p:nvPr/>
        </p:nvPicPr>
        <p:blipFill>
          <a:blip r:embed="rId6"/>
          <a:srcRect/>
          <a:stretch/>
        </p:blipFill>
        <p:spPr>
          <a:xfrm>
            <a:off x="7030404" y="3491632"/>
            <a:ext cx="1408176" cy="2900592"/>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3816429"/>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Social media dashboard</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 great view of my company’s social media engagement and how we are trending</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Submit a post for approval</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Notify the right team</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Approval workflows get routed to the right team for quick review and automated posting to your corporate social media accounts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746929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descr="Microsoft Teams displaying general window with cursor hovering over &quot;Places&quot; search bar.">
            <a:extLst>
              <a:ext uri="{FF2B5EF4-FFF2-40B4-BE49-F238E27FC236}">
                <a16:creationId xmlns:a16="http://schemas.microsoft.com/office/drawing/2014/main" id="{F8266353-B0EF-419F-9762-C5E45FB45D22}"/>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68517" y="1354075"/>
            <a:ext cx="7922590" cy="4453673"/>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150810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455287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a:extLst>
              <a:ext uri="{FF2B5EF4-FFF2-40B4-BE49-F238E27FC236}">
                <a16:creationId xmlns:a16="http://schemas.microsoft.com/office/drawing/2014/main" id="{F8266353-B0EF-419F-9762-C5E45FB45D2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521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Microsoft Teams window with &quot;Seattle restaurants&quot; typed into &quot;Places&quot; search bar and dropdown list of various results.">
            <a:extLst>
              <a:ext uri="{FF2B5EF4-FFF2-40B4-BE49-F238E27FC236}">
                <a16:creationId xmlns:a16="http://schemas.microsoft.com/office/drawing/2014/main" id="{5BCA21D6-37E5-4658-9F1F-81DAE05DE219}"/>
              </a:ext>
            </a:extLst>
          </p:cNvPr>
          <p:cNvPicPr>
            <a:picLocks noChangeAspect="1"/>
          </p:cNvPicPr>
          <p:nvPr/>
        </p:nvPicPr>
        <p:blipFill>
          <a:blip r:embed="rId4"/>
          <a:srcRect/>
          <a:stretch/>
        </p:blipFill>
        <p:spPr>
          <a:xfrm>
            <a:off x="878003" y="1820827"/>
            <a:ext cx="6858000" cy="3857625"/>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3570208"/>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Search with one or more parameters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 can make your app incredibly powerful with single parameter or multi parameter queries, and even default queries you save for everyone or per user.</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30016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Look up a place to eat</a:t>
            </a:r>
          </a:p>
        </p:txBody>
      </p:sp>
      <p:pic>
        <p:nvPicPr>
          <p:cNvPr id="16" name="Picture 15">
            <a:extLst>
              <a:ext uri="{FF2B5EF4-FFF2-40B4-BE49-F238E27FC236}">
                <a16:creationId xmlns:a16="http://schemas.microsoft.com/office/drawing/2014/main" id="{F8266353-B0EF-419F-9762-C5E45FB45D22}"/>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5"/>
            <a:ext cx="6858000" cy="385521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5BCA21D6-37E5-4658-9F1F-81DAE05DE219}"/>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descr="Microsoft Teams window showing search result for a restaurant in &quot;Places&quot;">
            <a:extLst>
              <a:ext uri="{FF2B5EF4-FFF2-40B4-BE49-F238E27FC236}">
                <a16:creationId xmlns:a16="http://schemas.microsoft.com/office/drawing/2014/main" id="{0974EE85-1339-4677-B4B0-122DDA5770C4}"/>
              </a:ext>
            </a:extLst>
          </p:cNvPr>
          <p:cNvPicPr>
            <a:picLocks noChangeAspect="1"/>
          </p:cNvPicPr>
          <p:nvPr/>
        </p:nvPicPr>
        <p:blipFill>
          <a:blip r:embed="rId5"/>
          <a:srcRect/>
          <a:stretch/>
        </p:blipFill>
        <p:spPr>
          <a:xfrm>
            <a:off x="1165563" y="2287584"/>
            <a:ext cx="6858000" cy="3857625"/>
          </a:xfrm>
          <a:prstGeom prst="rect">
            <a:avLst/>
          </a:prstGeom>
        </p:spPr>
      </p:pic>
      <p:pic>
        <p:nvPicPr>
          <p:cNvPr id="20" name="Picture 19" descr="Mobile phone showing restaurant information displayed on screen">
            <a:extLst>
              <a:ext uri="{FF2B5EF4-FFF2-40B4-BE49-F238E27FC236}">
                <a16:creationId xmlns:a16="http://schemas.microsoft.com/office/drawing/2014/main" id="{E6487876-7563-476B-ACE6-EB227B0F5164}"/>
              </a:ext>
            </a:extLst>
          </p:cNvPr>
          <p:cNvPicPr>
            <a:picLocks noChangeAspect="1"/>
          </p:cNvPicPr>
          <p:nvPr/>
        </p:nvPicPr>
        <p:blipFill>
          <a:blip r:embed="rId6"/>
          <a:srcRect/>
          <a:stretch/>
        </p:blipFill>
        <p:spPr>
          <a:xfrm>
            <a:off x="7030404" y="3491633"/>
            <a:ext cx="1408176" cy="2902938"/>
          </a:xfrm>
          <a:prstGeom prst="rect">
            <a:avLst/>
          </a:prstGeom>
        </p:spPr>
      </p:pic>
      <p:sp>
        <p:nvSpPr>
          <p:cNvPr id="11" name="TextBox 10">
            <a:extLst>
              <a:ext uri="{FF2B5EF4-FFF2-40B4-BE49-F238E27FC236}">
                <a16:creationId xmlns:a16="http://schemas.microsoft.com/office/drawing/2014/main" id="{925384FF-7046-436B-98D0-635473221F67}"/>
              </a:ext>
            </a:extLst>
          </p:cNvPr>
          <p:cNvSpPr txBox="1">
            <a:spLocks/>
          </p:cNvSpPr>
          <p:nvPr/>
        </p:nvSpPr>
        <p:spPr>
          <a:xfrm>
            <a:off x="8787890" y="1354075"/>
            <a:ext cx="2818720" cy="4985980"/>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Find a restaurant without losing your place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@mentioning your app in the command box gives users global access to your app, while they are anywhere in teams.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Search with one or more parameters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You can make your app incredibly powerful with single parameter or multi parameter queries, and even default queries you save for everyone or per user.</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Share</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Users can get the information they need and get back to work or share your card with others.</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461919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descr="Microsoft Teams window with Dashboard tab open. A flyout dropdown menu is displayed over one item with &quot;Create client team&quot; option selected.">
            <a:extLst>
              <a:ext uri="{FF2B5EF4-FFF2-40B4-BE49-F238E27FC236}">
                <a16:creationId xmlns:a16="http://schemas.microsoft.com/office/drawing/2014/main" id="{359D8176-77EF-471B-A47A-29713096A118}"/>
              </a:ext>
            </a:extLst>
          </p:cNvPr>
          <p:cNvPicPr>
            <a:picLocks noChangeAspect="1"/>
          </p:cNvPicPr>
          <p:nvPr/>
        </p:nvPicPr>
        <p:blipFill>
          <a:blip r:embed="rId3"/>
          <a:srcRect/>
          <a:stretch/>
        </p:blipFill>
        <p:spPr>
          <a:xfrm>
            <a:off x="668516" y="1355280"/>
            <a:ext cx="8478351" cy="4769073"/>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9298253" y="1355280"/>
            <a:ext cx="2818720" cy="1292662"/>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910037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a:extLst>
              <a:ext uri="{FF2B5EF4-FFF2-40B4-BE49-F238E27FC236}">
                <a16:creationId xmlns:a16="http://schemas.microsoft.com/office/drawing/2014/main" id="{359D8176-77EF-471B-A47A-29713096A118}"/>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6" y="1355280"/>
            <a:ext cx="6853715" cy="3855215"/>
          </a:xfrm>
          <a:prstGeom prst="rect">
            <a:avLst/>
          </a:prstGeom>
        </p:spPr>
      </p:pic>
      <p:sp>
        <p:nvSpPr>
          <p:cNvPr id="13" name="Rectangle 12">
            <a:extLst>
              <a:ext uri="{FF2B5EF4-FFF2-40B4-BE49-F238E27FC236}">
                <a16:creationId xmlns:a16="http://schemas.microsoft.com/office/drawing/2014/main" id="{332152C5-30CC-443C-B94B-1DC8A0BED676}"/>
              </a:ext>
              <a:ext uri="{C183D7F6-B498-43B3-948B-1728B52AA6E4}">
                <adec:decorative xmlns:adec="http://schemas.microsoft.com/office/drawing/2017/decorative" val="1"/>
              </a:ext>
            </a:extLst>
          </p:cNvPr>
          <p:cNvSpPr/>
          <p:nvPr/>
        </p:nvSpPr>
        <p:spPr bwMode="auto">
          <a:xfrm>
            <a:off x="668516" y="1354075"/>
            <a:ext cx="7442135" cy="4409845"/>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Microsoft Teams window with &quot;create work item&quot; popup window ">
            <a:extLst>
              <a:ext uri="{FF2B5EF4-FFF2-40B4-BE49-F238E27FC236}">
                <a16:creationId xmlns:a16="http://schemas.microsoft.com/office/drawing/2014/main" id="{93A6FF1C-ED7B-4F0A-888B-B0A076830F77}"/>
              </a:ext>
            </a:extLst>
          </p:cNvPr>
          <p:cNvPicPr>
            <a:picLocks noChangeAspect="1"/>
          </p:cNvPicPr>
          <p:nvPr/>
        </p:nvPicPr>
        <p:blipFill>
          <a:blip r:embed="rId4"/>
          <a:srcRect/>
          <a:stretch/>
        </p:blipFill>
        <p:spPr>
          <a:xfrm>
            <a:off x="878002" y="1820827"/>
            <a:ext cx="7839737" cy="4409852"/>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9053704" y="1354075"/>
            <a:ext cx="2818720" cy="3354765"/>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Simplify known workflows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Select users who will be team owners vs team members to comply with access and role limitations, pick documents in your service or on SharePoint to add to the mix. Add a welcome message.</a:t>
            </a:r>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755835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normAutofit fontScale="90000"/>
          </a:bodyPr>
          <a:lstStyle/>
          <a:p>
            <a:r>
              <a:rPr lang="en-US"/>
              <a:t>Create a team, add members, and a message</a:t>
            </a:r>
          </a:p>
        </p:txBody>
      </p:sp>
      <p:pic>
        <p:nvPicPr>
          <p:cNvPr id="11" name="Picture 10">
            <a:extLst>
              <a:ext uri="{FF2B5EF4-FFF2-40B4-BE49-F238E27FC236}">
                <a16:creationId xmlns:a16="http://schemas.microsoft.com/office/drawing/2014/main" id="{359D8176-77EF-471B-A47A-29713096A118}"/>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6" y="1355280"/>
            <a:ext cx="6853715" cy="3855215"/>
          </a:xfrm>
          <a:prstGeom prst="rect">
            <a:avLst/>
          </a:prstGeom>
        </p:spPr>
      </p:pic>
      <p:sp>
        <p:nvSpPr>
          <p:cNvPr id="13" name="Rectangle 12">
            <a:extLst>
              <a:ext uri="{FF2B5EF4-FFF2-40B4-BE49-F238E27FC236}">
                <a16:creationId xmlns:a16="http://schemas.microsoft.com/office/drawing/2014/main" id="{332152C5-30CC-443C-B94B-1DC8A0BED676}"/>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93A6FF1C-ED7B-4F0A-888B-B0A076830F77}"/>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16" name="Rectangle 15">
            <a:extLst>
              <a:ext uri="{FF2B5EF4-FFF2-40B4-BE49-F238E27FC236}">
                <a16:creationId xmlns:a16="http://schemas.microsoft.com/office/drawing/2014/main" id="{25836F93-D5F0-48AC-808D-D8F4CF30A932}"/>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Microsoft Teams window with welcome message from notification Bot in Conversations">
            <a:extLst>
              <a:ext uri="{FF2B5EF4-FFF2-40B4-BE49-F238E27FC236}">
                <a16:creationId xmlns:a16="http://schemas.microsoft.com/office/drawing/2014/main" id="{612898D8-C6CE-4F5D-85ED-1A31ADE5B6C6}"/>
              </a:ext>
            </a:extLst>
          </p:cNvPr>
          <p:cNvPicPr>
            <a:picLocks noChangeAspect="1"/>
          </p:cNvPicPr>
          <p:nvPr/>
        </p:nvPicPr>
        <p:blipFill>
          <a:blip r:embed="rId5"/>
          <a:srcRect/>
          <a:stretch/>
        </p:blipFill>
        <p:spPr>
          <a:xfrm>
            <a:off x="1163037" y="2287586"/>
            <a:ext cx="6858000" cy="3857625"/>
          </a:xfrm>
          <a:prstGeom prst="rect">
            <a:avLst/>
          </a:prstGeom>
        </p:spPr>
      </p:pic>
      <p:pic>
        <p:nvPicPr>
          <p:cNvPr id="26" name="Picture 25" descr="Mobile phone showing welcome message from bot notification in Microsoft Teams conversations">
            <a:extLst>
              <a:ext uri="{FF2B5EF4-FFF2-40B4-BE49-F238E27FC236}">
                <a16:creationId xmlns:a16="http://schemas.microsoft.com/office/drawing/2014/main" id="{566A9473-62AC-4A07-AA0A-B6D3D4EC0532}"/>
              </a:ext>
            </a:extLst>
          </p:cNvPr>
          <p:cNvPicPr>
            <a:picLocks noChangeAspect="1"/>
          </p:cNvPicPr>
          <p:nvPr/>
        </p:nvPicPr>
        <p:blipFill>
          <a:blip r:embed="rId6"/>
          <a:stretch>
            <a:fillRect/>
          </a:stretch>
        </p:blipFill>
        <p:spPr>
          <a:xfrm>
            <a:off x="7030404" y="3486779"/>
            <a:ext cx="1408176" cy="2902939"/>
          </a:xfrm>
          <a:prstGeom prst="rect">
            <a:avLst/>
          </a:prstGeom>
        </p:spPr>
      </p:pic>
      <p:sp>
        <p:nvSpPr>
          <p:cNvPr id="20" name="TextBox 19">
            <a:extLst>
              <a:ext uri="{FF2B5EF4-FFF2-40B4-BE49-F238E27FC236}">
                <a16:creationId xmlns:a16="http://schemas.microsoft.com/office/drawing/2014/main" id="{BCA6DE4A-19ED-4BF3-A267-6B4818728201}"/>
              </a:ext>
            </a:extLst>
          </p:cNvPr>
          <p:cNvSpPr txBox="1">
            <a:spLocks/>
          </p:cNvSpPr>
          <p:nvPr/>
        </p:nvSpPr>
        <p:spPr>
          <a:xfrm>
            <a:off x="8787890" y="1354075"/>
            <a:ext cx="2818720" cy="4801314"/>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Kicking off a new project can be easier </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Using Teams templates and your app you can automate the onboarding process. </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Simplify known workflows</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Select users who will be team owners vs team members to comply with access and role limitations, pick documents in your service or on SharePoint to add to the mix. Add a welcome message.</a:t>
            </a:r>
          </a:p>
          <a:p>
            <a:endParaRPr lang="en-US" sz="16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Bot notification</a:t>
            </a:r>
          </a:p>
          <a:p>
            <a:endParaRPr lang="en-US" sz="4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In the new team we start the project knowing what we are doing and where everything is.</a:t>
            </a:r>
          </a:p>
          <a:p>
            <a:endParaRPr lang="en-US" sz="1600" b="1">
              <a:solidFill>
                <a:srgbClr val="6262A9"/>
              </a:solidFill>
              <a:latin typeface="Segoe UI Semibold" panose="020B0502040204020203" pitchFamily="34" charset="0"/>
              <a:cs typeface="Segoe UI Semibold"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667366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Your “task” hub</a:t>
            </a:r>
          </a:p>
        </p:txBody>
      </p:sp>
      <p:pic>
        <p:nvPicPr>
          <p:cNvPr id="8" name="Picture 7" descr="Microsoft Teams window showing various task lists.">
            <a:extLst>
              <a:ext uri="{FF2B5EF4-FFF2-40B4-BE49-F238E27FC236}">
                <a16:creationId xmlns:a16="http://schemas.microsoft.com/office/drawing/2014/main" id="{DC0692D5-8BE2-4809-A4DE-EBBDE5BFB2AD}"/>
              </a:ext>
              <a:ext uri="{C183D7F6-B498-43B3-948B-1728B52AA6E4}">
                <adec:decorative xmlns:adec="http://schemas.microsoft.com/office/drawing/2017/decorative" val="0"/>
              </a:ext>
            </a:extLst>
          </p:cNvPr>
          <p:cNvPicPr>
            <a:picLocks noChangeAspect="1"/>
          </p:cNvPicPr>
          <p:nvPr/>
        </p:nvPicPr>
        <p:blipFill>
          <a:blip r:embed="rId3"/>
          <a:srcRect/>
          <a:stretch/>
        </p:blipFill>
        <p:spPr>
          <a:xfrm>
            <a:off x="668517" y="1354074"/>
            <a:ext cx="8234766" cy="4632056"/>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138764" y="1354074"/>
            <a:ext cx="2818720" cy="1092607"/>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0511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65547" y="4765228"/>
            <a:ext cx="2354579" cy="121615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 name="object 3"/>
          <p:cNvSpPr/>
          <p:nvPr/>
        </p:nvSpPr>
        <p:spPr>
          <a:xfrm>
            <a:off x="464819" y="4756871"/>
            <a:ext cx="2356104" cy="121767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 name="object 4"/>
          <p:cNvSpPr/>
          <p:nvPr/>
        </p:nvSpPr>
        <p:spPr>
          <a:xfrm>
            <a:off x="6908292" y="4761050"/>
            <a:ext cx="2394204" cy="121615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 name="object 5"/>
          <p:cNvSpPr/>
          <p:nvPr/>
        </p:nvSpPr>
        <p:spPr>
          <a:xfrm>
            <a:off x="9083040" y="4756871"/>
            <a:ext cx="2482596" cy="121767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 name="object 6"/>
          <p:cNvSpPr/>
          <p:nvPr/>
        </p:nvSpPr>
        <p:spPr>
          <a:xfrm>
            <a:off x="2616707" y="4764098"/>
            <a:ext cx="2356104" cy="1216152"/>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 name="object 7"/>
          <p:cNvSpPr/>
          <p:nvPr/>
        </p:nvSpPr>
        <p:spPr>
          <a:xfrm>
            <a:off x="429005" y="4718009"/>
            <a:ext cx="11253470" cy="1257300"/>
          </a:xfrm>
          <a:custGeom>
            <a:avLst/>
            <a:gdLst/>
            <a:ahLst/>
            <a:cxnLst/>
            <a:rect l="l" t="t" r="r" b="b"/>
            <a:pathLst>
              <a:path w="11253470" h="1257300">
                <a:moveTo>
                  <a:pt x="0" y="1257300"/>
                </a:moveTo>
                <a:lnTo>
                  <a:pt x="11253216" y="1257300"/>
                </a:lnTo>
                <a:lnTo>
                  <a:pt x="11253216" y="0"/>
                </a:lnTo>
                <a:lnTo>
                  <a:pt x="0" y="0"/>
                </a:lnTo>
                <a:lnTo>
                  <a:pt x="0" y="1257300"/>
                </a:lnTo>
                <a:close/>
              </a:path>
            </a:pathLst>
          </a:custGeom>
          <a:ln w="10668">
            <a:solidFill>
              <a:srgbClr val="38383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9" name="object 9"/>
          <p:cNvSpPr/>
          <p:nvPr/>
        </p:nvSpPr>
        <p:spPr>
          <a:xfrm>
            <a:off x="8939021" y="1012273"/>
            <a:ext cx="2743200" cy="3586479"/>
          </a:xfrm>
          <a:custGeom>
            <a:avLst/>
            <a:gdLst/>
            <a:ahLst/>
            <a:cxnLst/>
            <a:rect l="l" t="t" r="r" b="b"/>
            <a:pathLst>
              <a:path w="2743200" h="3586479">
                <a:moveTo>
                  <a:pt x="0" y="3585972"/>
                </a:moveTo>
                <a:lnTo>
                  <a:pt x="2743200" y="3585972"/>
                </a:lnTo>
                <a:lnTo>
                  <a:pt x="2743200" y="0"/>
                </a:lnTo>
                <a:lnTo>
                  <a:pt x="0" y="0"/>
                </a:lnTo>
                <a:lnTo>
                  <a:pt x="0" y="3585972"/>
                </a:lnTo>
                <a:close/>
              </a:path>
            </a:pathLst>
          </a:custGeom>
          <a:solidFill>
            <a:srgbClr val="12454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0" name="object 10"/>
          <p:cNvSpPr/>
          <p:nvPr/>
        </p:nvSpPr>
        <p:spPr>
          <a:xfrm>
            <a:off x="8939021" y="1012273"/>
            <a:ext cx="2743200" cy="3586479"/>
          </a:xfrm>
          <a:custGeom>
            <a:avLst/>
            <a:gdLst/>
            <a:ahLst/>
            <a:cxnLst/>
            <a:rect l="l" t="t" r="r" b="b"/>
            <a:pathLst>
              <a:path w="2743200" h="3586479">
                <a:moveTo>
                  <a:pt x="0" y="3585972"/>
                </a:moveTo>
                <a:lnTo>
                  <a:pt x="2743200" y="3585972"/>
                </a:lnTo>
                <a:lnTo>
                  <a:pt x="2743200" y="0"/>
                </a:lnTo>
                <a:lnTo>
                  <a:pt x="0" y="0"/>
                </a:lnTo>
                <a:lnTo>
                  <a:pt x="0" y="3585972"/>
                </a:lnTo>
                <a:close/>
              </a:path>
            </a:pathLst>
          </a:custGeom>
          <a:ln w="28956">
            <a:solidFill>
              <a:srgbClr val="50505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1" name="object 11"/>
          <p:cNvSpPr txBox="1">
            <a:spLocks noGrp="1"/>
          </p:cNvSpPr>
          <p:nvPr>
            <p:ph type="title" idx="4294967295"/>
          </p:nvPr>
        </p:nvSpPr>
        <p:spPr>
          <a:xfrm>
            <a:off x="8939022" y="1039389"/>
            <a:ext cx="2743200" cy="757237"/>
          </a:xfrm>
          <a:prstGeom prst="rect">
            <a:avLst/>
          </a:prstGeom>
        </p:spPr>
        <p:txBody>
          <a:bodyPr vert="horz" wrap="square" lIns="0" tIns="12065" rIns="0" bIns="0" rtlCol="0">
            <a:spAutoFit/>
          </a:bodyPr>
          <a:lstStyle/>
          <a:p>
            <a:pPr marL="370840" marR="363220" indent="1270" algn="ctr">
              <a:lnSpc>
                <a:spcPct val="100000"/>
              </a:lnSpc>
              <a:spcBef>
                <a:spcPts val="95"/>
              </a:spcBef>
            </a:pPr>
            <a:r>
              <a:rPr sz="1600" b="1" spc="-110" dirty="0">
                <a:solidFill>
                  <a:schemeClr val="bg1"/>
                </a:solidFill>
                <a:latin typeface="Arial"/>
                <a:cs typeface="Arial"/>
              </a:rPr>
              <a:t>STANDALONE </a:t>
            </a:r>
            <a:r>
              <a:rPr sz="1600" b="1" spc="-120" dirty="0">
                <a:solidFill>
                  <a:schemeClr val="bg1"/>
                </a:solidFill>
                <a:latin typeface="Arial"/>
                <a:cs typeface="Arial"/>
              </a:rPr>
              <a:t>WEB,  </a:t>
            </a:r>
            <a:r>
              <a:rPr sz="1600" b="1" spc="-110" dirty="0">
                <a:solidFill>
                  <a:schemeClr val="bg1"/>
                </a:solidFill>
                <a:latin typeface="Arial"/>
                <a:cs typeface="Arial"/>
              </a:rPr>
              <a:t>DEVICE, </a:t>
            </a:r>
            <a:r>
              <a:rPr sz="1600" b="1" spc="-15" dirty="0">
                <a:solidFill>
                  <a:schemeClr val="bg1"/>
                </a:solidFill>
                <a:latin typeface="Arial"/>
                <a:cs typeface="Arial"/>
              </a:rPr>
              <a:t>AND </a:t>
            </a:r>
            <a:r>
              <a:rPr sz="1600" b="1" spc="-150" dirty="0">
                <a:solidFill>
                  <a:schemeClr val="bg1"/>
                </a:solidFill>
                <a:latin typeface="Arial"/>
                <a:cs typeface="Arial"/>
              </a:rPr>
              <a:t>SERVICE  </a:t>
            </a:r>
            <a:r>
              <a:rPr sz="1600" b="1" spc="-145" dirty="0">
                <a:solidFill>
                  <a:schemeClr val="bg1"/>
                </a:solidFill>
                <a:latin typeface="Arial"/>
                <a:cs typeface="Arial"/>
              </a:rPr>
              <a:t>APPS</a:t>
            </a:r>
            <a:endParaRPr sz="1600" dirty="0">
              <a:solidFill>
                <a:schemeClr val="bg1"/>
              </a:solidFill>
              <a:latin typeface="Arial"/>
              <a:cs typeface="Arial"/>
            </a:endParaRPr>
          </a:p>
        </p:txBody>
      </p:sp>
      <p:sp>
        <p:nvSpPr>
          <p:cNvPr id="12" name="object 12"/>
          <p:cNvSpPr/>
          <p:nvPr/>
        </p:nvSpPr>
        <p:spPr>
          <a:xfrm>
            <a:off x="3332226" y="4598246"/>
            <a:ext cx="664210" cy="306705"/>
          </a:xfrm>
          <a:custGeom>
            <a:avLst/>
            <a:gdLst/>
            <a:ahLst/>
            <a:cxnLst/>
            <a:rect l="l" t="t" r="r" b="b"/>
            <a:pathLst>
              <a:path w="664210" h="306704">
                <a:moveTo>
                  <a:pt x="0" y="0"/>
                </a:moveTo>
                <a:lnTo>
                  <a:pt x="15186" y="39612"/>
                </a:lnTo>
                <a:lnTo>
                  <a:pt x="41195" y="77819"/>
                </a:lnTo>
                <a:lnTo>
                  <a:pt x="79563" y="112264"/>
                </a:lnTo>
                <a:lnTo>
                  <a:pt x="131825" y="140588"/>
                </a:lnTo>
                <a:lnTo>
                  <a:pt x="179226" y="154965"/>
                </a:lnTo>
                <a:lnTo>
                  <a:pt x="228723" y="162849"/>
                </a:lnTo>
                <a:lnTo>
                  <a:pt x="279794" y="165552"/>
                </a:lnTo>
                <a:lnTo>
                  <a:pt x="331912" y="164383"/>
                </a:lnTo>
                <a:lnTo>
                  <a:pt x="384556" y="160654"/>
                </a:lnTo>
                <a:lnTo>
                  <a:pt x="436486" y="157815"/>
                </a:lnTo>
                <a:lnTo>
                  <a:pt x="486814" y="159653"/>
                </a:lnTo>
                <a:lnTo>
                  <a:pt x="533939" y="166655"/>
                </a:lnTo>
                <a:lnTo>
                  <a:pt x="576260" y="179309"/>
                </a:lnTo>
                <a:lnTo>
                  <a:pt x="612174" y="198102"/>
                </a:lnTo>
                <a:lnTo>
                  <a:pt x="652371" y="243137"/>
                </a:lnTo>
                <a:lnTo>
                  <a:pt x="663618" y="285277"/>
                </a:lnTo>
                <a:lnTo>
                  <a:pt x="662051" y="306323"/>
                </a:lnTo>
              </a:path>
            </a:pathLst>
          </a:custGeom>
          <a:ln w="38100">
            <a:solidFill>
              <a:srgbClr val="3333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3" name="object 13"/>
          <p:cNvSpPr/>
          <p:nvPr/>
        </p:nvSpPr>
        <p:spPr>
          <a:xfrm>
            <a:off x="3884676" y="4874852"/>
            <a:ext cx="226060" cy="353695"/>
          </a:xfrm>
          <a:custGeom>
            <a:avLst/>
            <a:gdLst/>
            <a:ahLst/>
            <a:cxnLst/>
            <a:rect l="l" t="t" r="r" b="b"/>
            <a:pathLst>
              <a:path w="226060" h="353695">
                <a:moveTo>
                  <a:pt x="67310" y="299720"/>
                </a:moveTo>
                <a:lnTo>
                  <a:pt x="47116" y="299720"/>
                </a:lnTo>
                <a:lnTo>
                  <a:pt x="47116" y="353568"/>
                </a:lnTo>
                <a:lnTo>
                  <a:pt x="67310" y="353568"/>
                </a:lnTo>
                <a:lnTo>
                  <a:pt x="67310" y="299720"/>
                </a:lnTo>
                <a:close/>
              </a:path>
              <a:path w="226060" h="353695">
                <a:moveTo>
                  <a:pt x="178435" y="299720"/>
                </a:moveTo>
                <a:lnTo>
                  <a:pt x="158241" y="299720"/>
                </a:lnTo>
                <a:lnTo>
                  <a:pt x="158241" y="353568"/>
                </a:lnTo>
                <a:lnTo>
                  <a:pt x="178435" y="353568"/>
                </a:lnTo>
                <a:lnTo>
                  <a:pt x="178435" y="299720"/>
                </a:lnTo>
                <a:close/>
              </a:path>
              <a:path w="226060" h="353695">
                <a:moveTo>
                  <a:pt x="144779" y="0"/>
                </a:moveTo>
                <a:lnTo>
                  <a:pt x="77470" y="0"/>
                </a:lnTo>
                <a:lnTo>
                  <a:pt x="77470" y="70738"/>
                </a:lnTo>
                <a:lnTo>
                  <a:pt x="46880" y="88284"/>
                </a:lnTo>
                <a:lnTo>
                  <a:pt x="22304" y="112807"/>
                </a:lnTo>
                <a:lnTo>
                  <a:pt x="5943" y="139854"/>
                </a:lnTo>
                <a:lnTo>
                  <a:pt x="0" y="164973"/>
                </a:lnTo>
                <a:lnTo>
                  <a:pt x="0" y="299720"/>
                </a:lnTo>
                <a:lnTo>
                  <a:pt x="225551" y="299720"/>
                </a:lnTo>
                <a:lnTo>
                  <a:pt x="225551" y="164973"/>
                </a:lnTo>
                <a:lnTo>
                  <a:pt x="219557" y="139854"/>
                </a:lnTo>
                <a:lnTo>
                  <a:pt x="202834" y="112807"/>
                </a:lnTo>
                <a:lnTo>
                  <a:pt x="177278" y="88284"/>
                </a:lnTo>
                <a:lnTo>
                  <a:pt x="144779" y="70738"/>
                </a:lnTo>
                <a:lnTo>
                  <a:pt x="144779" y="0"/>
                </a:lnTo>
                <a:close/>
              </a:path>
            </a:pathLst>
          </a:custGeom>
          <a:solidFill>
            <a:srgbClr val="33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4" name="object 14"/>
          <p:cNvSpPr/>
          <p:nvPr/>
        </p:nvSpPr>
        <p:spPr>
          <a:xfrm>
            <a:off x="8907780" y="4877899"/>
            <a:ext cx="222885" cy="350520"/>
          </a:xfrm>
          <a:custGeom>
            <a:avLst/>
            <a:gdLst/>
            <a:ahLst/>
            <a:cxnLst/>
            <a:rect l="l" t="t" r="r" b="b"/>
            <a:pathLst>
              <a:path w="222884" h="350520">
                <a:moveTo>
                  <a:pt x="66421" y="297053"/>
                </a:moveTo>
                <a:lnTo>
                  <a:pt x="46481" y="297053"/>
                </a:lnTo>
                <a:lnTo>
                  <a:pt x="46481" y="350519"/>
                </a:lnTo>
                <a:lnTo>
                  <a:pt x="66421" y="350519"/>
                </a:lnTo>
                <a:lnTo>
                  <a:pt x="66421" y="297053"/>
                </a:lnTo>
                <a:close/>
              </a:path>
              <a:path w="222884" h="350520">
                <a:moveTo>
                  <a:pt x="176022" y="297053"/>
                </a:moveTo>
                <a:lnTo>
                  <a:pt x="156083" y="297053"/>
                </a:lnTo>
                <a:lnTo>
                  <a:pt x="156083" y="350519"/>
                </a:lnTo>
                <a:lnTo>
                  <a:pt x="176022" y="350519"/>
                </a:lnTo>
                <a:lnTo>
                  <a:pt x="176022" y="297053"/>
                </a:lnTo>
                <a:close/>
              </a:path>
              <a:path w="222884" h="350520">
                <a:moveTo>
                  <a:pt x="142748" y="0"/>
                </a:moveTo>
                <a:lnTo>
                  <a:pt x="76326" y="0"/>
                </a:lnTo>
                <a:lnTo>
                  <a:pt x="76326" y="70103"/>
                </a:lnTo>
                <a:lnTo>
                  <a:pt x="46184" y="87495"/>
                </a:lnTo>
                <a:lnTo>
                  <a:pt x="21971" y="111791"/>
                </a:lnTo>
                <a:lnTo>
                  <a:pt x="5853" y="138612"/>
                </a:lnTo>
                <a:lnTo>
                  <a:pt x="0" y="163575"/>
                </a:lnTo>
                <a:lnTo>
                  <a:pt x="0" y="297053"/>
                </a:lnTo>
                <a:lnTo>
                  <a:pt x="222503" y="297053"/>
                </a:lnTo>
                <a:lnTo>
                  <a:pt x="222503" y="163575"/>
                </a:lnTo>
                <a:lnTo>
                  <a:pt x="216596" y="138612"/>
                </a:lnTo>
                <a:lnTo>
                  <a:pt x="200104" y="111791"/>
                </a:lnTo>
                <a:lnTo>
                  <a:pt x="174873" y="87495"/>
                </a:lnTo>
                <a:lnTo>
                  <a:pt x="142748" y="70103"/>
                </a:lnTo>
                <a:lnTo>
                  <a:pt x="142748" y="0"/>
                </a:lnTo>
                <a:close/>
              </a:path>
            </a:pathLst>
          </a:custGeom>
          <a:solidFill>
            <a:srgbClr val="33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5" name="object 15"/>
          <p:cNvSpPr/>
          <p:nvPr/>
        </p:nvSpPr>
        <p:spPr>
          <a:xfrm>
            <a:off x="9013177" y="4598246"/>
            <a:ext cx="429259" cy="303530"/>
          </a:xfrm>
          <a:custGeom>
            <a:avLst/>
            <a:gdLst/>
            <a:ahLst/>
            <a:cxnLst/>
            <a:rect l="l" t="t" r="r" b="b"/>
            <a:pathLst>
              <a:path w="429259" h="303529">
                <a:moveTo>
                  <a:pt x="428763" y="0"/>
                </a:moveTo>
                <a:lnTo>
                  <a:pt x="418931" y="39233"/>
                </a:lnTo>
                <a:lnTo>
                  <a:pt x="402109" y="77073"/>
                </a:lnTo>
                <a:lnTo>
                  <a:pt x="377311" y="111174"/>
                </a:lnTo>
                <a:lnTo>
                  <a:pt x="343546" y="139191"/>
                </a:lnTo>
                <a:lnTo>
                  <a:pt x="305079" y="155934"/>
                </a:lnTo>
                <a:lnTo>
                  <a:pt x="264600" y="163115"/>
                </a:lnTo>
                <a:lnTo>
                  <a:pt x="222763" y="163320"/>
                </a:lnTo>
                <a:lnTo>
                  <a:pt x="180224" y="159130"/>
                </a:lnTo>
                <a:lnTo>
                  <a:pt x="130230" y="156565"/>
                </a:lnTo>
                <a:lnTo>
                  <a:pt x="83736" y="164988"/>
                </a:lnTo>
                <a:lnTo>
                  <a:pt x="44243" y="186009"/>
                </a:lnTo>
                <a:lnTo>
                  <a:pt x="15251" y="221233"/>
                </a:lnTo>
                <a:lnTo>
                  <a:pt x="2139" y="261350"/>
                </a:lnTo>
                <a:lnTo>
                  <a:pt x="0" y="282438"/>
                </a:lnTo>
                <a:lnTo>
                  <a:pt x="1027" y="303275"/>
                </a:lnTo>
              </a:path>
            </a:pathLst>
          </a:custGeom>
          <a:ln w="38100">
            <a:solidFill>
              <a:srgbClr val="33333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6" name="object 16"/>
          <p:cNvSpPr/>
          <p:nvPr/>
        </p:nvSpPr>
        <p:spPr>
          <a:xfrm>
            <a:off x="429005" y="1012273"/>
            <a:ext cx="8310880" cy="3586479"/>
          </a:xfrm>
          <a:custGeom>
            <a:avLst/>
            <a:gdLst/>
            <a:ahLst/>
            <a:cxnLst/>
            <a:rect l="l" t="t" r="r" b="b"/>
            <a:pathLst>
              <a:path w="8310880" h="3586479">
                <a:moveTo>
                  <a:pt x="0" y="3585972"/>
                </a:moveTo>
                <a:lnTo>
                  <a:pt x="8310372" y="3585972"/>
                </a:lnTo>
                <a:lnTo>
                  <a:pt x="8310372" y="0"/>
                </a:lnTo>
                <a:lnTo>
                  <a:pt x="0" y="0"/>
                </a:lnTo>
                <a:lnTo>
                  <a:pt x="0" y="3585972"/>
                </a:lnTo>
                <a:close/>
              </a:path>
            </a:pathLst>
          </a:custGeom>
          <a:ln w="10667">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7" name="object 17"/>
          <p:cNvSpPr/>
          <p:nvPr/>
        </p:nvSpPr>
        <p:spPr>
          <a:xfrm>
            <a:off x="611123" y="2253571"/>
            <a:ext cx="961644" cy="673608"/>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8" name="object 18"/>
          <p:cNvSpPr/>
          <p:nvPr/>
        </p:nvSpPr>
        <p:spPr>
          <a:xfrm>
            <a:off x="648881" y="2959565"/>
            <a:ext cx="1231226" cy="18415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19" name="object 19"/>
          <p:cNvSpPr/>
          <p:nvPr/>
        </p:nvSpPr>
        <p:spPr>
          <a:xfrm>
            <a:off x="2434463" y="1858983"/>
            <a:ext cx="1066291" cy="129031"/>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0" name="object 20"/>
          <p:cNvSpPr/>
          <p:nvPr/>
        </p:nvSpPr>
        <p:spPr>
          <a:xfrm>
            <a:off x="2176272" y="2107268"/>
            <a:ext cx="1568450" cy="161925"/>
          </a:xfrm>
          <a:custGeom>
            <a:avLst/>
            <a:gdLst/>
            <a:ahLst/>
            <a:cxnLst/>
            <a:rect l="l" t="t" r="r" b="b"/>
            <a:pathLst>
              <a:path w="1568450" h="161925">
                <a:moveTo>
                  <a:pt x="0" y="161544"/>
                </a:moveTo>
                <a:lnTo>
                  <a:pt x="1568196" y="161544"/>
                </a:lnTo>
                <a:lnTo>
                  <a:pt x="1568196" y="0"/>
                </a:lnTo>
                <a:lnTo>
                  <a:pt x="0" y="0"/>
                </a:lnTo>
                <a:lnTo>
                  <a:pt x="0" y="161544"/>
                </a:lnTo>
                <a:close/>
              </a:path>
            </a:pathLst>
          </a:custGeom>
          <a:solidFill>
            <a:srgbClr val="1A1A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1" name="object 21"/>
          <p:cNvSpPr/>
          <p:nvPr/>
        </p:nvSpPr>
        <p:spPr>
          <a:xfrm>
            <a:off x="2176272" y="2268811"/>
            <a:ext cx="1568450" cy="170815"/>
          </a:xfrm>
          <a:custGeom>
            <a:avLst/>
            <a:gdLst/>
            <a:ahLst/>
            <a:cxnLst/>
            <a:rect l="l" t="t" r="r" b="b"/>
            <a:pathLst>
              <a:path w="1568450" h="170814">
                <a:moveTo>
                  <a:pt x="0" y="170687"/>
                </a:moveTo>
                <a:lnTo>
                  <a:pt x="1568196" y="170687"/>
                </a:lnTo>
                <a:lnTo>
                  <a:pt x="1568196" y="0"/>
                </a:lnTo>
                <a:lnTo>
                  <a:pt x="0" y="0"/>
                </a:lnTo>
                <a:lnTo>
                  <a:pt x="0" y="170687"/>
                </a:lnTo>
                <a:close/>
              </a:path>
            </a:pathLst>
          </a:custGeom>
          <a:solidFill>
            <a:srgbClr val="E8E8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2" name="object 22"/>
          <p:cNvSpPr/>
          <p:nvPr/>
        </p:nvSpPr>
        <p:spPr>
          <a:xfrm>
            <a:off x="2176272" y="2107268"/>
            <a:ext cx="1568450" cy="2240280"/>
          </a:xfrm>
          <a:custGeom>
            <a:avLst/>
            <a:gdLst/>
            <a:ahLst/>
            <a:cxnLst/>
            <a:rect l="l" t="t" r="r" b="b"/>
            <a:pathLst>
              <a:path w="1568450" h="2240279">
                <a:moveTo>
                  <a:pt x="0" y="2188337"/>
                </a:moveTo>
                <a:lnTo>
                  <a:pt x="3937" y="2208990"/>
                </a:lnTo>
                <a:lnTo>
                  <a:pt x="14827" y="2225452"/>
                </a:lnTo>
                <a:lnTo>
                  <a:pt x="31289" y="2236343"/>
                </a:lnTo>
                <a:lnTo>
                  <a:pt x="51942" y="2240280"/>
                </a:lnTo>
                <a:lnTo>
                  <a:pt x="898497" y="2240280"/>
                </a:lnTo>
                <a:lnTo>
                  <a:pt x="1333214" y="2240280"/>
                </a:lnTo>
                <a:lnTo>
                  <a:pt x="1493373" y="2240280"/>
                </a:lnTo>
                <a:lnTo>
                  <a:pt x="1516252" y="2240280"/>
                </a:lnTo>
                <a:lnTo>
                  <a:pt x="1536906" y="2236343"/>
                </a:lnTo>
                <a:lnTo>
                  <a:pt x="1553368" y="2225452"/>
                </a:lnTo>
                <a:lnTo>
                  <a:pt x="1564258" y="2208990"/>
                </a:lnTo>
                <a:lnTo>
                  <a:pt x="1568195" y="2188337"/>
                </a:lnTo>
                <a:lnTo>
                  <a:pt x="1568195" y="953234"/>
                </a:lnTo>
                <a:lnTo>
                  <a:pt x="1568195" y="318992"/>
                </a:lnTo>
                <a:lnTo>
                  <a:pt x="1568195" y="85324"/>
                </a:lnTo>
                <a:lnTo>
                  <a:pt x="1568195" y="51943"/>
                </a:lnTo>
                <a:lnTo>
                  <a:pt x="1564258" y="31289"/>
                </a:lnTo>
                <a:lnTo>
                  <a:pt x="1553368" y="14827"/>
                </a:lnTo>
                <a:lnTo>
                  <a:pt x="1536906" y="3937"/>
                </a:lnTo>
                <a:lnTo>
                  <a:pt x="1516252" y="0"/>
                </a:lnTo>
                <a:lnTo>
                  <a:pt x="669698" y="0"/>
                </a:lnTo>
                <a:lnTo>
                  <a:pt x="234981" y="0"/>
                </a:lnTo>
                <a:lnTo>
                  <a:pt x="74822" y="0"/>
                </a:lnTo>
                <a:lnTo>
                  <a:pt x="51942" y="0"/>
                </a:lnTo>
                <a:lnTo>
                  <a:pt x="31289" y="3937"/>
                </a:lnTo>
                <a:lnTo>
                  <a:pt x="14827" y="14827"/>
                </a:lnTo>
                <a:lnTo>
                  <a:pt x="3937" y="31289"/>
                </a:lnTo>
                <a:lnTo>
                  <a:pt x="0" y="51943"/>
                </a:lnTo>
                <a:lnTo>
                  <a:pt x="0" y="2188337"/>
                </a:lnTo>
                <a:close/>
              </a:path>
            </a:pathLst>
          </a:custGeom>
          <a:ln w="76199">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3" name="object 23"/>
          <p:cNvSpPr/>
          <p:nvPr/>
        </p:nvSpPr>
        <p:spPr>
          <a:xfrm>
            <a:off x="3378708" y="2227664"/>
            <a:ext cx="72390" cy="0"/>
          </a:xfrm>
          <a:custGeom>
            <a:avLst/>
            <a:gdLst/>
            <a:ahLst/>
            <a:cxnLst/>
            <a:rect l="l" t="t" r="r" b="b"/>
            <a:pathLst>
              <a:path w="72389">
                <a:moveTo>
                  <a:pt x="0" y="0"/>
                </a:moveTo>
                <a:lnTo>
                  <a:pt x="72389" y="0"/>
                </a:lnTo>
              </a:path>
            </a:pathLst>
          </a:custGeom>
          <a:ln w="6096">
            <a:solidFill>
              <a:srgbClr val="E6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4" name="object 24"/>
          <p:cNvSpPr/>
          <p:nvPr/>
        </p:nvSpPr>
        <p:spPr>
          <a:xfrm>
            <a:off x="3509771" y="2188040"/>
            <a:ext cx="47625" cy="52069"/>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5" name="object 25"/>
          <p:cNvSpPr txBox="1"/>
          <p:nvPr/>
        </p:nvSpPr>
        <p:spPr>
          <a:xfrm>
            <a:off x="3605784" y="2141177"/>
            <a:ext cx="104139" cy="147955"/>
          </a:xfrm>
          <a:prstGeom prst="rect">
            <a:avLst/>
          </a:prstGeom>
        </p:spPr>
        <p:txBody>
          <a:bodyPr vert="horz" wrap="square" lIns="0" tIns="13335" rIns="0" bIns="0" rtlCol="0">
            <a:spAutoFit/>
          </a:bodyPr>
          <a:lstStyle/>
          <a:p>
            <a:pPr marL="0" marR="0" lvl="0" indent="0" algn="l"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155" normalizeH="0" baseline="0" noProof="0" dirty="0">
                <a:ln>
                  <a:noFill/>
                </a:ln>
                <a:solidFill>
                  <a:srgbClr val="EAEAEA"/>
                </a:solidFill>
                <a:effectLst/>
                <a:uLnTx/>
                <a:uFillTx/>
                <a:latin typeface="Arial"/>
                <a:ea typeface="+mn-ea"/>
                <a:cs typeface="Arial"/>
              </a:rPr>
              <a:t></a:t>
            </a:r>
            <a:endParaRPr kumimoji="0" sz="800" b="0" i="0" u="none" strike="noStrike" kern="1200" cap="none" spc="0" normalizeH="0" baseline="0" noProof="0">
              <a:ln>
                <a:noFill/>
              </a:ln>
              <a:solidFill>
                <a:srgbClr val="4C5A67"/>
              </a:solidFill>
              <a:effectLst/>
              <a:uLnTx/>
              <a:uFillTx/>
              <a:latin typeface="Arial"/>
              <a:ea typeface="+mn-ea"/>
              <a:cs typeface="Arial"/>
            </a:endParaRPr>
          </a:p>
        </p:txBody>
      </p:sp>
      <p:sp>
        <p:nvSpPr>
          <p:cNvPr id="26" name="object 26"/>
          <p:cNvSpPr/>
          <p:nvPr/>
        </p:nvSpPr>
        <p:spPr>
          <a:xfrm>
            <a:off x="2321051" y="2245952"/>
            <a:ext cx="111760" cy="0"/>
          </a:xfrm>
          <a:custGeom>
            <a:avLst/>
            <a:gdLst/>
            <a:ahLst/>
            <a:cxnLst/>
            <a:rect l="l" t="t" r="r" b="b"/>
            <a:pathLst>
              <a:path w="111760">
                <a:moveTo>
                  <a:pt x="0" y="0"/>
                </a:moveTo>
                <a:lnTo>
                  <a:pt x="111251" y="0"/>
                </a:lnTo>
              </a:path>
            </a:pathLst>
          </a:custGeom>
          <a:ln w="45720">
            <a:solidFill>
              <a:srgbClr val="E8E8E8"/>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7" name="object 27"/>
          <p:cNvSpPr/>
          <p:nvPr/>
        </p:nvSpPr>
        <p:spPr>
          <a:xfrm>
            <a:off x="2276094" y="2534749"/>
            <a:ext cx="848360"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8" name="object 28"/>
          <p:cNvSpPr/>
          <p:nvPr/>
        </p:nvSpPr>
        <p:spPr>
          <a:xfrm>
            <a:off x="2276094" y="2722202"/>
            <a:ext cx="848360"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29" name="object 29"/>
          <p:cNvSpPr/>
          <p:nvPr/>
        </p:nvSpPr>
        <p:spPr>
          <a:xfrm>
            <a:off x="2276094" y="2909653"/>
            <a:ext cx="848360"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0" name="object 30"/>
          <p:cNvSpPr/>
          <p:nvPr/>
        </p:nvSpPr>
        <p:spPr>
          <a:xfrm>
            <a:off x="2276094" y="3095581"/>
            <a:ext cx="848360" cy="0"/>
          </a:xfrm>
          <a:custGeom>
            <a:avLst/>
            <a:gdLst/>
            <a:ahLst/>
            <a:cxnLst/>
            <a:rect l="l" t="t" r="r" b="b"/>
            <a:pathLst>
              <a:path w="848360">
                <a:moveTo>
                  <a:pt x="0" y="0"/>
                </a:moveTo>
                <a:lnTo>
                  <a:pt x="848232" y="0"/>
                </a:lnTo>
              </a:path>
            </a:pathLst>
          </a:custGeom>
          <a:ln w="28956">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1" name="object 31"/>
          <p:cNvSpPr/>
          <p:nvPr/>
        </p:nvSpPr>
        <p:spPr>
          <a:xfrm>
            <a:off x="2276094" y="3470485"/>
            <a:ext cx="1371600"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2" name="object 32"/>
          <p:cNvSpPr/>
          <p:nvPr/>
        </p:nvSpPr>
        <p:spPr>
          <a:xfrm>
            <a:off x="2276094" y="3283034"/>
            <a:ext cx="1371600"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3" name="object 33"/>
          <p:cNvSpPr/>
          <p:nvPr/>
        </p:nvSpPr>
        <p:spPr>
          <a:xfrm>
            <a:off x="2276094" y="4217246"/>
            <a:ext cx="1371600"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4" name="object 34"/>
          <p:cNvSpPr/>
          <p:nvPr/>
        </p:nvSpPr>
        <p:spPr>
          <a:xfrm>
            <a:off x="2276094" y="4031317"/>
            <a:ext cx="1371600" cy="0"/>
          </a:xfrm>
          <a:custGeom>
            <a:avLst/>
            <a:gdLst/>
            <a:ahLst/>
            <a:cxnLst/>
            <a:rect l="l" t="t" r="r" b="b"/>
            <a:pathLst>
              <a:path w="1371600">
                <a:moveTo>
                  <a:pt x="0" y="0"/>
                </a:moveTo>
                <a:lnTo>
                  <a:pt x="1371219" y="0"/>
                </a:lnTo>
              </a:path>
            </a:pathLst>
          </a:custGeom>
          <a:ln w="28956">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5" name="object 35"/>
          <p:cNvSpPr/>
          <p:nvPr/>
        </p:nvSpPr>
        <p:spPr>
          <a:xfrm>
            <a:off x="2605277" y="3615266"/>
            <a:ext cx="734695" cy="280670"/>
          </a:xfrm>
          <a:custGeom>
            <a:avLst/>
            <a:gdLst/>
            <a:ahLst/>
            <a:cxnLst/>
            <a:rect l="l" t="t" r="r" b="b"/>
            <a:pathLst>
              <a:path w="734695" h="280670">
                <a:moveTo>
                  <a:pt x="0" y="280416"/>
                </a:moveTo>
                <a:lnTo>
                  <a:pt x="734568" y="280416"/>
                </a:lnTo>
                <a:lnTo>
                  <a:pt x="734568" y="0"/>
                </a:lnTo>
                <a:lnTo>
                  <a:pt x="0" y="0"/>
                </a:lnTo>
                <a:lnTo>
                  <a:pt x="0" y="280416"/>
                </a:lnTo>
                <a:close/>
              </a:path>
            </a:pathLst>
          </a:custGeom>
          <a:ln w="10668">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6" name="object 36"/>
          <p:cNvSpPr/>
          <p:nvPr/>
        </p:nvSpPr>
        <p:spPr>
          <a:xfrm>
            <a:off x="3194304" y="2669624"/>
            <a:ext cx="411480" cy="411480"/>
          </a:xfrm>
          <a:custGeom>
            <a:avLst/>
            <a:gdLst/>
            <a:ahLst/>
            <a:cxnLst/>
            <a:rect l="l" t="t" r="r" b="b"/>
            <a:pathLst>
              <a:path w="411479" h="411479">
                <a:moveTo>
                  <a:pt x="205740" y="0"/>
                </a:moveTo>
                <a:lnTo>
                  <a:pt x="158553" y="5431"/>
                </a:lnTo>
                <a:lnTo>
                  <a:pt x="115244" y="20905"/>
                </a:lnTo>
                <a:lnTo>
                  <a:pt x="77044" y="45186"/>
                </a:lnTo>
                <a:lnTo>
                  <a:pt x="45186" y="77044"/>
                </a:lnTo>
                <a:lnTo>
                  <a:pt x="20905" y="115244"/>
                </a:lnTo>
                <a:lnTo>
                  <a:pt x="5431" y="158553"/>
                </a:lnTo>
                <a:lnTo>
                  <a:pt x="0" y="205739"/>
                </a:lnTo>
                <a:lnTo>
                  <a:pt x="5431" y="252926"/>
                </a:lnTo>
                <a:lnTo>
                  <a:pt x="20905" y="296235"/>
                </a:lnTo>
                <a:lnTo>
                  <a:pt x="45186" y="334435"/>
                </a:lnTo>
                <a:lnTo>
                  <a:pt x="77044" y="366293"/>
                </a:lnTo>
                <a:lnTo>
                  <a:pt x="115244" y="390574"/>
                </a:lnTo>
                <a:lnTo>
                  <a:pt x="158553" y="406048"/>
                </a:lnTo>
                <a:lnTo>
                  <a:pt x="205740" y="411479"/>
                </a:lnTo>
                <a:lnTo>
                  <a:pt x="252926" y="406048"/>
                </a:lnTo>
                <a:lnTo>
                  <a:pt x="296235" y="390574"/>
                </a:lnTo>
                <a:lnTo>
                  <a:pt x="334435" y="366293"/>
                </a:lnTo>
                <a:lnTo>
                  <a:pt x="366293" y="334435"/>
                </a:lnTo>
                <a:lnTo>
                  <a:pt x="390574" y="296235"/>
                </a:lnTo>
                <a:lnTo>
                  <a:pt x="406048" y="252926"/>
                </a:lnTo>
                <a:lnTo>
                  <a:pt x="411480" y="205739"/>
                </a:lnTo>
                <a:lnTo>
                  <a:pt x="205740" y="205739"/>
                </a:lnTo>
                <a:lnTo>
                  <a:pt x="205740" y="0"/>
                </a:lnTo>
                <a:close/>
              </a:path>
            </a:pathLst>
          </a:custGeom>
          <a:solidFill>
            <a:srgbClr val="C5C5C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7" name="object 37"/>
          <p:cNvSpPr/>
          <p:nvPr/>
        </p:nvSpPr>
        <p:spPr>
          <a:xfrm>
            <a:off x="3426967" y="2644605"/>
            <a:ext cx="208787" cy="208787"/>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8" name="object 38"/>
          <p:cNvSpPr/>
          <p:nvPr/>
        </p:nvSpPr>
        <p:spPr>
          <a:xfrm>
            <a:off x="4529835" y="2639398"/>
            <a:ext cx="1409573" cy="129031"/>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9" name="object 39"/>
          <p:cNvSpPr/>
          <p:nvPr/>
        </p:nvSpPr>
        <p:spPr>
          <a:xfrm>
            <a:off x="4226052" y="2863171"/>
            <a:ext cx="2018030" cy="1393190"/>
          </a:xfrm>
          <a:custGeom>
            <a:avLst/>
            <a:gdLst/>
            <a:ahLst/>
            <a:cxnLst/>
            <a:rect l="l" t="t" r="r" b="b"/>
            <a:pathLst>
              <a:path w="2018029" h="1393189">
                <a:moveTo>
                  <a:pt x="0" y="1392935"/>
                </a:moveTo>
                <a:lnTo>
                  <a:pt x="2017776" y="1392935"/>
                </a:lnTo>
                <a:lnTo>
                  <a:pt x="2017776" y="0"/>
                </a:lnTo>
                <a:lnTo>
                  <a:pt x="0" y="0"/>
                </a:lnTo>
                <a:lnTo>
                  <a:pt x="0" y="1392935"/>
                </a:lnTo>
                <a:close/>
              </a:path>
            </a:pathLst>
          </a:custGeom>
          <a:solidFill>
            <a:srgbClr val="D2D2D2"/>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0" name="object 40"/>
          <p:cNvSpPr/>
          <p:nvPr/>
        </p:nvSpPr>
        <p:spPr>
          <a:xfrm>
            <a:off x="5212079" y="2893652"/>
            <a:ext cx="45720" cy="44450"/>
          </a:xfrm>
          <a:custGeom>
            <a:avLst/>
            <a:gdLst/>
            <a:ahLst/>
            <a:cxnLst/>
            <a:rect l="l" t="t" r="r" b="b"/>
            <a:pathLst>
              <a:path w="45720" h="44450">
                <a:moveTo>
                  <a:pt x="22860" y="0"/>
                </a:moveTo>
                <a:lnTo>
                  <a:pt x="13983" y="1738"/>
                </a:lnTo>
                <a:lnTo>
                  <a:pt x="6715" y="6477"/>
                </a:lnTo>
                <a:lnTo>
                  <a:pt x="1803" y="13501"/>
                </a:lnTo>
                <a:lnTo>
                  <a:pt x="0" y="22098"/>
                </a:lnTo>
                <a:lnTo>
                  <a:pt x="1803" y="30694"/>
                </a:lnTo>
                <a:lnTo>
                  <a:pt x="6715" y="37719"/>
                </a:lnTo>
                <a:lnTo>
                  <a:pt x="13983" y="42457"/>
                </a:lnTo>
                <a:lnTo>
                  <a:pt x="22860" y="44196"/>
                </a:lnTo>
                <a:lnTo>
                  <a:pt x="31736" y="42457"/>
                </a:lnTo>
                <a:lnTo>
                  <a:pt x="39004" y="37719"/>
                </a:lnTo>
                <a:lnTo>
                  <a:pt x="43916" y="30694"/>
                </a:lnTo>
                <a:lnTo>
                  <a:pt x="45720" y="22098"/>
                </a:lnTo>
                <a:lnTo>
                  <a:pt x="43916" y="13501"/>
                </a:lnTo>
                <a:lnTo>
                  <a:pt x="39004" y="6477"/>
                </a:lnTo>
                <a:lnTo>
                  <a:pt x="31736" y="1738"/>
                </a:lnTo>
                <a:lnTo>
                  <a:pt x="22860" y="0"/>
                </a:lnTo>
                <a:close/>
              </a:path>
            </a:pathLst>
          </a:custGeom>
          <a:solidFill>
            <a:srgbClr val="33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1" name="object 41"/>
          <p:cNvSpPr/>
          <p:nvPr/>
        </p:nvSpPr>
        <p:spPr>
          <a:xfrm>
            <a:off x="4300728" y="2969852"/>
            <a:ext cx="1882139" cy="1226820"/>
          </a:xfrm>
          <a:custGeom>
            <a:avLst/>
            <a:gdLst/>
            <a:ahLst/>
            <a:cxnLst/>
            <a:rect l="l" t="t" r="r" b="b"/>
            <a:pathLst>
              <a:path w="1882139" h="1226820">
                <a:moveTo>
                  <a:pt x="0" y="1226820"/>
                </a:moveTo>
                <a:lnTo>
                  <a:pt x="1882139" y="1226820"/>
                </a:lnTo>
                <a:lnTo>
                  <a:pt x="1882139" y="0"/>
                </a:lnTo>
                <a:lnTo>
                  <a:pt x="0" y="0"/>
                </a:lnTo>
                <a:lnTo>
                  <a:pt x="0" y="1226820"/>
                </a:lnTo>
                <a:close/>
              </a:path>
            </a:pathLst>
          </a:custGeom>
          <a:solidFill>
            <a:srgbClr val="E6E6E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2" name="object 42"/>
          <p:cNvSpPr/>
          <p:nvPr/>
        </p:nvSpPr>
        <p:spPr>
          <a:xfrm>
            <a:off x="3912108" y="4271347"/>
            <a:ext cx="2615565" cy="106680"/>
          </a:xfrm>
          <a:custGeom>
            <a:avLst/>
            <a:gdLst/>
            <a:ahLst/>
            <a:cxnLst/>
            <a:rect l="l" t="t" r="r" b="b"/>
            <a:pathLst>
              <a:path w="2615565" h="106679">
                <a:moveTo>
                  <a:pt x="2615184" y="0"/>
                </a:moveTo>
                <a:lnTo>
                  <a:pt x="0" y="0"/>
                </a:lnTo>
                <a:lnTo>
                  <a:pt x="0" y="15239"/>
                </a:lnTo>
                <a:lnTo>
                  <a:pt x="7939" y="48815"/>
                </a:lnTo>
                <a:lnTo>
                  <a:pt x="29892" y="78104"/>
                </a:lnTo>
                <a:lnTo>
                  <a:pt x="63061" y="98821"/>
                </a:lnTo>
                <a:lnTo>
                  <a:pt x="104647" y="106679"/>
                </a:lnTo>
                <a:lnTo>
                  <a:pt x="2510536" y="106679"/>
                </a:lnTo>
                <a:lnTo>
                  <a:pt x="2552122" y="98821"/>
                </a:lnTo>
                <a:lnTo>
                  <a:pt x="2585291" y="78104"/>
                </a:lnTo>
                <a:lnTo>
                  <a:pt x="2607244" y="48815"/>
                </a:lnTo>
                <a:lnTo>
                  <a:pt x="2615184" y="15239"/>
                </a:lnTo>
                <a:lnTo>
                  <a:pt x="2615184" y="0"/>
                </a:lnTo>
                <a:close/>
              </a:path>
            </a:pathLst>
          </a:custGeom>
          <a:solidFill>
            <a:srgbClr val="95959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3" name="object 43"/>
          <p:cNvSpPr/>
          <p:nvPr/>
        </p:nvSpPr>
        <p:spPr>
          <a:xfrm>
            <a:off x="4763261" y="3045290"/>
            <a:ext cx="1294130" cy="3810"/>
          </a:xfrm>
          <a:custGeom>
            <a:avLst/>
            <a:gdLst/>
            <a:ahLst/>
            <a:cxnLst/>
            <a:rect l="l" t="t" r="r" b="b"/>
            <a:pathLst>
              <a:path w="1294129" h="3810">
                <a:moveTo>
                  <a:pt x="0" y="3809"/>
                </a:moveTo>
                <a:lnTo>
                  <a:pt x="1293876" y="3809"/>
                </a:lnTo>
                <a:lnTo>
                  <a:pt x="1293876" y="0"/>
                </a:lnTo>
                <a:lnTo>
                  <a:pt x="0" y="0"/>
                </a:lnTo>
                <a:lnTo>
                  <a:pt x="0" y="380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4" name="object 44"/>
          <p:cNvSpPr/>
          <p:nvPr/>
        </p:nvSpPr>
        <p:spPr>
          <a:xfrm>
            <a:off x="4763261" y="3152731"/>
            <a:ext cx="1294130" cy="6985"/>
          </a:xfrm>
          <a:custGeom>
            <a:avLst/>
            <a:gdLst/>
            <a:ahLst/>
            <a:cxnLst/>
            <a:rect l="l" t="t" r="r" b="b"/>
            <a:pathLst>
              <a:path w="1294129" h="6985">
                <a:moveTo>
                  <a:pt x="0" y="6858"/>
                </a:moveTo>
                <a:lnTo>
                  <a:pt x="1293876" y="6858"/>
                </a:lnTo>
                <a:lnTo>
                  <a:pt x="1293876" y="0"/>
                </a:lnTo>
                <a:lnTo>
                  <a:pt x="0" y="0"/>
                </a:lnTo>
                <a:lnTo>
                  <a:pt x="0" y="6858"/>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5" name="object 45"/>
          <p:cNvSpPr/>
          <p:nvPr/>
        </p:nvSpPr>
        <p:spPr>
          <a:xfrm>
            <a:off x="4763261" y="3045290"/>
            <a:ext cx="1294130" cy="114300"/>
          </a:xfrm>
          <a:custGeom>
            <a:avLst/>
            <a:gdLst/>
            <a:ahLst/>
            <a:cxnLst/>
            <a:rect l="l" t="t" r="r" b="b"/>
            <a:pathLst>
              <a:path w="1294129" h="114300">
                <a:moveTo>
                  <a:pt x="0" y="114300"/>
                </a:moveTo>
                <a:lnTo>
                  <a:pt x="1293876" y="114300"/>
                </a:lnTo>
                <a:lnTo>
                  <a:pt x="1293876" y="0"/>
                </a:lnTo>
                <a:lnTo>
                  <a:pt x="0" y="0"/>
                </a:lnTo>
                <a:lnTo>
                  <a:pt x="0" y="114300"/>
                </a:lnTo>
                <a:close/>
              </a:path>
            </a:pathLst>
          </a:custGeom>
          <a:ln w="10668">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6" name="object 46"/>
          <p:cNvSpPr/>
          <p:nvPr/>
        </p:nvSpPr>
        <p:spPr>
          <a:xfrm>
            <a:off x="4344161" y="3040717"/>
            <a:ext cx="358140" cy="1083945"/>
          </a:xfrm>
          <a:custGeom>
            <a:avLst/>
            <a:gdLst/>
            <a:ahLst/>
            <a:cxnLst/>
            <a:rect l="l" t="t" r="r" b="b"/>
            <a:pathLst>
              <a:path w="358139" h="1083945">
                <a:moveTo>
                  <a:pt x="0" y="1083563"/>
                </a:moveTo>
                <a:lnTo>
                  <a:pt x="358139" y="1083563"/>
                </a:lnTo>
                <a:lnTo>
                  <a:pt x="358139" y="0"/>
                </a:lnTo>
                <a:lnTo>
                  <a:pt x="0" y="0"/>
                </a:lnTo>
                <a:lnTo>
                  <a:pt x="0" y="108356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7" name="object 47"/>
          <p:cNvSpPr/>
          <p:nvPr/>
        </p:nvSpPr>
        <p:spPr>
          <a:xfrm>
            <a:off x="4344161" y="3040717"/>
            <a:ext cx="358140" cy="1083945"/>
          </a:xfrm>
          <a:custGeom>
            <a:avLst/>
            <a:gdLst/>
            <a:ahLst/>
            <a:cxnLst/>
            <a:rect l="l" t="t" r="r" b="b"/>
            <a:pathLst>
              <a:path w="358139" h="1083945">
                <a:moveTo>
                  <a:pt x="0" y="1083563"/>
                </a:moveTo>
                <a:lnTo>
                  <a:pt x="358139" y="1083563"/>
                </a:lnTo>
                <a:lnTo>
                  <a:pt x="358139" y="0"/>
                </a:lnTo>
                <a:lnTo>
                  <a:pt x="0" y="0"/>
                </a:lnTo>
                <a:lnTo>
                  <a:pt x="0" y="1083563"/>
                </a:lnTo>
                <a:close/>
              </a:path>
            </a:pathLst>
          </a:custGeom>
          <a:ln w="10667">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8" name="object 48"/>
          <p:cNvSpPr/>
          <p:nvPr/>
        </p:nvSpPr>
        <p:spPr>
          <a:xfrm>
            <a:off x="4748784" y="3222835"/>
            <a:ext cx="137160" cy="13411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9" name="object 49"/>
          <p:cNvSpPr/>
          <p:nvPr/>
        </p:nvSpPr>
        <p:spPr>
          <a:xfrm>
            <a:off x="4885944" y="3251791"/>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0" name="object 50"/>
          <p:cNvSpPr/>
          <p:nvPr/>
        </p:nvSpPr>
        <p:spPr>
          <a:xfrm>
            <a:off x="4885944" y="3321896"/>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1" name="object 51"/>
          <p:cNvSpPr/>
          <p:nvPr/>
        </p:nvSpPr>
        <p:spPr>
          <a:xfrm>
            <a:off x="4890515" y="3405716"/>
            <a:ext cx="1056640" cy="242570"/>
          </a:xfrm>
          <a:custGeom>
            <a:avLst/>
            <a:gdLst/>
            <a:ahLst/>
            <a:cxnLst/>
            <a:rect l="l" t="t" r="r" b="b"/>
            <a:pathLst>
              <a:path w="1056639" h="242570">
                <a:moveTo>
                  <a:pt x="0" y="242316"/>
                </a:moveTo>
                <a:lnTo>
                  <a:pt x="1056132" y="242316"/>
                </a:lnTo>
                <a:lnTo>
                  <a:pt x="1056132" y="0"/>
                </a:lnTo>
                <a:lnTo>
                  <a:pt x="0" y="0"/>
                </a:lnTo>
                <a:lnTo>
                  <a:pt x="0" y="242316"/>
                </a:lnTo>
                <a:close/>
              </a:path>
            </a:pathLst>
          </a:custGeom>
          <a:solidFill>
            <a:srgbClr val="E8E8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2" name="object 52"/>
          <p:cNvSpPr/>
          <p:nvPr/>
        </p:nvSpPr>
        <p:spPr>
          <a:xfrm>
            <a:off x="4899659" y="3419431"/>
            <a:ext cx="92963" cy="92963"/>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3" name="object 53"/>
          <p:cNvSpPr/>
          <p:nvPr/>
        </p:nvSpPr>
        <p:spPr>
          <a:xfrm>
            <a:off x="5007864" y="3460579"/>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4" name="object 54"/>
          <p:cNvSpPr/>
          <p:nvPr/>
        </p:nvSpPr>
        <p:spPr>
          <a:xfrm>
            <a:off x="5007864" y="3539828"/>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5" name="object 55"/>
          <p:cNvSpPr/>
          <p:nvPr/>
        </p:nvSpPr>
        <p:spPr>
          <a:xfrm>
            <a:off x="4747259" y="3715087"/>
            <a:ext cx="137160" cy="134112"/>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6" name="object 56"/>
          <p:cNvSpPr/>
          <p:nvPr/>
        </p:nvSpPr>
        <p:spPr>
          <a:xfrm>
            <a:off x="4884420" y="3744043"/>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7" name="object 57"/>
          <p:cNvSpPr/>
          <p:nvPr/>
        </p:nvSpPr>
        <p:spPr>
          <a:xfrm>
            <a:off x="4884420" y="3814147"/>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8" name="object 58"/>
          <p:cNvSpPr/>
          <p:nvPr/>
        </p:nvSpPr>
        <p:spPr>
          <a:xfrm>
            <a:off x="4890515" y="3894920"/>
            <a:ext cx="1054735" cy="113030"/>
          </a:xfrm>
          <a:custGeom>
            <a:avLst/>
            <a:gdLst/>
            <a:ahLst/>
            <a:cxnLst/>
            <a:rect l="l" t="t" r="r" b="b"/>
            <a:pathLst>
              <a:path w="1054735" h="113029">
                <a:moveTo>
                  <a:pt x="0" y="112775"/>
                </a:moveTo>
                <a:lnTo>
                  <a:pt x="1054608" y="112775"/>
                </a:lnTo>
                <a:lnTo>
                  <a:pt x="1054608" y="0"/>
                </a:lnTo>
                <a:lnTo>
                  <a:pt x="0" y="0"/>
                </a:lnTo>
                <a:lnTo>
                  <a:pt x="0" y="112775"/>
                </a:lnTo>
                <a:close/>
              </a:path>
            </a:pathLst>
          </a:custGeom>
          <a:solidFill>
            <a:srgbClr val="E8E8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59" name="object 59"/>
          <p:cNvSpPr/>
          <p:nvPr/>
        </p:nvSpPr>
        <p:spPr>
          <a:xfrm>
            <a:off x="4898135" y="3908635"/>
            <a:ext cx="92963" cy="92963"/>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0" name="object 60"/>
          <p:cNvSpPr/>
          <p:nvPr/>
        </p:nvSpPr>
        <p:spPr>
          <a:xfrm>
            <a:off x="5006340" y="3949784"/>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1" name="object 61"/>
          <p:cNvSpPr/>
          <p:nvPr/>
        </p:nvSpPr>
        <p:spPr>
          <a:xfrm>
            <a:off x="4890515" y="4015316"/>
            <a:ext cx="1054735" cy="111760"/>
          </a:xfrm>
          <a:custGeom>
            <a:avLst/>
            <a:gdLst/>
            <a:ahLst/>
            <a:cxnLst/>
            <a:rect l="l" t="t" r="r" b="b"/>
            <a:pathLst>
              <a:path w="1054735" h="111760">
                <a:moveTo>
                  <a:pt x="0" y="111251"/>
                </a:moveTo>
                <a:lnTo>
                  <a:pt x="1054608" y="111251"/>
                </a:lnTo>
                <a:lnTo>
                  <a:pt x="1054608" y="0"/>
                </a:lnTo>
                <a:lnTo>
                  <a:pt x="0" y="0"/>
                </a:lnTo>
                <a:lnTo>
                  <a:pt x="0" y="111251"/>
                </a:lnTo>
                <a:close/>
              </a:path>
            </a:pathLst>
          </a:custGeom>
          <a:solidFill>
            <a:srgbClr val="E8E8E8"/>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2" name="object 62"/>
          <p:cNvSpPr/>
          <p:nvPr/>
        </p:nvSpPr>
        <p:spPr>
          <a:xfrm>
            <a:off x="4898135" y="4029031"/>
            <a:ext cx="92963" cy="92963"/>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3" name="object 63"/>
          <p:cNvSpPr/>
          <p:nvPr/>
        </p:nvSpPr>
        <p:spPr>
          <a:xfrm>
            <a:off x="5006340" y="4070179"/>
            <a:ext cx="904875" cy="0"/>
          </a:xfrm>
          <a:custGeom>
            <a:avLst/>
            <a:gdLst/>
            <a:ahLst/>
            <a:cxnLst/>
            <a:rect l="l" t="t" r="r" b="b"/>
            <a:pathLst>
              <a:path w="904875">
                <a:moveTo>
                  <a:pt x="0" y="0"/>
                </a:moveTo>
                <a:lnTo>
                  <a:pt x="904875" y="0"/>
                </a:lnTo>
              </a:path>
            </a:pathLst>
          </a:custGeom>
          <a:ln w="9144">
            <a:solidFill>
              <a:srgbClr val="E2008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4" name="object 64"/>
          <p:cNvSpPr/>
          <p:nvPr/>
        </p:nvSpPr>
        <p:spPr>
          <a:xfrm>
            <a:off x="7276592" y="1858983"/>
            <a:ext cx="502411" cy="129031"/>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5" name="object 65"/>
          <p:cNvSpPr/>
          <p:nvPr/>
        </p:nvSpPr>
        <p:spPr>
          <a:xfrm>
            <a:off x="6725411" y="2128603"/>
            <a:ext cx="1569720" cy="216535"/>
          </a:xfrm>
          <a:custGeom>
            <a:avLst/>
            <a:gdLst/>
            <a:ahLst/>
            <a:cxnLst/>
            <a:rect l="l" t="t" r="r" b="b"/>
            <a:pathLst>
              <a:path w="1569720" h="216535">
                <a:moveTo>
                  <a:pt x="0" y="216408"/>
                </a:moveTo>
                <a:lnTo>
                  <a:pt x="1569720" y="216408"/>
                </a:lnTo>
                <a:lnTo>
                  <a:pt x="1569720" y="0"/>
                </a:lnTo>
                <a:lnTo>
                  <a:pt x="0" y="0"/>
                </a:lnTo>
                <a:lnTo>
                  <a:pt x="0" y="216408"/>
                </a:lnTo>
                <a:close/>
              </a:path>
            </a:pathLst>
          </a:custGeom>
          <a:solidFill>
            <a:srgbClr val="1A1A1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6" name="object 66"/>
          <p:cNvSpPr/>
          <p:nvPr/>
        </p:nvSpPr>
        <p:spPr>
          <a:xfrm>
            <a:off x="6739128" y="2102696"/>
            <a:ext cx="1569720" cy="2240280"/>
          </a:xfrm>
          <a:custGeom>
            <a:avLst/>
            <a:gdLst/>
            <a:ahLst/>
            <a:cxnLst/>
            <a:rect l="l" t="t" r="r" b="b"/>
            <a:pathLst>
              <a:path w="1569720" h="2240279">
                <a:moveTo>
                  <a:pt x="0" y="2188336"/>
                </a:moveTo>
                <a:lnTo>
                  <a:pt x="3936" y="2208990"/>
                </a:lnTo>
                <a:lnTo>
                  <a:pt x="14827" y="2225452"/>
                </a:lnTo>
                <a:lnTo>
                  <a:pt x="31289" y="2236342"/>
                </a:lnTo>
                <a:lnTo>
                  <a:pt x="51943" y="2240279"/>
                </a:lnTo>
                <a:lnTo>
                  <a:pt x="899378" y="2240279"/>
                </a:lnTo>
                <a:lnTo>
                  <a:pt x="1334547" y="2240279"/>
                </a:lnTo>
                <a:lnTo>
                  <a:pt x="1494873" y="2240279"/>
                </a:lnTo>
                <a:lnTo>
                  <a:pt x="1517777" y="2240279"/>
                </a:lnTo>
                <a:lnTo>
                  <a:pt x="1538430" y="2236342"/>
                </a:lnTo>
                <a:lnTo>
                  <a:pt x="1554892" y="2225452"/>
                </a:lnTo>
                <a:lnTo>
                  <a:pt x="1565782" y="2208990"/>
                </a:lnTo>
                <a:lnTo>
                  <a:pt x="1569720" y="2188336"/>
                </a:lnTo>
                <a:lnTo>
                  <a:pt x="1569720" y="953234"/>
                </a:lnTo>
                <a:lnTo>
                  <a:pt x="1569720" y="318992"/>
                </a:lnTo>
                <a:lnTo>
                  <a:pt x="1569720" y="85324"/>
                </a:lnTo>
                <a:lnTo>
                  <a:pt x="1569720" y="51942"/>
                </a:lnTo>
                <a:lnTo>
                  <a:pt x="1565783" y="31289"/>
                </a:lnTo>
                <a:lnTo>
                  <a:pt x="1554892" y="14827"/>
                </a:lnTo>
                <a:lnTo>
                  <a:pt x="1538430" y="3937"/>
                </a:lnTo>
                <a:lnTo>
                  <a:pt x="1517777" y="0"/>
                </a:lnTo>
                <a:lnTo>
                  <a:pt x="670341" y="0"/>
                </a:lnTo>
                <a:lnTo>
                  <a:pt x="235172" y="0"/>
                </a:lnTo>
                <a:lnTo>
                  <a:pt x="74846" y="0"/>
                </a:lnTo>
                <a:lnTo>
                  <a:pt x="51943" y="0"/>
                </a:lnTo>
                <a:lnTo>
                  <a:pt x="31289" y="3937"/>
                </a:lnTo>
                <a:lnTo>
                  <a:pt x="14827" y="14827"/>
                </a:lnTo>
                <a:lnTo>
                  <a:pt x="3937" y="31289"/>
                </a:lnTo>
                <a:lnTo>
                  <a:pt x="0" y="51942"/>
                </a:lnTo>
                <a:lnTo>
                  <a:pt x="0" y="2188336"/>
                </a:lnTo>
                <a:close/>
              </a:path>
            </a:pathLst>
          </a:custGeom>
          <a:ln w="76200">
            <a:solidFill>
              <a:srgbClr val="1A1A1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7" name="object 67"/>
          <p:cNvSpPr/>
          <p:nvPr/>
        </p:nvSpPr>
        <p:spPr>
          <a:xfrm>
            <a:off x="6800850" y="2237570"/>
            <a:ext cx="374015" cy="0"/>
          </a:xfrm>
          <a:custGeom>
            <a:avLst/>
            <a:gdLst/>
            <a:ahLst/>
            <a:cxnLst/>
            <a:rect l="l" t="t" r="r" b="b"/>
            <a:pathLst>
              <a:path w="374015">
                <a:moveTo>
                  <a:pt x="0" y="0"/>
                </a:moveTo>
                <a:lnTo>
                  <a:pt x="373506" y="0"/>
                </a:lnTo>
              </a:path>
            </a:pathLst>
          </a:custGeom>
          <a:ln w="38100">
            <a:solidFill>
              <a:srgbClr val="E6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8" name="object 68"/>
          <p:cNvSpPr/>
          <p:nvPr/>
        </p:nvSpPr>
        <p:spPr>
          <a:xfrm>
            <a:off x="6861809" y="2508842"/>
            <a:ext cx="1318260" cy="373380"/>
          </a:xfrm>
          <a:custGeom>
            <a:avLst/>
            <a:gdLst/>
            <a:ahLst/>
            <a:cxnLst/>
            <a:rect l="l" t="t" r="r" b="b"/>
            <a:pathLst>
              <a:path w="1318259" h="373380">
                <a:moveTo>
                  <a:pt x="0" y="373379"/>
                </a:moveTo>
                <a:lnTo>
                  <a:pt x="1318259" y="373379"/>
                </a:lnTo>
                <a:lnTo>
                  <a:pt x="1318259" y="0"/>
                </a:lnTo>
                <a:lnTo>
                  <a:pt x="0" y="0"/>
                </a:lnTo>
                <a:lnTo>
                  <a:pt x="0" y="373379"/>
                </a:lnTo>
                <a:close/>
              </a:path>
            </a:pathLst>
          </a:custGeom>
          <a:ln w="10667">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69" name="object 69"/>
          <p:cNvSpPr/>
          <p:nvPr/>
        </p:nvSpPr>
        <p:spPr>
          <a:xfrm>
            <a:off x="6861809" y="2994997"/>
            <a:ext cx="320040" cy="360045"/>
          </a:xfrm>
          <a:custGeom>
            <a:avLst/>
            <a:gdLst/>
            <a:ahLst/>
            <a:cxnLst/>
            <a:rect l="l" t="t" r="r" b="b"/>
            <a:pathLst>
              <a:path w="320040" h="360045">
                <a:moveTo>
                  <a:pt x="0" y="359663"/>
                </a:moveTo>
                <a:lnTo>
                  <a:pt x="320040" y="359663"/>
                </a:lnTo>
                <a:lnTo>
                  <a:pt x="320040" y="0"/>
                </a:lnTo>
                <a:lnTo>
                  <a:pt x="0" y="0"/>
                </a:lnTo>
                <a:lnTo>
                  <a:pt x="0" y="359663"/>
                </a:lnTo>
                <a:close/>
              </a:path>
            </a:pathLst>
          </a:custGeom>
          <a:ln w="10668">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0" name="object 70"/>
          <p:cNvSpPr/>
          <p:nvPr/>
        </p:nvSpPr>
        <p:spPr>
          <a:xfrm>
            <a:off x="6861809" y="3494870"/>
            <a:ext cx="818515" cy="719455"/>
          </a:xfrm>
          <a:custGeom>
            <a:avLst/>
            <a:gdLst/>
            <a:ahLst/>
            <a:cxnLst/>
            <a:rect l="l" t="t" r="r" b="b"/>
            <a:pathLst>
              <a:path w="818515" h="719454">
                <a:moveTo>
                  <a:pt x="0" y="719327"/>
                </a:moveTo>
                <a:lnTo>
                  <a:pt x="818388" y="719327"/>
                </a:lnTo>
                <a:lnTo>
                  <a:pt x="818388" y="0"/>
                </a:lnTo>
                <a:lnTo>
                  <a:pt x="0" y="0"/>
                </a:lnTo>
                <a:lnTo>
                  <a:pt x="0" y="719327"/>
                </a:lnTo>
                <a:close/>
              </a:path>
            </a:pathLst>
          </a:custGeom>
          <a:ln w="10668">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1" name="object 71"/>
          <p:cNvSpPr/>
          <p:nvPr/>
        </p:nvSpPr>
        <p:spPr>
          <a:xfrm>
            <a:off x="7858506" y="2991949"/>
            <a:ext cx="320040" cy="1219200"/>
          </a:xfrm>
          <a:custGeom>
            <a:avLst/>
            <a:gdLst/>
            <a:ahLst/>
            <a:cxnLst/>
            <a:rect l="l" t="t" r="r" b="b"/>
            <a:pathLst>
              <a:path w="320040" h="1219200">
                <a:moveTo>
                  <a:pt x="0" y="1219200"/>
                </a:moveTo>
                <a:lnTo>
                  <a:pt x="320040" y="1219200"/>
                </a:lnTo>
                <a:lnTo>
                  <a:pt x="320040" y="0"/>
                </a:lnTo>
                <a:lnTo>
                  <a:pt x="0" y="0"/>
                </a:lnTo>
                <a:lnTo>
                  <a:pt x="0" y="1219200"/>
                </a:lnTo>
                <a:close/>
              </a:path>
            </a:pathLst>
          </a:custGeom>
          <a:ln w="10668">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2" name="object 72"/>
          <p:cNvSpPr/>
          <p:nvPr/>
        </p:nvSpPr>
        <p:spPr>
          <a:xfrm>
            <a:off x="7358633" y="2991949"/>
            <a:ext cx="321945" cy="360045"/>
          </a:xfrm>
          <a:custGeom>
            <a:avLst/>
            <a:gdLst/>
            <a:ahLst/>
            <a:cxnLst/>
            <a:rect l="l" t="t" r="r" b="b"/>
            <a:pathLst>
              <a:path w="321945" h="360045">
                <a:moveTo>
                  <a:pt x="0" y="359663"/>
                </a:moveTo>
                <a:lnTo>
                  <a:pt x="321564" y="359663"/>
                </a:lnTo>
                <a:lnTo>
                  <a:pt x="321564" y="0"/>
                </a:lnTo>
                <a:lnTo>
                  <a:pt x="0" y="0"/>
                </a:lnTo>
                <a:lnTo>
                  <a:pt x="0" y="359663"/>
                </a:lnTo>
                <a:close/>
              </a:path>
            </a:pathLst>
          </a:custGeom>
          <a:ln w="10668">
            <a:solidFill>
              <a:srgbClr val="94949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3" name="object 73"/>
          <p:cNvSpPr/>
          <p:nvPr/>
        </p:nvSpPr>
        <p:spPr>
          <a:xfrm>
            <a:off x="7918704" y="2248999"/>
            <a:ext cx="72390" cy="0"/>
          </a:xfrm>
          <a:custGeom>
            <a:avLst/>
            <a:gdLst/>
            <a:ahLst/>
            <a:cxnLst/>
            <a:rect l="l" t="t" r="r" b="b"/>
            <a:pathLst>
              <a:path w="72390">
                <a:moveTo>
                  <a:pt x="0" y="0"/>
                </a:moveTo>
                <a:lnTo>
                  <a:pt x="72390" y="0"/>
                </a:lnTo>
              </a:path>
            </a:pathLst>
          </a:custGeom>
          <a:ln w="6096">
            <a:solidFill>
              <a:srgbClr val="E6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4" name="object 74"/>
          <p:cNvSpPr/>
          <p:nvPr/>
        </p:nvSpPr>
        <p:spPr>
          <a:xfrm>
            <a:off x="8051292" y="2209376"/>
            <a:ext cx="47625" cy="52069"/>
          </a:xfrm>
          <a:custGeom>
            <a:avLst/>
            <a:gdLst/>
            <a:ahLst/>
            <a:cxnLst/>
            <a:rect l="l" t="t" r="r" b="b"/>
            <a:pathLst>
              <a:path w="47625" h="52069">
                <a:moveTo>
                  <a:pt x="0" y="51815"/>
                </a:moveTo>
                <a:lnTo>
                  <a:pt x="47244" y="51815"/>
                </a:lnTo>
                <a:lnTo>
                  <a:pt x="47244" y="0"/>
                </a:lnTo>
                <a:lnTo>
                  <a:pt x="0" y="0"/>
                </a:lnTo>
                <a:lnTo>
                  <a:pt x="0" y="51815"/>
                </a:lnTo>
                <a:close/>
              </a:path>
            </a:pathLst>
          </a:custGeom>
          <a:ln w="6096">
            <a:solidFill>
              <a:srgbClr val="E6E6E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5" name="object 75"/>
          <p:cNvSpPr txBox="1"/>
          <p:nvPr/>
        </p:nvSpPr>
        <p:spPr>
          <a:xfrm>
            <a:off x="6725411" y="2162894"/>
            <a:ext cx="1569720" cy="147955"/>
          </a:xfrm>
          <a:prstGeom prst="rect">
            <a:avLst/>
          </a:prstGeom>
        </p:spPr>
        <p:txBody>
          <a:bodyPr vert="horz" wrap="square" lIns="0" tIns="13335" rIns="0" bIns="0" rtlCol="0">
            <a:spAutoFit/>
          </a:bodyPr>
          <a:lstStyle/>
          <a:p>
            <a:pPr marL="0" marR="49530" lvl="0" indent="0" algn="r" defTabSz="914400" rtl="0" eaLnBrk="1" fontAlgn="auto" latinLnBrk="0" hangingPunct="1">
              <a:lnSpc>
                <a:spcPct val="100000"/>
              </a:lnSpc>
              <a:spcBef>
                <a:spcPts val="105"/>
              </a:spcBef>
              <a:spcAft>
                <a:spcPts val="0"/>
              </a:spcAft>
              <a:buClrTx/>
              <a:buSzTx/>
              <a:buFontTx/>
              <a:buNone/>
              <a:tabLst/>
              <a:defRPr/>
            </a:pPr>
            <a:r>
              <a:rPr kumimoji="0" sz="800" b="0" i="0" u="none" strike="noStrike" kern="1200" cap="none" spc="155" normalizeH="0" baseline="0" noProof="0" dirty="0">
                <a:ln>
                  <a:noFill/>
                </a:ln>
                <a:solidFill>
                  <a:srgbClr val="EAEAEA"/>
                </a:solidFill>
                <a:effectLst/>
                <a:uLnTx/>
                <a:uFillTx/>
                <a:latin typeface="Arial"/>
                <a:ea typeface="+mn-ea"/>
                <a:cs typeface="Arial"/>
              </a:rPr>
              <a:t></a:t>
            </a:r>
            <a:endParaRPr kumimoji="0" sz="800" b="0" i="0" u="none" strike="noStrike" kern="1200" cap="none" spc="0" normalizeH="0" baseline="0" noProof="0">
              <a:ln>
                <a:noFill/>
              </a:ln>
              <a:solidFill>
                <a:srgbClr val="4C5A67"/>
              </a:solidFill>
              <a:effectLst/>
              <a:uLnTx/>
              <a:uFillTx/>
              <a:latin typeface="Arial"/>
              <a:ea typeface="+mn-ea"/>
              <a:cs typeface="Arial"/>
            </a:endParaRPr>
          </a:p>
        </p:txBody>
      </p:sp>
      <p:sp>
        <p:nvSpPr>
          <p:cNvPr id="76" name="object 76"/>
          <p:cNvSpPr/>
          <p:nvPr/>
        </p:nvSpPr>
        <p:spPr>
          <a:xfrm>
            <a:off x="428244" y="996272"/>
            <a:ext cx="8310880" cy="303530"/>
          </a:xfrm>
          <a:custGeom>
            <a:avLst/>
            <a:gdLst/>
            <a:ahLst/>
            <a:cxnLst/>
            <a:rect l="l" t="t" r="r" b="b"/>
            <a:pathLst>
              <a:path w="8310880" h="303530">
                <a:moveTo>
                  <a:pt x="0" y="303275"/>
                </a:moveTo>
                <a:lnTo>
                  <a:pt x="8310372" y="303275"/>
                </a:lnTo>
                <a:lnTo>
                  <a:pt x="8310372" y="0"/>
                </a:lnTo>
                <a:lnTo>
                  <a:pt x="0" y="0"/>
                </a:lnTo>
                <a:lnTo>
                  <a:pt x="0" y="303275"/>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7" name="object 77"/>
          <p:cNvSpPr txBox="1"/>
          <p:nvPr/>
        </p:nvSpPr>
        <p:spPr>
          <a:xfrm>
            <a:off x="434340" y="996272"/>
            <a:ext cx="8300084" cy="303530"/>
          </a:xfrm>
          <a:prstGeom prst="rect">
            <a:avLst/>
          </a:prstGeom>
          <a:solidFill>
            <a:srgbClr val="124548"/>
          </a:solidFill>
        </p:spPr>
        <p:txBody>
          <a:bodyPr vert="horz" wrap="square" lIns="0" tIns="28575" rIns="0" bIns="0" rtlCol="0">
            <a:spAutoFit/>
          </a:bodyPr>
          <a:lstStyle/>
          <a:p>
            <a:pPr marL="0" marR="0" lvl="0" indent="0" algn="ctr" defTabSz="914400" rtl="0" eaLnBrk="1" fontAlgn="auto" latinLnBrk="0" hangingPunct="1">
              <a:lnSpc>
                <a:spcPct val="100000"/>
              </a:lnSpc>
              <a:spcBef>
                <a:spcPts val="225"/>
              </a:spcBef>
              <a:spcAft>
                <a:spcPts val="0"/>
              </a:spcAft>
              <a:buClrTx/>
              <a:buSzTx/>
              <a:buFontTx/>
              <a:buNone/>
              <a:tabLst/>
              <a:defRPr/>
            </a:pPr>
            <a:r>
              <a:rPr kumimoji="0" sz="1550" b="1" i="0" u="none" strike="noStrike" kern="1200" cap="none" spc="-80" normalizeH="0" baseline="0" noProof="0" dirty="0">
                <a:ln>
                  <a:noFill/>
                </a:ln>
                <a:solidFill>
                  <a:srgbClr val="FFFFFF"/>
                </a:solidFill>
                <a:effectLst/>
                <a:uLnTx/>
                <a:uFillTx/>
                <a:latin typeface="Arial"/>
                <a:ea typeface="+mn-ea"/>
                <a:cs typeface="Arial"/>
              </a:rPr>
              <a:t>EXTENSIONS</a:t>
            </a:r>
            <a:endParaRPr kumimoji="0" sz="1550" b="0" i="0" u="none" strike="noStrike" kern="1200" cap="none" spc="0" normalizeH="0" baseline="0" noProof="0">
              <a:ln>
                <a:noFill/>
              </a:ln>
              <a:solidFill>
                <a:srgbClr val="4C5A67"/>
              </a:solidFill>
              <a:effectLst/>
              <a:uLnTx/>
              <a:uFillTx/>
              <a:latin typeface="Arial"/>
              <a:ea typeface="+mn-ea"/>
              <a:cs typeface="Arial"/>
            </a:endParaRPr>
          </a:p>
        </p:txBody>
      </p:sp>
      <p:sp>
        <p:nvSpPr>
          <p:cNvPr id="78" name="object 78"/>
          <p:cNvSpPr/>
          <p:nvPr/>
        </p:nvSpPr>
        <p:spPr>
          <a:xfrm>
            <a:off x="9085326" y="2405209"/>
            <a:ext cx="2455545" cy="2036445"/>
          </a:xfrm>
          <a:custGeom>
            <a:avLst/>
            <a:gdLst/>
            <a:ahLst/>
            <a:cxnLst/>
            <a:rect l="l" t="t" r="r" b="b"/>
            <a:pathLst>
              <a:path w="2455545" h="2036445">
                <a:moveTo>
                  <a:pt x="0" y="2036064"/>
                </a:moveTo>
                <a:lnTo>
                  <a:pt x="2455164" y="2036064"/>
                </a:lnTo>
                <a:lnTo>
                  <a:pt x="2455164" y="0"/>
                </a:lnTo>
                <a:lnTo>
                  <a:pt x="0" y="0"/>
                </a:lnTo>
                <a:lnTo>
                  <a:pt x="0" y="2036064"/>
                </a:lnTo>
                <a:close/>
              </a:path>
            </a:pathLst>
          </a:custGeom>
          <a:solidFill>
            <a:srgbClr val="F1F1F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9" name="object 79"/>
          <p:cNvSpPr txBox="1"/>
          <p:nvPr/>
        </p:nvSpPr>
        <p:spPr>
          <a:xfrm>
            <a:off x="9085326" y="2405209"/>
            <a:ext cx="2455545" cy="2036445"/>
          </a:xfrm>
          <a:prstGeom prst="rect">
            <a:avLst/>
          </a:prstGeom>
          <a:ln w="10667">
            <a:solidFill>
              <a:srgbClr val="8D8D8D"/>
            </a:solidFill>
          </a:ln>
        </p:spPr>
        <p:txBody>
          <a:bodyPr vert="horz" wrap="square" lIns="0" tIns="41275" rIns="0" bIns="0" rtlCol="0">
            <a:spAutoFit/>
          </a:bodyPr>
          <a:lstStyle/>
          <a:p>
            <a:pPr marL="297180" marR="0" lvl="0" indent="0" algn="l" defTabSz="914400" rtl="0" eaLnBrk="1" fontAlgn="auto" latinLnBrk="0" hangingPunct="1">
              <a:lnSpc>
                <a:spcPct val="100000"/>
              </a:lnSpc>
              <a:spcBef>
                <a:spcPts val="325"/>
              </a:spcBef>
              <a:spcAft>
                <a:spcPts val="0"/>
              </a:spcAft>
              <a:buClrTx/>
              <a:buSzTx/>
              <a:buFontTx/>
              <a:buNone/>
              <a:tabLst/>
              <a:defRPr/>
            </a:pPr>
            <a:r>
              <a:rPr kumimoji="0" sz="1400" b="1" i="0" u="none" strike="noStrike" kern="1200" cap="none" spc="-85" normalizeH="0" baseline="0" noProof="0" dirty="0">
                <a:ln>
                  <a:noFill/>
                </a:ln>
                <a:solidFill>
                  <a:srgbClr val="505050"/>
                </a:solidFill>
                <a:effectLst/>
                <a:uLnTx/>
                <a:uFillTx/>
                <a:latin typeface="Arial"/>
                <a:ea typeface="+mn-ea"/>
                <a:cs typeface="Arial"/>
              </a:rPr>
              <a:t>EMBEDDED</a:t>
            </a:r>
            <a:r>
              <a:rPr kumimoji="0" sz="1400" b="1" i="0" u="none" strike="noStrike" kern="1200" cap="none" spc="-25" normalizeH="0" baseline="0" noProof="0" dirty="0">
                <a:ln>
                  <a:noFill/>
                </a:ln>
                <a:solidFill>
                  <a:srgbClr val="505050"/>
                </a:solidFill>
                <a:effectLst/>
                <a:uLnTx/>
                <a:uFillTx/>
                <a:latin typeface="Arial"/>
                <a:ea typeface="+mn-ea"/>
                <a:cs typeface="Arial"/>
              </a:rPr>
              <a:t> </a:t>
            </a:r>
            <a:r>
              <a:rPr kumimoji="0" sz="1400" b="1" i="0" u="none" strike="noStrike" kern="1200" cap="none" spc="-114" normalizeH="0" baseline="0" noProof="0" dirty="0">
                <a:ln>
                  <a:noFill/>
                </a:ln>
                <a:solidFill>
                  <a:srgbClr val="505050"/>
                </a:solidFill>
                <a:effectLst/>
                <a:uLnTx/>
                <a:uFillTx/>
                <a:latin typeface="Arial"/>
                <a:ea typeface="+mn-ea"/>
                <a:cs typeface="Arial"/>
              </a:rPr>
              <a:t>CANVASES</a:t>
            </a:r>
            <a:endParaRPr kumimoji="0" sz="1400" b="0" i="0" u="none" strike="noStrike" kern="1200" cap="none" spc="0" normalizeH="0" baseline="0" noProof="0">
              <a:ln>
                <a:noFill/>
              </a:ln>
              <a:solidFill>
                <a:srgbClr val="4C5A67"/>
              </a:solidFill>
              <a:effectLst/>
              <a:uLnTx/>
              <a:uFillTx/>
              <a:latin typeface="Arial"/>
              <a:ea typeface="+mn-ea"/>
              <a:cs typeface="Arial"/>
            </a:endParaRPr>
          </a:p>
        </p:txBody>
      </p:sp>
      <p:sp>
        <p:nvSpPr>
          <p:cNvPr id="80" name="object 80"/>
          <p:cNvSpPr/>
          <p:nvPr/>
        </p:nvSpPr>
        <p:spPr>
          <a:xfrm>
            <a:off x="9270492" y="3222835"/>
            <a:ext cx="2057400" cy="1109471"/>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1" name="object 81"/>
          <p:cNvSpPr/>
          <p:nvPr/>
        </p:nvSpPr>
        <p:spPr>
          <a:xfrm>
            <a:off x="2002535" y="5367104"/>
            <a:ext cx="220979" cy="320040"/>
          </a:xfrm>
          <a:custGeom>
            <a:avLst/>
            <a:gdLst/>
            <a:ahLst/>
            <a:cxnLst/>
            <a:rect l="l" t="t" r="r" b="b"/>
            <a:pathLst>
              <a:path w="220980" h="320039">
                <a:moveTo>
                  <a:pt x="110489" y="0"/>
                </a:moveTo>
                <a:lnTo>
                  <a:pt x="67230" y="8143"/>
                </a:lnTo>
                <a:lnTo>
                  <a:pt x="32003" y="31864"/>
                </a:lnTo>
                <a:lnTo>
                  <a:pt x="8311" y="66905"/>
                </a:lnTo>
                <a:lnTo>
                  <a:pt x="4318" y="81102"/>
                </a:lnTo>
                <a:lnTo>
                  <a:pt x="2411" y="87866"/>
                </a:lnTo>
                <a:lnTo>
                  <a:pt x="1063" y="95037"/>
                </a:lnTo>
                <a:lnTo>
                  <a:pt x="263" y="102479"/>
                </a:lnTo>
                <a:lnTo>
                  <a:pt x="0" y="110058"/>
                </a:lnTo>
                <a:lnTo>
                  <a:pt x="547" y="120896"/>
                </a:lnTo>
                <a:lnTo>
                  <a:pt x="13398" y="161558"/>
                </a:lnTo>
                <a:lnTo>
                  <a:pt x="33400" y="186804"/>
                </a:lnTo>
                <a:lnTo>
                  <a:pt x="39471" y="193575"/>
                </a:lnTo>
                <a:lnTo>
                  <a:pt x="58324" y="232062"/>
                </a:lnTo>
                <a:lnTo>
                  <a:pt x="59562" y="250532"/>
                </a:lnTo>
                <a:lnTo>
                  <a:pt x="59562" y="293979"/>
                </a:lnTo>
                <a:lnTo>
                  <a:pt x="61087" y="298323"/>
                </a:lnTo>
                <a:lnTo>
                  <a:pt x="62483" y="302666"/>
                </a:lnTo>
                <a:lnTo>
                  <a:pt x="64007" y="305562"/>
                </a:lnTo>
                <a:lnTo>
                  <a:pt x="66928" y="308457"/>
                </a:lnTo>
                <a:lnTo>
                  <a:pt x="69722" y="311353"/>
                </a:lnTo>
                <a:lnTo>
                  <a:pt x="71246" y="314248"/>
                </a:lnTo>
                <a:lnTo>
                  <a:pt x="75564" y="315696"/>
                </a:lnTo>
                <a:lnTo>
                  <a:pt x="78486" y="318592"/>
                </a:lnTo>
                <a:lnTo>
                  <a:pt x="82803" y="320040"/>
                </a:lnTo>
                <a:lnTo>
                  <a:pt x="138049" y="320040"/>
                </a:lnTo>
                <a:lnTo>
                  <a:pt x="142494" y="318592"/>
                </a:lnTo>
                <a:lnTo>
                  <a:pt x="146812" y="315696"/>
                </a:lnTo>
                <a:lnTo>
                  <a:pt x="149732" y="314248"/>
                </a:lnTo>
                <a:lnTo>
                  <a:pt x="152653" y="311353"/>
                </a:lnTo>
                <a:lnTo>
                  <a:pt x="154050" y="308457"/>
                </a:lnTo>
                <a:lnTo>
                  <a:pt x="156971" y="305562"/>
                </a:lnTo>
                <a:lnTo>
                  <a:pt x="158495" y="302666"/>
                </a:lnTo>
                <a:lnTo>
                  <a:pt x="159427" y="299770"/>
                </a:lnTo>
                <a:lnTo>
                  <a:pt x="85725" y="299770"/>
                </a:lnTo>
                <a:lnTo>
                  <a:pt x="82803" y="296875"/>
                </a:lnTo>
                <a:lnTo>
                  <a:pt x="81406" y="295427"/>
                </a:lnTo>
                <a:lnTo>
                  <a:pt x="80009" y="292519"/>
                </a:lnTo>
                <a:lnTo>
                  <a:pt x="80009" y="260667"/>
                </a:lnTo>
                <a:lnTo>
                  <a:pt x="161416" y="260667"/>
                </a:lnTo>
                <a:lnTo>
                  <a:pt x="161416" y="250532"/>
                </a:lnTo>
                <a:lnTo>
                  <a:pt x="161702" y="241024"/>
                </a:lnTo>
                <a:lnTo>
                  <a:pt x="161770" y="240385"/>
                </a:lnTo>
                <a:lnTo>
                  <a:pt x="80009" y="240385"/>
                </a:lnTo>
                <a:lnTo>
                  <a:pt x="69722" y="202742"/>
                </a:lnTo>
                <a:lnTo>
                  <a:pt x="46481" y="172326"/>
                </a:lnTo>
                <a:lnTo>
                  <a:pt x="40509" y="165765"/>
                </a:lnTo>
                <a:lnTo>
                  <a:pt x="35464" y="158934"/>
                </a:lnTo>
                <a:lnTo>
                  <a:pt x="31230" y="151559"/>
                </a:lnTo>
                <a:lnTo>
                  <a:pt x="27686" y="143370"/>
                </a:lnTo>
                <a:lnTo>
                  <a:pt x="24070" y="135513"/>
                </a:lnTo>
                <a:lnTo>
                  <a:pt x="21812" y="127252"/>
                </a:lnTo>
                <a:lnTo>
                  <a:pt x="20649" y="118722"/>
                </a:lnTo>
                <a:lnTo>
                  <a:pt x="20319" y="110058"/>
                </a:lnTo>
                <a:lnTo>
                  <a:pt x="20649" y="100556"/>
                </a:lnTo>
                <a:lnTo>
                  <a:pt x="21812" y="91597"/>
                </a:lnTo>
                <a:lnTo>
                  <a:pt x="24070" y="83178"/>
                </a:lnTo>
                <a:lnTo>
                  <a:pt x="27686" y="75298"/>
                </a:lnTo>
                <a:lnTo>
                  <a:pt x="31230" y="66905"/>
                </a:lnTo>
                <a:lnTo>
                  <a:pt x="59975" y="35120"/>
                </a:lnTo>
                <a:lnTo>
                  <a:pt x="100943" y="19341"/>
                </a:lnTo>
                <a:lnTo>
                  <a:pt x="110489" y="18821"/>
                </a:lnTo>
                <a:lnTo>
                  <a:pt x="173727" y="18821"/>
                </a:lnTo>
                <a:lnTo>
                  <a:pt x="172634" y="18007"/>
                </a:lnTo>
                <a:lnTo>
                  <a:pt x="132760" y="1832"/>
                </a:lnTo>
                <a:lnTo>
                  <a:pt x="118088" y="248"/>
                </a:lnTo>
                <a:lnTo>
                  <a:pt x="110489" y="0"/>
                </a:lnTo>
                <a:close/>
              </a:path>
              <a:path w="220980" h="320039">
                <a:moveTo>
                  <a:pt x="161416" y="260667"/>
                </a:moveTo>
                <a:lnTo>
                  <a:pt x="140969" y="260667"/>
                </a:lnTo>
                <a:lnTo>
                  <a:pt x="140969" y="292519"/>
                </a:lnTo>
                <a:lnTo>
                  <a:pt x="139572" y="295427"/>
                </a:lnTo>
                <a:lnTo>
                  <a:pt x="138049" y="296875"/>
                </a:lnTo>
                <a:lnTo>
                  <a:pt x="135255" y="299770"/>
                </a:lnTo>
                <a:lnTo>
                  <a:pt x="159427" y="299770"/>
                </a:lnTo>
                <a:lnTo>
                  <a:pt x="159893" y="298323"/>
                </a:lnTo>
                <a:lnTo>
                  <a:pt x="161416" y="293979"/>
                </a:lnTo>
                <a:lnTo>
                  <a:pt x="161416" y="260667"/>
                </a:lnTo>
                <a:close/>
              </a:path>
              <a:path w="220980" h="320039">
                <a:moveTo>
                  <a:pt x="173727" y="18821"/>
                </a:moveTo>
                <a:lnTo>
                  <a:pt x="110489" y="18821"/>
                </a:lnTo>
                <a:lnTo>
                  <a:pt x="120036" y="19341"/>
                </a:lnTo>
                <a:lnTo>
                  <a:pt x="129047" y="20812"/>
                </a:lnTo>
                <a:lnTo>
                  <a:pt x="167882" y="40324"/>
                </a:lnTo>
                <a:lnTo>
                  <a:pt x="193420" y="75298"/>
                </a:lnTo>
                <a:lnTo>
                  <a:pt x="196963" y="83178"/>
                </a:lnTo>
                <a:lnTo>
                  <a:pt x="199183" y="91597"/>
                </a:lnTo>
                <a:lnTo>
                  <a:pt x="200332" y="100556"/>
                </a:lnTo>
                <a:lnTo>
                  <a:pt x="200659" y="110058"/>
                </a:lnTo>
                <a:lnTo>
                  <a:pt x="200354" y="118722"/>
                </a:lnTo>
                <a:lnTo>
                  <a:pt x="185705" y="158934"/>
                </a:lnTo>
                <a:lnTo>
                  <a:pt x="167384" y="179929"/>
                </a:lnTo>
                <a:lnTo>
                  <a:pt x="161210" y="187534"/>
                </a:lnTo>
                <a:lnTo>
                  <a:pt x="142398" y="230024"/>
                </a:lnTo>
                <a:lnTo>
                  <a:pt x="140969" y="240385"/>
                </a:lnTo>
                <a:lnTo>
                  <a:pt x="161770" y="240385"/>
                </a:lnTo>
                <a:lnTo>
                  <a:pt x="162655" y="232062"/>
                </a:lnTo>
                <a:lnTo>
                  <a:pt x="164417" y="223645"/>
                </a:lnTo>
                <a:lnTo>
                  <a:pt x="187578" y="186804"/>
                </a:lnTo>
                <a:lnTo>
                  <a:pt x="195500" y="178931"/>
                </a:lnTo>
                <a:lnTo>
                  <a:pt x="202088" y="170516"/>
                </a:lnTo>
                <a:lnTo>
                  <a:pt x="218789" y="131600"/>
                </a:lnTo>
                <a:lnTo>
                  <a:pt x="220980" y="110058"/>
                </a:lnTo>
                <a:lnTo>
                  <a:pt x="220737" y="102479"/>
                </a:lnTo>
                <a:lnTo>
                  <a:pt x="209718" y="60119"/>
                </a:lnTo>
                <a:lnTo>
                  <a:pt x="183544" y="26699"/>
                </a:lnTo>
                <a:lnTo>
                  <a:pt x="178101" y="22080"/>
                </a:lnTo>
                <a:lnTo>
                  <a:pt x="173727" y="18821"/>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2" name="object 82"/>
          <p:cNvSpPr txBox="1"/>
          <p:nvPr/>
        </p:nvSpPr>
        <p:spPr>
          <a:xfrm>
            <a:off x="2318766" y="5326362"/>
            <a:ext cx="219329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85" normalizeH="0" baseline="0" noProof="0" dirty="0">
                <a:ln>
                  <a:noFill/>
                </a:ln>
                <a:solidFill>
                  <a:srgbClr val="505050"/>
                </a:solidFill>
                <a:effectLst/>
                <a:uLnTx/>
                <a:uFillTx/>
                <a:latin typeface="Arial"/>
                <a:ea typeface="+mn-ea"/>
                <a:cs typeface="Arial"/>
              </a:rPr>
              <a:t>Microsoft</a:t>
            </a:r>
            <a:r>
              <a:rPr kumimoji="0" sz="2400" b="1" i="0" u="none" strike="noStrike" kern="1200" cap="none" spc="-195" normalizeH="0" baseline="0" noProof="0" dirty="0">
                <a:ln>
                  <a:noFill/>
                </a:ln>
                <a:solidFill>
                  <a:srgbClr val="505050"/>
                </a:solidFill>
                <a:effectLst/>
                <a:uLnTx/>
                <a:uFillTx/>
                <a:latin typeface="Arial"/>
                <a:ea typeface="+mn-ea"/>
                <a:cs typeface="Arial"/>
              </a:rPr>
              <a:t> </a:t>
            </a:r>
            <a:r>
              <a:rPr kumimoji="0" sz="2400" b="1" i="0" u="none" strike="noStrike" kern="1200" cap="none" spc="-125" normalizeH="0" baseline="0" noProof="0" dirty="0">
                <a:ln>
                  <a:noFill/>
                </a:ln>
                <a:solidFill>
                  <a:srgbClr val="505050"/>
                </a:solidFill>
                <a:effectLst/>
                <a:uLnTx/>
                <a:uFillTx/>
                <a:latin typeface="Arial"/>
                <a:ea typeface="+mn-ea"/>
                <a:cs typeface="Arial"/>
              </a:rPr>
              <a:t>Graph</a:t>
            </a:r>
            <a:endParaRPr kumimoji="0" sz="2400" b="0" i="0" u="none" strike="noStrike" kern="1200" cap="none" spc="0" normalizeH="0" baseline="0" noProof="0" dirty="0">
              <a:ln>
                <a:noFill/>
              </a:ln>
              <a:solidFill>
                <a:srgbClr val="4C5A67"/>
              </a:solidFill>
              <a:effectLst/>
              <a:uLnTx/>
              <a:uFillTx/>
              <a:latin typeface="Arial"/>
              <a:ea typeface="+mn-ea"/>
              <a:cs typeface="Arial"/>
            </a:endParaRPr>
          </a:p>
        </p:txBody>
      </p:sp>
      <p:sp>
        <p:nvSpPr>
          <p:cNvPr id="83" name="object 83"/>
          <p:cNvSpPr/>
          <p:nvPr/>
        </p:nvSpPr>
        <p:spPr>
          <a:xfrm>
            <a:off x="4375403" y="3075008"/>
            <a:ext cx="300355" cy="1027430"/>
          </a:xfrm>
          <a:custGeom>
            <a:avLst/>
            <a:gdLst/>
            <a:ahLst/>
            <a:cxnLst/>
            <a:rect l="l" t="t" r="r" b="b"/>
            <a:pathLst>
              <a:path w="300354" h="1027429">
                <a:moveTo>
                  <a:pt x="0" y="1027176"/>
                </a:moveTo>
                <a:lnTo>
                  <a:pt x="300227" y="1027176"/>
                </a:lnTo>
                <a:lnTo>
                  <a:pt x="300227" y="0"/>
                </a:lnTo>
                <a:lnTo>
                  <a:pt x="0" y="0"/>
                </a:lnTo>
                <a:lnTo>
                  <a:pt x="0" y="1027176"/>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4" name="object 84"/>
          <p:cNvSpPr/>
          <p:nvPr/>
        </p:nvSpPr>
        <p:spPr>
          <a:xfrm>
            <a:off x="4768596" y="3049099"/>
            <a:ext cx="1287780" cy="104139"/>
          </a:xfrm>
          <a:custGeom>
            <a:avLst/>
            <a:gdLst/>
            <a:ahLst/>
            <a:cxnLst/>
            <a:rect l="l" t="t" r="r" b="b"/>
            <a:pathLst>
              <a:path w="1287779" h="104139">
                <a:moveTo>
                  <a:pt x="0" y="103632"/>
                </a:moveTo>
                <a:lnTo>
                  <a:pt x="1287779" y="103632"/>
                </a:lnTo>
                <a:lnTo>
                  <a:pt x="1287779" y="0"/>
                </a:lnTo>
                <a:lnTo>
                  <a:pt x="0" y="0"/>
                </a:lnTo>
                <a:lnTo>
                  <a:pt x="0" y="103632"/>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5" name="object 85"/>
          <p:cNvSpPr/>
          <p:nvPr/>
        </p:nvSpPr>
        <p:spPr>
          <a:xfrm>
            <a:off x="7872983" y="3010999"/>
            <a:ext cx="300355" cy="1184275"/>
          </a:xfrm>
          <a:custGeom>
            <a:avLst/>
            <a:gdLst/>
            <a:ahLst/>
            <a:cxnLst/>
            <a:rect l="l" t="t" r="r" b="b"/>
            <a:pathLst>
              <a:path w="300354" h="1184275">
                <a:moveTo>
                  <a:pt x="0" y="1184148"/>
                </a:moveTo>
                <a:lnTo>
                  <a:pt x="300227" y="1184148"/>
                </a:lnTo>
                <a:lnTo>
                  <a:pt x="300227" y="0"/>
                </a:lnTo>
                <a:lnTo>
                  <a:pt x="0" y="0"/>
                </a:lnTo>
                <a:lnTo>
                  <a:pt x="0" y="1184148"/>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6" name="object 86"/>
          <p:cNvSpPr/>
          <p:nvPr/>
        </p:nvSpPr>
        <p:spPr>
          <a:xfrm>
            <a:off x="2606039" y="3606884"/>
            <a:ext cx="736600" cy="281940"/>
          </a:xfrm>
          <a:custGeom>
            <a:avLst/>
            <a:gdLst/>
            <a:ahLst/>
            <a:cxnLst/>
            <a:rect l="l" t="t" r="r" b="b"/>
            <a:pathLst>
              <a:path w="736600" h="281939">
                <a:moveTo>
                  <a:pt x="0" y="281939"/>
                </a:moveTo>
                <a:lnTo>
                  <a:pt x="736091" y="281939"/>
                </a:lnTo>
                <a:lnTo>
                  <a:pt x="736091" y="0"/>
                </a:lnTo>
                <a:lnTo>
                  <a:pt x="0" y="0"/>
                </a:lnTo>
                <a:lnTo>
                  <a:pt x="0" y="281939"/>
                </a:lnTo>
                <a:close/>
              </a:path>
            </a:pathLst>
          </a:custGeom>
          <a:solidFill>
            <a:srgbClr val="50505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7" name="object 87"/>
          <p:cNvSpPr txBox="1"/>
          <p:nvPr/>
        </p:nvSpPr>
        <p:spPr>
          <a:xfrm>
            <a:off x="7553959" y="5326362"/>
            <a:ext cx="322199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135" normalizeH="0" baseline="0" noProof="0" dirty="0">
                <a:ln>
                  <a:noFill/>
                </a:ln>
                <a:solidFill>
                  <a:srgbClr val="505050"/>
                </a:solidFill>
                <a:effectLst/>
                <a:uLnTx/>
                <a:uFillTx/>
                <a:latin typeface="Arial"/>
                <a:ea typeface="+mn-ea"/>
                <a:cs typeface="Arial"/>
              </a:rPr>
              <a:t>External </a:t>
            </a:r>
            <a:r>
              <a:rPr kumimoji="0" sz="2400" b="1" i="0" u="none" strike="noStrike" kern="1200" cap="none" spc="-70" normalizeH="0" baseline="0" noProof="0" dirty="0">
                <a:ln>
                  <a:noFill/>
                </a:ln>
                <a:solidFill>
                  <a:srgbClr val="505050"/>
                </a:solidFill>
                <a:effectLst/>
                <a:uLnTx/>
                <a:uFillTx/>
                <a:latin typeface="Arial"/>
                <a:ea typeface="+mn-ea"/>
                <a:cs typeface="Arial"/>
              </a:rPr>
              <a:t>Data </a:t>
            </a:r>
            <a:r>
              <a:rPr kumimoji="0" sz="2400" b="1" i="0" u="none" strike="noStrike" kern="1200" cap="none" spc="-20" normalizeH="0" baseline="0" noProof="0" dirty="0">
                <a:ln>
                  <a:noFill/>
                </a:ln>
                <a:solidFill>
                  <a:srgbClr val="505050"/>
                </a:solidFill>
                <a:effectLst/>
                <a:uLnTx/>
                <a:uFillTx/>
                <a:latin typeface="Arial"/>
                <a:ea typeface="+mn-ea"/>
                <a:cs typeface="Arial"/>
              </a:rPr>
              <a:t>&amp;</a:t>
            </a:r>
            <a:r>
              <a:rPr kumimoji="0" sz="2400" b="1" i="0" u="none" strike="noStrike" kern="1200" cap="none" spc="-200" normalizeH="0" baseline="0" noProof="0" dirty="0">
                <a:ln>
                  <a:noFill/>
                </a:ln>
                <a:solidFill>
                  <a:srgbClr val="505050"/>
                </a:solidFill>
                <a:effectLst/>
                <a:uLnTx/>
                <a:uFillTx/>
                <a:latin typeface="Arial"/>
                <a:ea typeface="+mn-ea"/>
                <a:cs typeface="Arial"/>
              </a:rPr>
              <a:t> </a:t>
            </a:r>
            <a:r>
              <a:rPr kumimoji="0" sz="2400" b="1" i="0" u="none" strike="noStrike" kern="1200" cap="none" spc="-95" normalizeH="0" baseline="0" noProof="0" dirty="0">
                <a:ln>
                  <a:noFill/>
                </a:ln>
                <a:solidFill>
                  <a:srgbClr val="505050"/>
                </a:solidFill>
                <a:effectLst/>
                <a:uLnTx/>
                <a:uFillTx/>
                <a:latin typeface="Arial"/>
                <a:ea typeface="+mn-ea"/>
                <a:cs typeface="Arial"/>
              </a:rPr>
              <a:t>Content</a:t>
            </a:r>
            <a:endParaRPr kumimoji="0" sz="2400" b="0" i="0" u="none" strike="noStrike" kern="1200" cap="none" spc="0" normalizeH="0" baseline="0" noProof="0" dirty="0">
              <a:ln>
                <a:noFill/>
              </a:ln>
              <a:solidFill>
                <a:srgbClr val="4C5A67"/>
              </a:solidFill>
              <a:effectLst/>
              <a:uLnTx/>
              <a:uFillTx/>
              <a:latin typeface="Arial"/>
              <a:ea typeface="+mn-ea"/>
              <a:cs typeface="Arial"/>
            </a:endParaRPr>
          </a:p>
        </p:txBody>
      </p:sp>
      <p:sp>
        <p:nvSpPr>
          <p:cNvPr id="88" name="object 88"/>
          <p:cNvSpPr/>
          <p:nvPr/>
        </p:nvSpPr>
        <p:spPr>
          <a:xfrm>
            <a:off x="7053071" y="5327479"/>
            <a:ext cx="457200" cy="457199"/>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9" name="object 4">
            <a:extLst>
              <a:ext uri="{FF2B5EF4-FFF2-40B4-BE49-F238E27FC236}">
                <a16:creationId xmlns:a16="http://schemas.microsoft.com/office/drawing/2014/main" id="{13130AE0-11CC-4CCC-BAE2-FA86B583B25B}"/>
              </a:ext>
            </a:extLst>
          </p:cNvPr>
          <p:cNvSpPr txBox="1">
            <a:spLocks/>
          </p:cNvSpPr>
          <p:nvPr/>
        </p:nvSpPr>
        <p:spPr>
          <a:xfrm>
            <a:off x="174660" y="8264"/>
            <a:ext cx="12017339" cy="689932"/>
          </a:xfrm>
          <a:prstGeom prst="rect">
            <a:avLst/>
          </a:prstGeom>
        </p:spPr>
        <p:txBody>
          <a:bodyPr vert="horz" wrap="square" lIns="0" tIns="1270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4400" b="0" i="0" u="none" strike="noStrike" kern="1200" cap="none" spc="-340" normalizeH="0" baseline="0" noProof="0" dirty="0">
                <a:ln>
                  <a:noFill/>
                </a:ln>
                <a:solidFill>
                  <a:srgbClr val="4C5A67"/>
                </a:solidFill>
                <a:effectLst/>
                <a:uLnTx/>
                <a:uFillTx/>
                <a:latin typeface="Calibri Light" panose="020F0302020204030204"/>
                <a:ea typeface="+mj-ea"/>
                <a:cs typeface="+mj-cs"/>
              </a:rPr>
              <a:t>Conversation are Core to the Office 365 Platform</a:t>
            </a:r>
            <a:endParaRPr kumimoji="0" lang="en-US" sz="4400" b="0" i="0" u="none" strike="noStrike" kern="1200" cap="none" spc="-280" normalizeH="0" baseline="0" noProof="0" dirty="0">
              <a:ln>
                <a:noFill/>
              </a:ln>
              <a:solidFill>
                <a:srgbClr val="4C5A67"/>
              </a:solidFill>
              <a:effectLst/>
              <a:uLnTx/>
              <a:uFillTx/>
              <a:latin typeface="Calibri Light" panose="020F0302020204030204"/>
              <a:ea typeface="+mj-ea"/>
              <a:cs typeface="+mj-c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Your “task” hub</a:t>
            </a:r>
          </a:p>
        </p:txBody>
      </p:sp>
      <p:pic>
        <p:nvPicPr>
          <p:cNvPr id="8" name="Picture 7">
            <a:extLst>
              <a:ext uri="{FF2B5EF4-FFF2-40B4-BE49-F238E27FC236}">
                <a16:creationId xmlns:a16="http://schemas.microsoft.com/office/drawing/2014/main" id="{DC0692D5-8BE2-4809-A4DE-EBBDE5BFB2A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4"/>
            <a:ext cx="6858000" cy="385762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6" y="1354075"/>
            <a:ext cx="7676225" cy="4579966"/>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icrosoft Teams window showing tasks listed in various stages of progress.">
            <a:extLst>
              <a:ext uri="{FF2B5EF4-FFF2-40B4-BE49-F238E27FC236}">
                <a16:creationId xmlns:a16="http://schemas.microsoft.com/office/drawing/2014/main" id="{612210FF-5B31-4083-9432-ABA8EB32F763}"/>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878003" y="1820827"/>
            <a:ext cx="8142174" cy="4579973"/>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9229663" y="1354074"/>
            <a:ext cx="2818720" cy="2308324"/>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The Marketing channel is in another team</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But Daniella has things she needs to do here too.</a:t>
            </a: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749865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16660-6DD2-4AE7-A47B-C8EC40308A13}"/>
              </a:ext>
            </a:extLst>
          </p:cNvPr>
          <p:cNvSpPr>
            <a:spLocks noGrp="1"/>
          </p:cNvSpPr>
          <p:nvPr>
            <p:ph type="title"/>
          </p:nvPr>
        </p:nvSpPr>
        <p:spPr>
          <a:xfrm>
            <a:off x="588263" y="457200"/>
            <a:ext cx="11018520" cy="553998"/>
          </a:xfrm>
        </p:spPr>
        <p:txBody>
          <a:bodyPr/>
          <a:lstStyle/>
          <a:p>
            <a:r>
              <a:rPr lang="en-US"/>
              <a:t>Your “task” hub</a:t>
            </a:r>
          </a:p>
        </p:txBody>
      </p:sp>
      <p:pic>
        <p:nvPicPr>
          <p:cNvPr id="8" name="Picture 7">
            <a:extLst>
              <a:ext uri="{FF2B5EF4-FFF2-40B4-BE49-F238E27FC236}">
                <a16:creationId xmlns:a16="http://schemas.microsoft.com/office/drawing/2014/main" id="{DC0692D5-8BE2-4809-A4DE-EBBDE5BFB2AD}"/>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668517" y="1354074"/>
            <a:ext cx="6858000" cy="3857625"/>
          </a:xfrm>
          <a:prstGeom prst="rect">
            <a:avLst/>
          </a:prstGeom>
        </p:spPr>
      </p:pic>
      <p:sp>
        <p:nvSpPr>
          <p:cNvPr id="15" name="Rectangle 14">
            <a:extLst>
              <a:ext uri="{FF2B5EF4-FFF2-40B4-BE49-F238E27FC236}">
                <a16:creationId xmlns:a16="http://schemas.microsoft.com/office/drawing/2014/main" id="{BB27AA5F-7EB3-4589-B9E5-A64A97703C05}"/>
              </a:ext>
              <a:ext uri="{C183D7F6-B498-43B3-948B-1728B52AA6E4}">
                <adec:decorative xmlns:adec="http://schemas.microsoft.com/office/drawing/2017/decorative" val="1"/>
              </a:ext>
            </a:extLst>
          </p:cNvPr>
          <p:cNvSpPr/>
          <p:nvPr/>
        </p:nvSpPr>
        <p:spPr bwMode="auto">
          <a:xfrm>
            <a:off x="668517" y="1354075"/>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612210FF-5B31-4083-9432-ABA8EB32F763}"/>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78003" y="1820827"/>
            <a:ext cx="6858000" cy="3857625"/>
          </a:xfrm>
          <a:prstGeom prst="rect">
            <a:avLst/>
          </a:prstGeom>
        </p:spPr>
      </p:pic>
      <p:sp>
        <p:nvSpPr>
          <p:cNvPr id="9" name="Rectangle 8">
            <a:extLst>
              <a:ext uri="{FF2B5EF4-FFF2-40B4-BE49-F238E27FC236}">
                <a16:creationId xmlns:a16="http://schemas.microsoft.com/office/drawing/2014/main" id="{413C9B1F-94DE-4651-A72A-DC98E357059F}"/>
              </a:ext>
              <a:ext uri="{C183D7F6-B498-43B3-948B-1728B52AA6E4}">
                <adec:decorative xmlns:adec="http://schemas.microsoft.com/office/drawing/2017/decorative" val="1"/>
              </a:ext>
            </a:extLst>
          </p:cNvPr>
          <p:cNvSpPr/>
          <p:nvPr/>
        </p:nvSpPr>
        <p:spPr bwMode="auto">
          <a:xfrm>
            <a:off x="878003" y="1820827"/>
            <a:ext cx="6863052" cy="3857619"/>
          </a:xfrm>
          <a:prstGeom prst="rect">
            <a:avLst/>
          </a:prstGeom>
          <a:solidFill>
            <a:schemeClr val="bg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descr="Microsoft Teams window with task lists">
            <a:extLst>
              <a:ext uri="{FF2B5EF4-FFF2-40B4-BE49-F238E27FC236}">
                <a16:creationId xmlns:a16="http://schemas.microsoft.com/office/drawing/2014/main" id="{606A8A01-0EEA-4C0C-8E02-2ABBF74389EE}"/>
              </a:ext>
            </a:extLst>
          </p:cNvPr>
          <p:cNvPicPr>
            <a:picLocks noChangeAspect="1"/>
          </p:cNvPicPr>
          <p:nvPr/>
        </p:nvPicPr>
        <p:blipFill>
          <a:blip r:embed="rId5"/>
          <a:srcRect/>
          <a:stretch/>
        </p:blipFill>
        <p:spPr>
          <a:xfrm>
            <a:off x="1165563" y="2287584"/>
            <a:ext cx="6858000" cy="3857625"/>
          </a:xfrm>
          <a:prstGeom prst="rect">
            <a:avLst/>
          </a:prstGeom>
        </p:spPr>
      </p:pic>
      <p:pic>
        <p:nvPicPr>
          <p:cNvPr id="13" name="Picture 12" descr="Mobile phone showing Tasks in progress in Microsoft Teams app">
            <a:extLst>
              <a:ext uri="{FF2B5EF4-FFF2-40B4-BE49-F238E27FC236}">
                <a16:creationId xmlns:a16="http://schemas.microsoft.com/office/drawing/2014/main" id="{5EAC5368-CFB2-4B58-9CD9-5D893CF02780}"/>
              </a:ext>
            </a:extLst>
          </p:cNvPr>
          <p:cNvPicPr>
            <a:picLocks noChangeAspect="1"/>
          </p:cNvPicPr>
          <p:nvPr/>
        </p:nvPicPr>
        <p:blipFill>
          <a:blip r:embed="rId6"/>
          <a:srcRect/>
          <a:stretch/>
        </p:blipFill>
        <p:spPr>
          <a:xfrm>
            <a:off x="7030404" y="3491633"/>
            <a:ext cx="1408176" cy="2902939"/>
          </a:xfrm>
          <a:prstGeom prst="rect">
            <a:avLst/>
          </a:prstGeom>
        </p:spPr>
      </p:pic>
      <p:sp>
        <p:nvSpPr>
          <p:cNvPr id="18" name="TextBox 17">
            <a:extLst>
              <a:ext uri="{FF2B5EF4-FFF2-40B4-BE49-F238E27FC236}">
                <a16:creationId xmlns:a16="http://schemas.microsoft.com/office/drawing/2014/main" id="{FA9C7A01-D91B-714B-9B34-B35C7DDEC573}"/>
              </a:ext>
            </a:extLst>
          </p:cNvPr>
          <p:cNvSpPr txBox="1">
            <a:spLocks/>
          </p:cNvSpPr>
          <p:nvPr/>
        </p:nvSpPr>
        <p:spPr>
          <a:xfrm>
            <a:off x="8787890" y="1354075"/>
            <a:ext cx="2818720" cy="4601260"/>
          </a:xfrm>
          <a:prstGeom prst="rect">
            <a:avLst/>
          </a:prstGeom>
          <a:noFill/>
        </p:spPr>
        <p:txBody>
          <a:bodyPr wrap="square" rtlCol="0">
            <a:spAutoFit/>
          </a:bodyPr>
          <a:lstStyle/>
          <a:p>
            <a:r>
              <a:rPr lang="en-US" sz="1600" b="1">
                <a:solidFill>
                  <a:srgbClr val="4B53BC"/>
                </a:solidFill>
                <a:latin typeface="Segoe UI Semibold" panose="020B0502040204020203" pitchFamily="34" charset="0"/>
                <a:cs typeface="Segoe UI Semibold" panose="020B0502040204020203" pitchFamily="34" charset="0"/>
              </a:rPr>
              <a:t>The Development channel has some tasks for Daniella</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This is a project with specific goals and work items.</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The Marketing channel is in another team</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But Daniella has things she needs to do here too.</a:t>
            </a:r>
          </a:p>
          <a:p>
            <a:endParaRPr lang="en-US" sz="1400">
              <a:solidFill>
                <a:schemeClr val="bg2">
                  <a:lumMod val="25000"/>
                </a:schemeClr>
              </a:solidFill>
              <a:latin typeface="Segoe UI" panose="020B0502040204020203" pitchFamily="34" charset="0"/>
              <a:cs typeface="Segoe UI" panose="020B0502040204020203" pitchFamily="34" charset="0"/>
            </a:endParaRPr>
          </a:p>
          <a:p>
            <a:r>
              <a:rPr lang="en-US" sz="1600" b="1">
                <a:solidFill>
                  <a:srgbClr val="4B53BC"/>
                </a:solidFill>
                <a:latin typeface="Segoe UI Semibold" panose="020B0502040204020203" pitchFamily="34" charset="0"/>
                <a:cs typeface="Segoe UI Semibold" panose="020B0502040204020203" pitchFamily="34" charset="0"/>
              </a:rPr>
              <a:t>Personal apps can create a unified view</a:t>
            </a:r>
          </a:p>
          <a:p>
            <a:endParaRPr lang="en-US" sz="500" b="1">
              <a:solidFill>
                <a:srgbClr val="6262A9"/>
              </a:solidFill>
              <a:latin typeface="Segoe UI Semibold" panose="020B0502040204020203" pitchFamily="34" charset="0"/>
              <a:cs typeface="Segoe UI Semibold" panose="020B0502040204020203" pitchFamily="34" charset="0"/>
            </a:endParaRPr>
          </a:p>
          <a:p>
            <a:r>
              <a:rPr lang="en-US" sz="1400">
                <a:solidFill>
                  <a:schemeClr val="bg2">
                    <a:lumMod val="25000"/>
                  </a:schemeClr>
                </a:solidFill>
                <a:latin typeface="Segoe UI" panose="020B0502040204020203" pitchFamily="34" charset="0"/>
                <a:cs typeface="Segoe UI" panose="020B0502040204020203" pitchFamily="34" charset="0"/>
              </a:rPr>
              <a:t>Daniella will likely start her day here, and it’s a great place to see all the work she has to do in one place… with handy links to take her to the channels where she needs to collaborate</a:t>
            </a:r>
          </a:p>
          <a:p>
            <a:endParaRPr lang="en-US" sz="1400">
              <a:solidFill>
                <a:schemeClr val="bg2">
                  <a:lumMod val="25000"/>
                </a:schemeClr>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B394A1F8-CE82-44C9-9E29-75613F4772DD}"/>
              </a:ext>
              <a:ext uri="{C183D7F6-B498-43B3-948B-1728B52AA6E4}">
                <adec:decorative xmlns:adec="http://schemas.microsoft.com/office/drawing/2017/decorative" val="1"/>
              </a:ext>
            </a:extLst>
          </p:cNvPr>
          <p:cNvSpPr/>
          <p:nvPr/>
        </p:nvSpPr>
        <p:spPr bwMode="auto">
          <a:xfrm>
            <a:off x="0" y="411968"/>
            <a:ext cx="138371" cy="644461"/>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58713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4" name="Title 1">
            <a:extLst>
              <a:ext uri="{FF2B5EF4-FFF2-40B4-BE49-F238E27FC236}">
                <a16:creationId xmlns:a16="http://schemas.microsoft.com/office/drawing/2014/main" id="{993A36EE-095F-4B65-84FD-C81BA745868E}"/>
              </a:ext>
            </a:extLst>
          </p:cNvPr>
          <p:cNvSpPr txBox="1">
            <a:spLocks/>
          </p:cNvSpPr>
          <p:nvPr/>
        </p:nvSpPr>
        <p:spPr>
          <a:xfrm>
            <a:off x="702729" y="220717"/>
            <a:ext cx="11489271" cy="1114425"/>
          </a:xfrm>
          <a:prstGeom prst="rect">
            <a:avLst/>
          </a:prstGeom>
        </p:spPr>
        <p:txBody>
          <a:bodyPr>
            <a:normAutofit/>
          </a:bodyPr>
          <a:lst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a:lstStyle>
          <a:p>
            <a:r>
              <a:rPr lang="en-US" sz="4000" b="1" dirty="0">
                <a:solidFill>
                  <a:srgbClr val="124548"/>
                </a:solidFill>
                <a:latin typeface="Calibri" panose="020F0502020204030204"/>
              </a:rPr>
              <a:t>Demo &amp; Hands-on </a:t>
            </a:r>
            <a:r>
              <a:rPr lang="en-AU" sz="4000" b="1" dirty="0">
                <a:solidFill>
                  <a:srgbClr val="124548"/>
                </a:solidFill>
                <a:latin typeface="Calibri" panose="020F0502020204030204"/>
              </a:rPr>
              <a:t>Teams Tab</a:t>
            </a:r>
            <a:endParaRPr lang="en-US" sz="4000" b="1" dirty="0">
              <a:solidFill>
                <a:srgbClr val="124548"/>
              </a:solidFill>
              <a:latin typeface="Calibri" panose="020F0502020204030204"/>
            </a:endParaRPr>
          </a:p>
        </p:txBody>
      </p:sp>
      <p:pic>
        <p:nvPicPr>
          <p:cNvPr id="5" name="Picture 4" descr="A screenshot of a person&#10;&#10;Description automatically generated">
            <a:extLst>
              <a:ext uri="{FF2B5EF4-FFF2-40B4-BE49-F238E27FC236}">
                <a16:creationId xmlns:a16="http://schemas.microsoft.com/office/drawing/2014/main" id="{FF8006B5-FDBB-5F43-B844-6AEE6A9DE8EC}"/>
              </a:ext>
            </a:extLst>
          </p:cNvPr>
          <p:cNvPicPr>
            <a:picLocks noChangeAspect="1"/>
          </p:cNvPicPr>
          <p:nvPr/>
        </p:nvPicPr>
        <p:blipFill>
          <a:blip r:embed="rId3"/>
          <a:stretch>
            <a:fillRect/>
          </a:stretch>
        </p:blipFill>
        <p:spPr>
          <a:xfrm>
            <a:off x="2380144" y="777929"/>
            <a:ext cx="7431712" cy="5837111"/>
          </a:xfrm>
          <a:prstGeom prst="rect">
            <a:avLst/>
          </a:prstGeom>
        </p:spPr>
      </p:pic>
    </p:spTree>
    <p:extLst>
      <p:ext uri="{BB962C8B-B14F-4D97-AF65-F5344CB8AC3E}">
        <p14:creationId xmlns:p14="http://schemas.microsoft.com/office/powerpoint/2010/main" val="34652922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336C3A3-DAA7-4321-8E9A-3AC86DD63F4F}"/>
              </a:ext>
            </a:extLst>
          </p:cNvPr>
          <p:cNvPicPr>
            <a:picLocks noChangeAspect="1"/>
          </p:cNvPicPr>
          <p:nvPr/>
        </p:nvPicPr>
        <p:blipFill>
          <a:blip r:embed="rId3">
            <a:duotone>
              <a:schemeClr val="accent6">
                <a:shade val="45000"/>
                <a:satMod val="135000"/>
              </a:schemeClr>
              <a:prstClr val="white"/>
            </a:duotone>
          </a:blip>
          <a:stretch>
            <a:fillRect/>
          </a:stretch>
        </p:blipFill>
        <p:spPr>
          <a:xfrm>
            <a:off x="564580" y="790295"/>
            <a:ext cx="11062841" cy="5277412"/>
          </a:xfrm>
          <a:prstGeom prst="rect">
            <a:avLst/>
          </a:prstGeom>
        </p:spPr>
      </p:pic>
      <p:sp>
        <p:nvSpPr>
          <p:cNvPr id="546" name="Rectangle 545"/>
          <p:cNvSpPr/>
          <p:nvPr/>
        </p:nvSpPr>
        <p:spPr>
          <a:xfrm>
            <a:off x="-6543" y="-10630"/>
            <a:ext cx="12192000" cy="6868144"/>
          </a:xfrm>
          <a:prstGeom prst="rect">
            <a:avLst/>
          </a:prstGeom>
          <a:solidFill>
            <a:srgbClr val="525252">
              <a:alpha val="8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30">
                <a:solidFill>
                  <a:schemeClr val="tx1"/>
                </a:solidFill>
              </a:rPr>
              <a:t>	</a:t>
            </a:r>
          </a:p>
        </p:txBody>
      </p:sp>
      <p:sp>
        <p:nvSpPr>
          <p:cNvPr id="150" name="microsoft">
            <a:extLst>
              <a:ext uri="{FF2B5EF4-FFF2-40B4-BE49-F238E27FC236}">
                <a16:creationId xmlns:a16="http://schemas.microsoft.com/office/drawing/2014/main" id="{C7B2E1F7-0709-4348-A27A-5BF0FC8166BA}"/>
              </a:ext>
            </a:extLst>
          </p:cNvPr>
          <p:cNvSpPr/>
          <p:nvPr/>
        </p:nvSpPr>
        <p:spPr>
          <a:xfrm>
            <a:off x="881465" y="790295"/>
            <a:ext cx="8101169" cy="1041181"/>
          </a:xfrm>
          <a:prstGeom prst="rect">
            <a:avLst/>
          </a:prstGeom>
        </p:spPr>
        <p:txBody>
          <a:bodyPr vert="horz" wrap="square" lIns="0" tIns="89642" rIns="143428" bIns="89642" rtlCol="0" anchor="t">
            <a:noAutofit/>
          </a:bodyPr>
          <a:lstStyle/>
          <a:p>
            <a:pPr>
              <a:lnSpc>
                <a:spcPct val="90000"/>
              </a:lnSpc>
              <a:spcBef>
                <a:spcPct val="0"/>
              </a:spcBef>
              <a:defRPr/>
            </a:pPr>
            <a:r>
              <a:rPr lang="en-US" sz="6470" spc="-100">
                <a:ln w="3175">
                  <a:noFill/>
                </a:ln>
                <a:latin typeface="+mj-lt"/>
                <a:cs typeface="Segoe UI" pitchFamily="34" charset="0"/>
              </a:rPr>
              <a:t>Microsoft Graph</a:t>
            </a:r>
          </a:p>
        </p:txBody>
      </p:sp>
      <p:sp>
        <p:nvSpPr>
          <p:cNvPr id="2" name="TextBox 1">
            <a:extLst>
              <a:ext uri="{FF2B5EF4-FFF2-40B4-BE49-F238E27FC236}">
                <a16:creationId xmlns:a16="http://schemas.microsoft.com/office/drawing/2014/main" id="{90F4D2B4-516F-45B5-A9EF-245B883F499D}"/>
              </a:ext>
            </a:extLst>
          </p:cNvPr>
          <p:cNvSpPr txBox="1"/>
          <p:nvPr/>
        </p:nvSpPr>
        <p:spPr>
          <a:xfrm>
            <a:off x="1735331" y="2050601"/>
            <a:ext cx="9570042" cy="3797541"/>
          </a:xfrm>
          <a:prstGeom prst="rect">
            <a:avLst/>
          </a:prstGeom>
          <a:noFill/>
        </p:spPr>
        <p:txBody>
          <a:bodyPr wrap="square" lIns="179285" tIns="143428" rIns="179285" bIns="143428" rtlCol="0">
            <a:spAutoFit/>
          </a:bodyPr>
          <a:lstStyle/>
          <a:p>
            <a:pPr>
              <a:lnSpc>
                <a:spcPct val="150000"/>
              </a:lnSpc>
            </a:pPr>
            <a:r>
              <a:rPr lang="en-US" sz="3921"/>
              <a:t>a unified REST API</a:t>
            </a:r>
          </a:p>
          <a:p>
            <a:pPr>
              <a:lnSpc>
                <a:spcPct val="150000"/>
              </a:lnSpc>
            </a:pPr>
            <a:r>
              <a:rPr lang="en-US" sz="3921"/>
              <a:t>and comprehensive developer experience</a:t>
            </a:r>
          </a:p>
          <a:p>
            <a:pPr>
              <a:lnSpc>
                <a:spcPct val="150000"/>
              </a:lnSpc>
            </a:pPr>
            <a:r>
              <a:rPr lang="en-US" sz="3921"/>
              <a:t>for integrating the data and intelligence</a:t>
            </a:r>
          </a:p>
          <a:p>
            <a:pPr>
              <a:lnSpc>
                <a:spcPct val="150000"/>
              </a:lnSpc>
            </a:pPr>
            <a:r>
              <a:rPr lang="en-US" sz="3921"/>
              <a:t>exposed by Microsoft services.</a:t>
            </a:r>
            <a:endParaRPr lang="en-US" sz="3529"/>
          </a:p>
        </p:txBody>
      </p:sp>
    </p:spTree>
    <p:extLst>
      <p:ext uri="{BB962C8B-B14F-4D97-AF65-F5344CB8AC3E}">
        <p14:creationId xmlns:p14="http://schemas.microsoft.com/office/powerpoint/2010/main" val="119984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5C2DCF-17D5-4D9E-8EFE-55B799C5AF8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32550" y="1587178"/>
            <a:ext cx="11526900" cy="292592"/>
          </a:xfrm>
          <a:prstGeom prst="rect">
            <a:avLst/>
          </a:prstGeom>
        </p:spPr>
      </p:pic>
      <p:sp>
        <p:nvSpPr>
          <p:cNvPr id="15" name="Rectangle 14">
            <a:extLst>
              <a:ext uri="{FF2B5EF4-FFF2-40B4-BE49-F238E27FC236}">
                <a16:creationId xmlns:a16="http://schemas.microsoft.com/office/drawing/2014/main" id="{F2686BC5-5ED2-41BD-8336-7AB505191496}"/>
              </a:ext>
              <a:ext uri="{C183D7F6-B498-43B3-948B-1728B52AA6E4}">
                <adec:decorative xmlns:adec="http://schemas.microsoft.com/office/drawing/2017/decorative" val="1"/>
              </a:ext>
            </a:extLst>
          </p:cNvPr>
          <p:cNvSpPr/>
          <p:nvPr/>
        </p:nvSpPr>
        <p:spPr bwMode="auto">
          <a:xfrm>
            <a:off x="22201" y="1253286"/>
            <a:ext cx="12147599" cy="5582893"/>
          </a:xfrm>
          <a:prstGeom prst="rect">
            <a:avLst/>
          </a:prstGeom>
          <a:noFill/>
          <a:ln w="25400">
            <a:solidFill>
              <a:srgbClr val="4B53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itle 9"/>
          <p:cNvSpPr>
            <a:spLocks noGrp="1"/>
          </p:cNvSpPr>
          <p:nvPr>
            <p:ph type="title"/>
          </p:nvPr>
        </p:nvSpPr>
        <p:spPr>
          <a:xfrm>
            <a:off x="573825" y="353980"/>
            <a:ext cx="11336039" cy="758022"/>
          </a:xfrm>
        </p:spPr>
        <p:txBody>
          <a:bodyPr/>
          <a:lstStyle/>
          <a:p>
            <a:r>
              <a:rPr lang="en-US" sz="4040" dirty="0"/>
              <a:t>Integrate Microsoft Graph into your app</a:t>
            </a:r>
          </a:p>
        </p:txBody>
      </p:sp>
      <p:sp>
        <p:nvSpPr>
          <p:cNvPr id="4" name="Rectangle 3">
            <a:extLst>
              <a:ext uri="{FF2B5EF4-FFF2-40B4-BE49-F238E27FC236}">
                <a16:creationId xmlns:a16="http://schemas.microsoft.com/office/drawing/2014/main" id="{95CBAB3B-9B3B-4A97-BBCE-B9042AB4E8C5}"/>
              </a:ext>
            </a:extLst>
          </p:cNvPr>
          <p:cNvSpPr/>
          <p:nvPr/>
        </p:nvSpPr>
        <p:spPr bwMode="auto">
          <a:xfrm>
            <a:off x="589044" y="2288852"/>
            <a:ext cx="3092249" cy="2233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cs typeface="Segoe UI" pitchFamily="34" charset="0"/>
              </a:rPr>
              <a:t>Create</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cs typeface="Segoe UI" pitchFamily="34" charset="0"/>
              </a:rPr>
              <a:t>Get</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cs typeface="Segoe UI" pitchFamily="34" charset="0"/>
              </a:rPr>
              <a:t>Update</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cs typeface="Segoe UI" pitchFamily="34" charset="0"/>
              </a:rPr>
              <a:t>Delete</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cs typeface="Segoe UI" pitchFamily="34" charset="0"/>
              </a:rPr>
              <a:t>Clone</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cs typeface="Segoe UI" pitchFamily="34" charset="0"/>
              </a:rPr>
              <a:t>Archive</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cs typeface="Segoe UI" pitchFamily="34" charset="0"/>
              </a:rPr>
              <a:t>Unarchive</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cs typeface="Segoe UI" pitchFamily="34" charset="0"/>
              </a:rPr>
              <a:t>List Joined</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cs typeface="Segoe UI" pitchFamily="34" charset="0"/>
              </a:rPr>
              <a:t>List All</a:t>
            </a:r>
            <a:endParaRPr lang="en-US" sz="1600" dirty="0">
              <a:solidFill>
                <a:srgbClr val="1A1A1A"/>
              </a:solidFill>
              <a:latin typeface="Segoe UI"/>
              <a:cs typeface="Segoe UI" pitchFamily="34" charset="0"/>
            </a:endParaRPr>
          </a:p>
        </p:txBody>
      </p:sp>
      <p:pic>
        <p:nvPicPr>
          <p:cNvPr id="9" name="Picture 8" descr="Icon of a user with a connected network">
            <a:extLst>
              <a:ext uri="{FF2B5EF4-FFF2-40B4-BE49-F238E27FC236}">
                <a16:creationId xmlns:a16="http://schemas.microsoft.com/office/drawing/2014/main" id="{11B9C355-6375-486F-B3C9-731DE4F50E35}"/>
              </a:ext>
            </a:extLst>
          </p:cNvPr>
          <p:cNvPicPr>
            <a:picLocks noChangeAspect="1"/>
          </p:cNvPicPr>
          <p:nvPr/>
        </p:nvPicPr>
        <p:blipFill>
          <a:blip r:embed="rId5"/>
          <a:stretch>
            <a:fillRect/>
          </a:stretch>
        </p:blipFill>
        <p:spPr>
          <a:xfrm>
            <a:off x="9388844" y="63878"/>
            <a:ext cx="2647130" cy="1178496"/>
          </a:xfrm>
          <a:prstGeom prst="rect">
            <a:avLst/>
          </a:prstGeom>
        </p:spPr>
      </p:pic>
      <p:sp>
        <p:nvSpPr>
          <p:cNvPr id="3" name="Rectangle 2">
            <a:extLst>
              <a:ext uri="{FF2B5EF4-FFF2-40B4-BE49-F238E27FC236}">
                <a16:creationId xmlns:a16="http://schemas.microsoft.com/office/drawing/2014/main" id="{71DE76F6-825A-49AB-8A76-6254E5111FB0}"/>
              </a:ext>
            </a:extLst>
          </p:cNvPr>
          <p:cNvSpPr/>
          <p:nvPr/>
        </p:nvSpPr>
        <p:spPr>
          <a:xfrm>
            <a:off x="585215" y="2030985"/>
            <a:ext cx="706988" cy="400110"/>
          </a:xfrm>
          <a:prstGeom prst="rect">
            <a:avLst/>
          </a:prstGeom>
        </p:spPr>
        <p:txBody>
          <a:bodyPr wrap="none" lIns="0">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i="0" u="none" strike="noStrike" kern="1200" cap="none" spc="0" normalizeH="0" baseline="0" noProof="0" dirty="0">
                <a:ln>
                  <a:noFill/>
                </a:ln>
                <a:solidFill>
                  <a:srgbClr val="4B53BC"/>
                </a:solidFill>
                <a:effectLst/>
                <a:uLnTx/>
                <a:uFillTx/>
                <a:latin typeface="Segoe UI Semibold"/>
                <a:ea typeface="Segoe UI" pitchFamily="34" charset="0"/>
                <a:cs typeface="Segoe UI" pitchFamily="34" charset="0"/>
              </a:rPr>
              <a:t>Team</a:t>
            </a:r>
          </a:p>
        </p:txBody>
      </p:sp>
      <p:sp>
        <p:nvSpPr>
          <p:cNvPr id="5" name="Rectangle 4">
            <a:extLst>
              <a:ext uri="{FF2B5EF4-FFF2-40B4-BE49-F238E27FC236}">
                <a16:creationId xmlns:a16="http://schemas.microsoft.com/office/drawing/2014/main" id="{9D6B056D-8027-4672-80F2-9486F412EFAB}"/>
              </a:ext>
            </a:extLst>
          </p:cNvPr>
          <p:cNvSpPr/>
          <p:nvPr/>
        </p:nvSpPr>
        <p:spPr>
          <a:xfrm>
            <a:off x="1968233" y="2035378"/>
            <a:ext cx="891591" cy="400110"/>
          </a:xfrm>
          <a:prstGeom prst="rect">
            <a:avLst/>
          </a:prstGeom>
        </p:spPr>
        <p:txBody>
          <a:bodyPr wrap="none" lIns="0">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a:ea typeface="+mn-ea"/>
                <a:cs typeface="Segoe UI" pitchFamily="34" charset="0"/>
              </a:rPr>
              <a:t>Group</a:t>
            </a:r>
            <a:r>
              <a:rPr kumimoji="0" lang="en-US" sz="2000" b="1" i="0" u="none" strike="noStrike" kern="1200" cap="none" spc="0" normalizeH="0" baseline="0" noProof="0" dirty="0">
                <a:ln>
                  <a:noFill/>
                </a:ln>
                <a:solidFill>
                  <a:srgbClr val="00188F"/>
                </a:solidFill>
                <a:effectLst/>
                <a:uLnTx/>
                <a:uFillTx/>
                <a:latin typeface="Segoe UI Semibold"/>
                <a:ea typeface="+mn-ea"/>
                <a:cs typeface="Segoe UI" pitchFamily="34" charset="0"/>
              </a:rPr>
              <a:t> </a:t>
            </a:r>
          </a:p>
        </p:txBody>
      </p:sp>
      <p:sp>
        <p:nvSpPr>
          <p:cNvPr id="25" name="Rounded Rectangle 13">
            <a:extLst>
              <a:ext uri="{FF2B5EF4-FFF2-40B4-BE49-F238E27FC236}">
                <a16:creationId xmlns:a16="http://schemas.microsoft.com/office/drawing/2014/main" id="{01CA6DDB-CE07-4635-BBCB-B1D295165717}"/>
              </a:ext>
            </a:extLst>
          </p:cNvPr>
          <p:cNvSpPr/>
          <p:nvPr/>
        </p:nvSpPr>
        <p:spPr>
          <a:xfrm>
            <a:off x="3864776" y="1516666"/>
            <a:ext cx="4231433" cy="40011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https://graph.microsoft.com</a:t>
            </a:r>
          </a:p>
        </p:txBody>
      </p:sp>
      <p:sp>
        <p:nvSpPr>
          <p:cNvPr id="21" name="Rectangle 20">
            <a:extLst>
              <a:ext uri="{FF2B5EF4-FFF2-40B4-BE49-F238E27FC236}">
                <a16:creationId xmlns:a16="http://schemas.microsoft.com/office/drawing/2014/main" id="{41BC989B-C687-4C16-B2F3-F983880A8727}"/>
              </a:ext>
            </a:extLst>
          </p:cNvPr>
          <p:cNvSpPr/>
          <p:nvPr/>
        </p:nvSpPr>
        <p:spPr bwMode="auto">
          <a:xfrm>
            <a:off x="1960733" y="2288852"/>
            <a:ext cx="1323746" cy="2233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r>
              <a:rPr lang="en-US" sz="1400" dirty="0">
                <a:solidFill>
                  <a:srgbClr val="1A1A1A"/>
                </a:solidFill>
                <a:latin typeface="Segoe UI"/>
                <a:cs typeface="Segoe UI" pitchFamily="34" charset="0"/>
              </a:rPr>
              <a:t>Create</a:t>
            </a:r>
          </a:p>
          <a:p>
            <a:pPr defTabSz="932293" fontAlgn="base">
              <a:spcBef>
                <a:spcPct val="0"/>
              </a:spcBef>
              <a:spcAft>
                <a:spcPct val="0"/>
              </a:spcAft>
            </a:pPr>
            <a:r>
              <a:rPr lang="en-US" sz="1400" dirty="0">
                <a:solidFill>
                  <a:srgbClr val="1A1A1A"/>
                </a:solidFill>
                <a:latin typeface="Segoe UI"/>
                <a:cs typeface="Segoe UI" pitchFamily="34" charset="0"/>
              </a:rPr>
              <a:t>Get</a:t>
            </a:r>
          </a:p>
          <a:p>
            <a:pPr defTabSz="932293" fontAlgn="base">
              <a:spcBef>
                <a:spcPct val="0"/>
              </a:spcBef>
              <a:spcAft>
                <a:spcPct val="0"/>
              </a:spcAft>
            </a:pPr>
            <a:r>
              <a:rPr lang="en-US" sz="1400" dirty="0">
                <a:solidFill>
                  <a:srgbClr val="1A1A1A"/>
                </a:solidFill>
                <a:latin typeface="Segoe UI"/>
                <a:cs typeface="Segoe UI" pitchFamily="34" charset="0"/>
              </a:rPr>
              <a:t>Update</a:t>
            </a:r>
          </a:p>
          <a:p>
            <a:pPr defTabSz="932293" fontAlgn="base">
              <a:spcBef>
                <a:spcPct val="0"/>
              </a:spcBef>
              <a:spcAft>
                <a:spcPct val="0"/>
              </a:spcAft>
            </a:pPr>
            <a:r>
              <a:rPr lang="en-US" sz="1400" dirty="0">
                <a:solidFill>
                  <a:srgbClr val="1A1A1A"/>
                </a:solidFill>
                <a:latin typeface="Segoe UI"/>
                <a:cs typeface="Segoe UI" pitchFamily="34" charset="0"/>
              </a:rPr>
              <a:t>Delete</a:t>
            </a:r>
          </a:p>
          <a:p>
            <a:pPr defTabSz="932293" fontAlgn="base">
              <a:spcBef>
                <a:spcPct val="0"/>
              </a:spcBef>
              <a:spcAft>
                <a:spcPct val="0"/>
              </a:spcAft>
            </a:pPr>
            <a:r>
              <a:rPr lang="en-US" sz="1400" dirty="0">
                <a:solidFill>
                  <a:srgbClr val="1A1A1A"/>
                </a:solidFill>
                <a:latin typeface="Segoe UI"/>
                <a:cs typeface="Segoe UI" pitchFamily="34" charset="0"/>
              </a:rPr>
              <a:t>Renew</a:t>
            </a:r>
          </a:p>
          <a:p>
            <a:pPr defTabSz="932293" fontAlgn="base">
              <a:spcBef>
                <a:spcPct val="0"/>
              </a:spcBef>
              <a:spcAft>
                <a:spcPct val="0"/>
              </a:spcAft>
            </a:pPr>
            <a:r>
              <a:rPr lang="en-US" sz="1400" dirty="0">
                <a:solidFill>
                  <a:srgbClr val="1A1A1A"/>
                </a:solidFill>
                <a:latin typeface="Segoe UI"/>
                <a:cs typeface="Segoe UI" pitchFamily="34" charset="0"/>
              </a:rPr>
              <a:t>Create</a:t>
            </a:r>
          </a:p>
          <a:p>
            <a:pPr defTabSz="932293" fontAlgn="base">
              <a:spcBef>
                <a:spcPct val="0"/>
              </a:spcBef>
              <a:spcAft>
                <a:spcPct val="0"/>
              </a:spcAft>
            </a:pPr>
            <a:r>
              <a:rPr lang="en-US" sz="1400" dirty="0">
                <a:solidFill>
                  <a:srgbClr val="1A1A1A"/>
                </a:solidFill>
                <a:latin typeface="Segoe UI"/>
                <a:cs typeface="Segoe UI" pitchFamily="34" charset="0"/>
              </a:rPr>
              <a:t>Add owner</a:t>
            </a:r>
          </a:p>
          <a:p>
            <a:pPr defTabSz="932293" fontAlgn="base">
              <a:spcBef>
                <a:spcPct val="0"/>
              </a:spcBef>
              <a:spcAft>
                <a:spcPct val="0"/>
              </a:spcAft>
            </a:pPr>
            <a:r>
              <a:rPr lang="en-US" sz="1400" dirty="0">
                <a:solidFill>
                  <a:srgbClr val="1A1A1A"/>
                </a:solidFill>
                <a:latin typeface="Segoe UI"/>
                <a:cs typeface="Segoe UI" pitchFamily="34" charset="0"/>
              </a:rPr>
              <a:t>List owners</a:t>
            </a:r>
          </a:p>
          <a:p>
            <a:r>
              <a:rPr lang="en-US" sz="1400" dirty="0">
                <a:solidFill>
                  <a:schemeClr val="tx1"/>
                </a:solidFill>
              </a:rPr>
              <a:t>Add member</a:t>
            </a:r>
          </a:p>
          <a:p>
            <a:r>
              <a:rPr lang="en-US" sz="1400" dirty="0">
                <a:solidFill>
                  <a:schemeClr val="tx1"/>
                </a:solidFill>
              </a:rPr>
              <a:t>List member</a:t>
            </a:r>
          </a:p>
          <a:p>
            <a:pPr defTabSz="932293" fontAlgn="base">
              <a:spcBef>
                <a:spcPct val="0"/>
              </a:spcBef>
              <a:spcAft>
                <a:spcPct val="0"/>
              </a:spcAft>
            </a:pPr>
            <a:endParaRPr lang="en-US" sz="1400" dirty="0">
              <a:solidFill>
                <a:srgbClr val="1A1A1A"/>
              </a:solidFill>
              <a:latin typeface="Segoe UI"/>
              <a:cs typeface="Segoe UI" pitchFamily="34" charset="0"/>
            </a:endParaRPr>
          </a:p>
        </p:txBody>
      </p:sp>
      <p:sp>
        <p:nvSpPr>
          <p:cNvPr id="23" name="TextBox 22">
            <a:extLst>
              <a:ext uri="{FF2B5EF4-FFF2-40B4-BE49-F238E27FC236}">
                <a16:creationId xmlns:a16="http://schemas.microsoft.com/office/drawing/2014/main" id="{19059898-C835-44F9-9881-99DA8857B100}"/>
              </a:ext>
            </a:extLst>
          </p:cNvPr>
          <p:cNvSpPr txBox="1"/>
          <p:nvPr/>
        </p:nvSpPr>
        <p:spPr>
          <a:xfrm>
            <a:off x="2910186" y="2288852"/>
            <a:ext cx="2225615" cy="19708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182854" bIns="146284" numCol="1" spcCol="0" rtlCol="0" fromWordArt="0" anchor="t" anchorCtr="0" forceAA="0" compatLnSpc="1">
            <a:prstTxWarp prst="textNoShape">
              <a:avLst/>
            </a:prstTxWarp>
            <a:noAutofit/>
          </a:bodyPr>
          <a:lstStyle>
            <a:defPPr>
              <a:defRPr lang="en-US"/>
            </a:defPPr>
            <a:lvl1pPr marR="0" lvl="0" indent="0" defTabSz="932293" fontAlgn="base">
              <a:lnSpc>
                <a:spcPct val="100000"/>
              </a:lnSpc>
              <a:spcBef>
                <a:spcPct val="0"/>
              </a:spcBef>
              <a:spcAft>
                <a:spcPct val="0"/>
              </a:spcAft>
              <a:buClrTx/>
              <a:buSzTx/>
              <a:buFontTx/>
              <a:buNone/>
              <a:tabLst/>
              <a:defRPr kumimoji="0" sz="1400" b="1" i="0" u="none" strike="noStrike" cap="none" spc="0" normalizeH="0" baseline="0">
                <a:ln>
                  <a:noFill/>
                </a:ln>
                <a:solidFill>
                  <a:srgbClr val="1A1A1A"/>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0" dirty="0"/>
              <a:t>Remove member</a:t>
            </a:r>
          </a:p>
          <a:p>
            <a:r>
              <a:rPr lang="en-US" b="0" dirty="0"/>
              <a:t>Create setting</a:t>
            </a:r>
          </a:p>
          <a:p>
            <a:r>
              <a:rPr lang="en-US" b="0" dirty="0"/>
              <a:t>Get settings</a:t>
            </a:r>
          </a:p>
          <a:p>
            <a:r>
              <a:rPr lang="en-US" b="0" dirty="0"/>
              <a:t>List settings</a:t>
            </a:r>
          </a:p>
        </p:txBody>
      </p:sp>
      <p:sp>
        <p:nvSpPr>
          <p:cNvPr id="8" name="Rectangle 7">
            <a:extLst>
              <a:ext uri="{FF2B5EF4-FFF2-40B4-BE49-F238E27FC236}">
                <a16:creationId xmlns:a16="http://schemas.microsoft.com/office/drawing/2014/main" id="{EC6E180A-A885-48F4-9537-0826ABE42303}"/>
              </a:ext>
            </a:extLst>
          </p:cNvPr>
          <p:cNvSpPr/>
          <p:nvPr/>
        </p:nvSpPr>
        <p:spPr>
          <a:xfrm>
            <a:off x="4971925" y="2030985"/>
            <a:ext cx="1036502" cy="400110"/>
          </a:xfrm>
          <a:prstGeom prst="rect">
            <a:avLst/>
          </a:prstGeom>
        </p:spPr>
        <p:txBody>
          <a:bodyPr wrap="none" lIns="0">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a:ea typeface="+mn-ea"/>
                <a:cs typeface="Segoe UI" pitchFamily="34" charset="0"/>
              </a:rPr>
              <a:t>Channel</a:t>
            </a:r>
          </a:p>
        </p:txBody>
      </p:sp>
      <p:sp>
        <p:nvSpPr>
          <p:cNvPr id="27" name="Rectangle 26">
            <a:extLst>
              <a:ext uri="{FF2B5EF4-FFF2-40B4-BE49-F238E27FC236}">
                <a16:creationId xmlns:a16="http://schemas.microsoft.com/office/drawing/2014/main" id="{9F8347BC-5113-4AB4-8035-4E798B3E8408}"/>
              </a:ext>
            </a:extLst>
          </p:cNvPr>
          <p:cNvSpPr/>
          <p:nvPr/>
        </p:nvSpPr>
        <p:spPr bwMode="auto">
          <a:xfrm>
            <a:off x="4971925" y="2288852"/>
            <a:ext cx="2028832" cy="30492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lang="en-US" sz="1400" noProof="0" dirty="0">
                <a:solidFill>
                  <a:srgbClr val="1A1A1A"/>
                </a:solidFill>
                <a:latin typeface="Segoe UI"/>
                <a:ea typeface="Segoe UI" pitchFamily="34" charset="0"/>
                <a:cs typeface="Segoe UI" pitchFamily="34" charset="0"/>
              </a:rPr>
              <a:t>Create</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Get</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Update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Delete</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ea typeface="Segoe UI" pitchFamily="34" charset="0"/>
                <a:cs typeface="Segoe UI" pitchFamily="34" charset="0"/>
              </a:rPr>
              <a:t>List</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noProof="0" dirty="0">
              <a:ln>
                <a:noFill/>
              </a:ln>
              <a:solidFill>
                <a:schemeClr val="tx2">
                  <a:lumMod val="50000"/>
                  <a:lumOff val="50000"/>
                </a:schemeClr>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D3E8B302-D5CB-43A3-98ED-2D82C745FF6B}"/>
              </a:ext>
            </a:extLst>
          </p:cNvPr>
          <p:cNvSpPr/>
          <p:nvPr/>
        </p:nvSpPr>
        <p:spPr>
          <a:xfrm>
            <a:off x="8651935" y="2030985"/>
            <a:ext cx="607730" cy="400110"/>
          </a:xfrm>
          <a:prstGeom prst="rect">
            <a:avLst/>
          </a:prstGeom>
        </p:spPr>
        <p:txBody>
          <a:bodyPr wrap="none" lIns="0">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a:ea typeface="+mn-ea"/>
                <a:cs typeface="Segoe UI" pitchFamily="34" charset="0"/>
              </a:rPr>
              <a:t>Tabs</a:t>
            </a:r>
          </a:p>
        </p:txBody>
      </p:sp>
      <p:sp>
        <p:nvSpPr>
          <p:cNvPr id="29" name="Rectangle 28">
            <a:extLst>
              <a:ext uri="{FF2B5EF4-FFF2-40B4-BE49-F238E27FC236}">
                <a16:creationId xmlns:a16="http://schemas.microsoft.com/office/drawing/2014/main" id="{87A661B0-7639-40F2-8A12-D8A6DFA1BF3E}"/>
              </a:ext>
            </a:extLst>
          </p:cNvPr>
          <p:cNvSpPr/>
          <p:nvPr/>
        </p:nvSpPr>
        <p:spPr bwMode="auto">
          <a:xfrm>
            <a:off x="8651935" y="2288852"/>
            <a:ext cx="1323746" cy="2233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lang="en-US" sz="1400" noProof="0" dirty="0">
                <a:solidFill>
                  <a:srgbClr val="1A1A1A"/>
                </a:solidFill>
                <a:latin typeface="Segoe UI"/>
                <a:ea typeface="Segoe UI" pitchFamily="34" charset="0"/>
                <a:cs typeface="Segoe UI" pitchFamily="34" charset="0"/>
              </a:rPr>
              <a:t>Add</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Get</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Update</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ea typeface="Segoe UI" pitchFamily="34" charset="0"/>
                <a:cs typeface="Segoe UI" pitchFamily="34" charset="0"/>
              </a:rPr>
              <a:t>Delete</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ea typeface="Segoe UI" pitchFamily="34" charset="0"/>
                <a:cs typeface="Segoe UI" pitchFamily="34" charset="0"/>
              </a:rPr>
              <a:t>List</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ea typeface="Segoe UI" pitchFamily="34" charset="0"/>
                <a:cs typeface="Segoe UI" pitchFamily="34" charset="0"/>
              </a:rPr>
              <a:t> </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67D8B9F-8792-4AC9-93BD-0264F6214B8D}"/>
              </a:ext>
            </a:extLst>
          </p:cNvPr>
          <p:cNvSpPr/>
          <p:nvPr/>
        </p:nvSpPr>
        <p:spPr>
          <a:xfrm>
            <a:off x="10249460" y="2030985"/>
            <a:ext cx="571631" cy="400110"/>
          </a:xfrm>
          <a:prstGeom prst="rect">
            <a:avLst/>
          </a:prstGeom>
        </p:spPr>
        <p:txBody>
          <a:bodyPr wrap="none" lIns="0">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a:ea typeface="+mn-ea"/>
                <a:cs typeface="Segoe UI" pitchFamily="34" charset="0"/>
              </a:rPr>
              <a:t>App</a:t>
            </a:r>
          </a:p>
        </p:txBody>
      </p:sp>
      <p:sp>
        <p:nvSpPr>
          <p:cNvPr id="31" name="Rectangle 30">
            <a:extLst>
              <a:ext uri="{FF2B5EF4-FFF2-40B4-BE49-F238E27FC236}">
                <a16:creationId xmlns:a16="http://schemas.microsoft.com/office/drawing/2014/main" id="{1B609D79-6E06-4F7A-9138-29F012F8BA7C}"/>
              </a:ext>
            </a:extLst>
          </p:cNvPr>
          <p:cNvSpPr/>
          <p:nvPr/>
        </p:nvSpPr>
        <p:spPr bwMode="auto">
          <a:xfrm>
            <a:off x="10249460" y="2288852"/>
            <a:ext cx="1579401" cy="2233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lang="en-US" sz="1400" noProof="0" dirty="0">
                <a:solidFill>
                  <a:srgbClr val="1A1A1A"/>
                </a:solidFill>
                <a:latin typeface="Segoe UI"/>
                <a:ea typeface="Segoe UI" pitchFamily="34" charset="0"/>
                <a:cs typeface="Segoe UI" pitchFamily="34" charset="0"/>
              </a:rPr>
              <a:t>Add</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List </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Upgrade</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ea typeface="Segoe UI" pitchFamily="34" charset="0"/>
                <a:cs typeface="Segoe UI" pitchFamily="34" charset="0"/>
              </a:rPr>
              <a:t>Remove</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ea typeface="Segoe UI" pitchFamily="34" charset="0"/>
                <a:cs typeface="Segoe UI" pitchFamily="34" charset="0"/>
              </a:rPr>
              <a:t> </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5A5EEA9A-318F-4FB9-83FD-E6B66E06BE0E}"/>
              </a:ext>
            </a:extLst>
          </p:cNvPr>
          <p:cNvSpPr/>
          <p:nvPr/>
        </p:nvSpPr>
        <p:spPr>
          <a:xfrm>
            <a:off x="6871814" y="2030985"/>
            <a:ext cx="627736" cy="400110"/>
          </a:xfrm>
          <a:prstGeom prst="rect">
            <a:avLst/>
          </a:prstGeom>
        </p:spPr>
        <p:txBody>
          <a:bodyPr wrap="none" lIns="0">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4B53BC"/>
                </a:solidFill>
                <a:effectLst/>
                <a:uLnTx/>
                <a:uFillTx/>
                <a:latin typeface="Segoe UI Semibold"/>
                <a:ea typeface="+mn-ea"/>
                <a:cs typeface="Segoe UI" pitchFamily="34" charset="0"/>
              </a:rPr>
              <a:t>Chat</a:t>
            </a:r>
          </a:p>
        </p:txBody>
      </p:sp>
      <p:sp>
        <p:nvSpPr>
          <p:cNvPr id="33" name="Rectangle 32">
            <a:extLst>
              <a:ext uri="{FF2B5EF4-FFF2-40B4-BE49-F238E27FC236}">
                <a16:creationId xmlns:a16="http://schemas.microsoft.com/office/drawing/2014/main" id="{8E10E795-EB65-4A78-9490-03F862661406}"/>
              </a:ext>
            </a:extLst>
          </p:cNvPr>
          <p:cNvSpPr/>
          <p:nvPr/>
        </p:nvSpPr>
        <p:spPr bwMode="auto">
          <a:xfrm>
            <a:off x="6871814" y="2288852"/>
            <a:ext cx="2425146" cy="2233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lang="en-US" sz="1400" noProof="0" dirty="0">
                <a:solidFill>
                  <a:srgbClr val="1A1A1A"/>
                </a:solidFill>
                <a:latin typeface="Segoe UI"/>
                <a:ea typeface="Segoe UI" pitchFamily="34" charset="0"/>
                <a:cs typeface="Segoe UI" pitchFamily="34" charset="0"/>
              </a:rPr>
              <a:t>Add</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Get</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Update</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ea typeface="Segoe UI" pitchFamily="34" charset="0"/>
                <a:cs typeface="Segoe UI" pitchFamily="34" charset="0"/>
              </a:rPr>
              <a:t>Remove</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ea typeface="Segoe UI" pitchFamily="34" charset="0"/>
                <a:cs typeface="Segoe UI" pitchFamily="34" charset="0"/>
              </a:rPr>
              <a:t>List</a:t>
            </a:r>
          </a:p>
          <a:p>
            <a:pPr marL="0" marR="0" lvl="0" indent="0" algn="l" defTabSz="932293" rtl="0" eaLnBrk="1" fontAlgn="base" latinLnBrk="0" hangingPunct="1">
              <a:lnSpc>
                <a:spcPct val="100000"/>
              </a:lnSpc>
              <a:spcBef>
                <a:spcPct val="0"/>
              </a:spcBef>
              <a:spcAft>
                <a:spcPct val="0"/>
              </a:spcAft>
              <a:buClrTx/>
              <a:buSzTx/>
              <a:buFontTx/>
              <a:buNone/>
              <a:tabLst/>
              <a:defRPr/>
            </a:pPr>
            <a:r>
              <a:rPr lang="en-US" sz="1400" dirty="0">
                <a:solidFill>
                  <a:srgbClr val="1A1A1A"/>
                </a:solidFill>
                <a:latin typeface="Segoe UI"/>
                <a:ea typeface="Segoe UI" pitchFamily="34" charset="0"/>
                <a:cs typeface="Segoe UI" pitchFamily="34" charset="0"/>
              </a:rPr>
              <a:t> </a:t>
            </a:r>
            <a:endParaRPr kumimoji="0" lang="en-US" sz="140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pic>
        <p:nvPicPr>
          <p:cNvPr id="36" name="Picture 35">
            <a:extLst>
              <a:ext uri="{FF2B5EF4-FFF2-40B4-BE49-F238E27FC236}">
                <a16:creationId xmlns:a16="http://schemas.microsoft.com/office/drawing/2014/main" id="{FB6E182E-729F-43E4-93CC-B1C9BD9DC278}"/>
              </a:ext>
              <a:ext uri="{C183D7F6-B498-43B3-948B-1728B52AA6E4}">
                <adec:decorative xmlns:adec="http://schemas.microsoft.com/office/drawing/2017/decorative" val="1"/>
              </a:ext>
            </a:extLst>
          </p:cNvPr>
          <p:cNvPicPr>
            <a:picLocks/>
          </p:cNvPicPr>
          <p:nvPr/>
        </p:nvPicPr>
        <p:blipFill>
          <a:blip r:embed="rId4"/>
          <a:stretch>
            <a:fillRect/>
          </a:stretch>
        </p:blipFill>
        <p:spPr>
          <a:xfrm>
            <a:off x="332550" y="4458565"/>
            <a:ext cx="11521440" cy="292608"/>
          </a:xfrm>
          <a:prstGeom prst="rect">
            <a:avLst/>
          </a:prstGeom>
        </p:spPr>
      </p:pic>
      <p:sp>
        <p:nvSpPr>
          <p:cNvPr id="39" name="Rounded Rectangle 13">
            <a:extLst>
              <a:ext uri="{FF2B5EF4-FFF2-40B4-BE49-F238E27FC236}">
                <a16:creationId xmlns:a16="http://schemas.microsoft.com/office/drawing/2014/main" id="{1AACF5D6-F861-4C34-B271-88AA779A6C33}"/>
              </a:ext>
            </a:extLst>
          </p:cNvPr>
          <p:cNvSpPr/>
          <p:nvPr/>
        </p:nvSpPr>
        <p:spPr>
          <a:xfrm>
            <a:off x="3650672" y="4361975"/>
            <a:ext cx="4659641" cy="40011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defTabSz="914049"/>
            <a:r>
              <a:rPr lang="en-US" sz="2000" dirty="0">
                <a:solidFill>
                  <a:srgbClr val="1A1A1A"/>
                </a:solidFill>
                <a:latin typeface="Segoe UI"/>
              </a:rPr>
              <a:t>https://graph.microsoft.com/</a:t>
            </a:r>
            <a:r>
              <a:rPr lang="en-US" sz="2000" b="1" dirty="0">
                <a:solidFill>
                  <a:schemeClr val="tx1"/>
                </a:solidFill>
                <a:latin typeface="Segoe UI"/>
              </a:rPr>
              <a:t>beta</a:t>
            </a:r>
          </a:p>
        </p:txBody>
      </p:sp>
      <p:sp>
        <p:nvSpPr>
          <p:cNvPr id="44" name="Rectangle 43">
            <a:extLst>
              <a:ext uri="{FF2B5EF4-FFF2-40B4-BE49-F238E27FC236}">
                <a16:creationId xmlns:a16="http://schemas.microsoft.com/office/drawing/2014/main" id="{60AA7683-75F7-4829-B90B-E701ABC9A24D}"/>
              </a:ext>
            </a:extLst>
          </p:cNvPr>
          <p:cNvSpPr/>
          <p:nvPr/>
        </p:nvSpPr>
        <p:spPr bwMode="auto">
          <a:xfrm>
            <a:off x="480114" y="5115612"/>
            <a:ext cx="2263766" cy="1432752"/>
          </a:xfrm>
          <a:prstGeom prst="rect">
            <a:avLst/>
          </a:prstGeom>
        </p:spPr>
        <p:txBody>
          <a:bodyPr wrap="square">
            <a:spAutoFit/>
          </a:bodyPr>
          <a:lstStyle/>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Mail, Calendar,  </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Contacts and Tasks</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Sites and Lists</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Drives and Files</a:t>
            </a:r>
          </a:p>
        </p:txBody>
      </p:sp>
      <p:sp>
        <p:nvSpPr>
          <p:cNvPr id="45" name="Rectangle 44">
            <a:extLst>
              <a:ext uri="{FF2B5EF4-FFF2-40B4-BE49-F238E27FC236}">
                <a16:creationId xmlns:a16="http://schemas.microsoft.com/office/drawing/2014/main" id="{55630B26-81E6-4679-80E8-6B4A61FB5113}"/>
              </a:ext>
            </a:extLst>
          </p:cNvPr>
          <p:cNvSpPr/>
          <p:nvPr/>
        </p:nvSpPr>
        <p:spPr>
          <a:xfrm>
            <a:off x="3113215" y="5115612"/>
            <a:ext cx="1967243" cy="1432752"/>
          </a:xfrm>
          <a:prstGeom prst="rect">
            <a:avLst/>
          </a:prstGeom>
        </p:spPr>
        <p:txBody>
          <a:bodyPr wrap="square">
            <a:spAutoFit/>
          </a:bodyPr>
          <a:lstStyle/>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Spreadsheets</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Notes, and more…</a:t>
            </a:r>
          </a:p>
        </p:txBody>
      </p:sp>
      <p:sp>
        <p:nvSpPr>
          <p:cNvPr id="46" name="Rectangle 45">
            <a:extLst>
              <a:ext uri="{FF2B5EF4-FFF2-40B4-BE49-F238E27FC236}">
                <a16:creationId xmlns:a16="http://schemas.microsoft.com/office/drawing/2014/main" id="{7A65CBCA-EC31-433E-A159-E41159595F8E}"/>
              </a:ext>
            </a:extLst>
          </p:cNvPr>
          <p:cNvSpPr/>
          <p:nvPr/>
        </p:nvSpPr>
        <p:spPr>
          <a:xfrm>
            <a:off x="5449796" y="5115612"/>
            <a:ext cx="2068703" cy="1432752"/>
          </a:xfrm>
          <a:prstGeom prst="rect">
            <a:avLst/>
          </a:prstGeom>
        </p:spPr>
        <p:txBody>
          <a:bodyPr wrap="square">
            <a:spAutoFit/>
          </a:bodyPr>
          <a:lstStyle/>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47" name="Rectangle 46">
            <a:extLst>
              <a:ext uri="{FF2B5EF4-FFF2-40B4-BE49-F238E27FC236}">
                <a16:creationId xmlns:a16="http://schemas.microsoft.com/office/drawing/2014/main" id="{6B8132F7-2894-4860-B748-678450CEB29D}"/>
              </a:ext>
            </a:extLst>
          </p:cNvPr>
          <p:cNvSpPr/>
          <p:nvPr/>
        </p:nvSpPr>
        <p:spPr>
          <a:xfrm>
            <a:off x="7887836" y="5115612"/>
            <a:ext cx="2438335" cy="1415772"/>
          </a:xfrm>
          <a:prstGeom prst="rect">
            <a:avLst/>
          </a:prstGeom>
        </p:spPr>
        <p:txBody>
          <a:bodyPr wrap="square">
            <a:spAutoFit/>
          </a:bodyPr>
          <a:lstStyle/>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48" name="Rectangle 47">
            <a:extLst>
              <a:ext uri="{FF2B5EF4-FFF2-40B4-BE49-F238E27FC236}">
                <a16:creationId xmlns:a16="http://schemas.microsoft.com/office/drawing/2014/main" id="{301E12C1-0E46-4064-9842-BF8C4616BF23}"/>
              </a:ext>
            </a:extLst>
          </p:cNvPr>
          <p:cNvSpPr/>
          <p:nvPr/>
        </p:nvSpPr>
        <p:spPr>
          <a:xfrm>
            <a:off x="10695508" y="5115612"/>
            <a:ext cx="1324515" cy="1046440"/>
          </a:xfrm>
          <a:prstGeom prst="rect">
            <a:avLst/>
          </a:prstGeom>
        </p:spPr>
        <p:txBody>
          <a:bodyPr wrap="square">
            <a:spAutoFit/>
          </a:bodyPr>
          <a:lstStyle/>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293"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cxnSp>
        <p:nvCxnSpPr>
          <p:cNvPr id="49" name="Straight Connector 48">
            <a:extLst>
              <a:ext uri="{FF2B5EF4-FFF2-40B4-BE49-F238E27FC236}">
                <a16:creationId xmlns:a16="http://schemas.microsoft.com/office/drawing/2014/main" id="{63B2C93E-E3BB-4C74-8EC7-7BC9FCA58CA4}"/>
              </a:ext>
              <a:ext uri="{C183D7F6-B498-43B3-948B-1728B52AA6E4}">
                <adec:decorative xmlns:adec="http://schemas.microsoft.com/office/drawing/2017/decorative" val="1"/>
              </a:ext>
            </a:extLst>
          </p:cNvPr>
          <p:cNvCxnSpPr>
            <a:cxnSpLocks/>
          </p:cNvCxnSpPr>
          <p:nvPr/>
        </p:nvCxnSpPr>
        <p:spPr>
          <a:xfrm>
            <a:off x="332551" y="5043111"/>
            <a:ext cx="11440723"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custData r:id="rId1"/>
      <p:tags r:id="rId2"/>
    </p:custDataLst>
    <p:extLst>
      <p:ext uri="{BB962C8B-B14F-4D97-AF65-F5344CB8AC3E}">
        <p14:creationId xmlns:p14="http://schemas.microsoft.com/office/powerpoint/2010/main" val="1030535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16" presetClass="entr" presetSubtype="37"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outVertical)">
                                      <p:cBhvr>
                                        <p:cTn id="13" dur="500"/>
                                        <p:tgtEl>
                                          <p:spTgt spid="18"/>
                                        </p:tgtEl>
                                      </p:cBhvr>
                                    </p:animEffect>
                                  </p:childTnLst>
                                </p:cTn>
                              </p:par>
                              <p:par>
                                <p:cTn id="14" presetID="16" presetClass="entr" presetSubtype="37" fill="hold" grpId="0" nodeType="withEffect">
                                  <p:stCondLst>
                                    <p:cond delay="250"/>
                                  </p:stCondLst>
                                  <p:childTnLst>
                                    <p:set>
                                      <p:cBhvr>
                                        <p:cTn id="15" dur="1" fill="hold">
                                          <p:stCondLst>
                                            <p:cond delay="0"/>
                                          </p:stCondLst>
                                        </p:cTn>
                                        <p:tgtEl>
                                          <p:spTgt spid="25"/>
                                        </p:tgtEl>
                                        <p:attrNameLst>
                                          <p:attrName>style.visibility</p:attrName>
                                        </p:attrNameLst>
                                      </p:cBhvr>
                                      <p:to>
                                        <p:strVal val="visible"/>
                                      </p:to>
                                    </p:set>
                                    <p:animEffect transition="in" filter="barn(outVertical)">
                                      <p:cBhvr>
                                        <p:cTn id="16" dur="500"/>
                                        <p:tgtEl>
                                          <p:spTgt spid="25"/>
                                        </p:tgtEl>
                                      </p:cBhvr>
                                    </p:animEffect>
                                  </p:childTnLst>
                                </p:cTn>
                              </p:par>
                            </p:childTnLst>
                          </p:cTn>
                        </p:par>
                        <p:par>
                          <p:cTn id="17" fill="hold">
                            <p:stCondLst>
                              <p:cond delay="750"/>
                            </p:stCondLst>
                            <p:childTnLst>
                              <p:par>
                                <p:cTn id="18" presetID="22" presetClass="entr" presetSubtype="1"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up)">
                                      <p:cBhvr>
                                        <p:cTn id="20" dur="500"/>
                                        <p:tgtEl>
                                          <p:spTgt spid="21"/>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childTnLst>
                          </p:cTn>
                        </p:par>
                        <p:par>
                          <p:cTn id="28" fill="hold">
                            <p:stCondLst>
                              <p:cond delay="1750"/>
                            </p:stCondLst>
                            <p:childTnLst>
                              <p:par>
                                <p:cTn id="29" presetID="22" presetClass="entr" presetSubtype="1"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up)">
                                      <p:cBhvr>
                                        <p:cTn id="31" dur="500"/>
                                        <p:tgtEl>
                                          <p:spTgt spid="33"/>
                                        </p:tgtEl>
                                      </p:cBhvr>
                                    </p:animEffect>
                                  </p:childTnLst>
                                </p:cTn>
                              </p:par>
                            </p:childTnLst>
                          </p:cTn>
                        </p:par>
                        <p:par>
                          <p:cTn id="32" fill="hold">
                            <p:stCondLst>
                              <p:cond delay="2250"/>
                            </p:stCondLst>
                            <p:childTnLst>
                              <p:par>
                                <p:cTn id="33" presetID="22" presetClass="entr" presetSubtype="1"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up)">
                                      <p:cBhvr>
                                        <p:cTn id="35" dur="500"/>
                                        <p:tgtEl>
                                          <p:spTgt spid="29"/>
                                        </p:tgtEl>
                                      </p:cBhvr>
                                    </p:animEffect>
                                  </p:childTnLst>
                                </p:cTn>
                              </p:par>
                            </p:childTnLst>
                          </p:cTn>
                        </p:par>
                        <p:par>
                          <p:cTn id="36" fill="hold">
                            <p:stCondLst>
                              <p:cond delay="2750"/>
                            </p:stCondLst>
                            <p:childTnLst>
                              <p:par>
                                <p:cTn id="37" presetID="22" presetClass="entr" presetSubtype="1" fill="hold" grpId="0"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up)">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37"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barn(outVertical)">
                                      <p:cBhvr>
                                        <p:cTn id="44" dur="500"/>
                                        <p:tgtEl>
                                          <p:spTgt spid="36"/>
                                        </p:tgtEl>
                                      </p:cBhvr>
                                    </p:animEffect>
                                  </p:childTnLst>
                                </p:cTn>
                              </p:par>
                              <p:par>
                                <p:cTn id="45" presetID="1" presetClass="exit" presetSubtype="0" fill="hold" nodeType="withEffect">
                                  <p:stCondLst>
                                    <p:cond delay="0"/>
                                  </p:stCondLst>
                                  <p:childTnLst>
                                    <p:set>
                                      <p:cBhvr>
                                        <p:cTn id="46" dur="1" fill="hold">
                                          <p:stCondLst>
                                            <p:cond delay="0"/>
                                          </p:stCondLst>
                                        </p:cTn>
                                        <p:tgtEl>
                                          <p:spTgt spid="49"/>
                                        </p:tgtEl>
                                        <p:attrNameLst>
                                          <p:attrName>style.visibility</p:attrName>
                                        </p:attrNameLst>
                                      </p:cBhvr>
                                      <p:to>
                                        <p:strVal val="hidden"/>
                                      </p:to>
                                    </p:set>
                                  </p:childTnLst>
                                </p:cTn>
                              </p:par>
                              <p:par>
                                <p:cTn id="47" presetID="1" presetClass="exit"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hidden"/>
                                      </p:to>
                                    </p:set>
                                  </p:childTnLst>
                                </p:cTn>
                              </p:par>
                              <p:par>
                                <p:cTn id="57" presetID="16" presetClass="entr" presetSubtype="37" fill="hold" grpId="0" nodeType="withEffect">
                                  <p:stCondLst>
                                    <p:cond delay="250"/>
                                  </p:stCondLst>
                                  <p:childTnLst>
                                    <p:set>
                                      <p:cBhvr>
                                        <p:cTn id="58" dur="1" fill="hold">
                                          <p:stCondLst>
                                            <p:cond delay="0"/>
                                          </p:stCondLst>
                                        </p:cTn>
                                        <p:tgtEl>
                                          <p:spTgt spid="39"/>
                                        </p:tgtEl>
                                        <p:attrNameLst>
                                          <p:attrName>style.visibility</p:attrName>
                                        </p:attrNameLst>
                                      </p:cBhvr>
                                      <p:to>
                                        <p:strVal val="visible"/>
                                      </p:to>
                                    </p:set>
                                    <p:animEffect transition="in" filter="barn(outVertical)">
                                      <p:cBhvr>
                                        <p:cTn id="5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25" grpId="0" animBg="1"/>
      <p:bldP spid="21" grpId="0"/>
      <p:bldP spid="23" grpId="0"/>
      <p:bldP spid="27" grpId="0"/>
      <p:bldP spid="29" grpId="0"/>
      <p:bldP spid="31" grpId="0"/>
      <p:bldP spid="33" grpId="0"/>
      <p:bldP spid="39" grpId="0" animBg="1"/>
      <p:bldP spid="44" grpId="0"/>
      <p:bldP spid="45" grpId="0"/>
      <p:bldP spid="46" grpId="0"/>
      <p:bldP spid="47" grpId="0"/>
      <p:bldP spid="4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1346-E1B6-41A5-B852-34599E787350}"/>
              </a:ext>
            </a:extLst>
          </p:cNvPr>
          <p:cNvSpPr>
            <a:spLocks noGrp="1"/>
          </p:cNvSpPr>
          <p:nvPr>
            <p:ph type="title"/>
          </p:nvPr>
        </p:nvSpPr>
        <p:spPr>
          <a:xfrm>
            <a:off x="566997" y="414668"/>
            <a:ext cx="11018520" cy="738664"/>
          </a:xfrm>
        </p:spPr>
        <p:txBody>
          <a:bodyPr/>
          <a:lstStyle/>
          <a:p>
            <a:r>
              <a:rPr lang="en-US" sz="4800" dirty="0"/>
              <a:t>Permissions</a:t>
            </a:r>
          </a:p>
        </p:txBody>
      </p:sp>
      <p:sp>
        <p:nvSpPr>
          <p:cNvPr id="3" name="Text Placeholder 2">
            <a:extLst>
              <a:ext uri="{FF2B5EF4-FFF2-40B4-BE49-F238E27FC236}">
                <a16:creationId xmlns:a16="http://schemas.microsoft.com/office/drawing/2014/main" id="{AA8798D2-BA1F-4E6B-A716-4937899D1F31}"/>
              </a:ext>
            </a:extLst>
          </p:cNvPr>
          <p:cNvSpPr>
            <a:spLocks noGrp="1"/>
          </p:cNvSpPr>
          <p:nvPr>
            <p:ph type="body" sz="quarter" idx="10"/>
          </p:nvPr>
        </p:nvSpPr>
        <p:spPr>
          <a:xfrm>
            <a:off x="584200" y="1428909"/>
            <a:ext cx="11018520" cy="3828740"/>
          </a:xfrm>
        </p:spPr>
        <p:txBody>
          <a:bodyPr/>
          <a:lstStyle/>
          <a:p>
            <a:pPr marL="0" indent="0">
              <a:buNone/>
            </a:pPr>
            <a:r>
              <a:rPr lang="en-US" dirty="0">
                <a:latin typeface="Segoe UI Semibold" panose="020B0702040204020203" pitchFamily="34" charset="0"/>
                <a:cs typeface="Segoe UI Semibold" panose="020B0702040204020203" pitchFamily="34" charset="0"/>
              </a:rPr>
              <a:t>Two types of permissions:</a:t>
            </a:r>
          </a:p>
          <a:p>
            <a:pPr lvl="1"/>
            <a:r>
              <a:rPr lang="en-US" dirty="0">
                <a:latin typeface="+mj-lt"/>
              </a:rPr>
              <a:t>User delegated </a:t>
            </a:r>
            <a:r>
              <a:rPr lang="en-US" dirty="0"/>
              <a:t>permissions for when there is a user present</a:t>
            </a:r>
          </a:p>
          <a:p>
            <a:pPr lvl="1"/>
            <a:r>
              <a:rPr lang="en-US" dirty="0">
                <a:latin typeface="Segoe UI Semibold" panose="020B0702040204020203" pitchFamily="34" charset="0"/>
                <a:cs typeface="Segoe UI Semibold" panose="020B0702040204020203" pitchFamily="34" charset="0"/>
              </a:rPr>
              <a:t>Application permissions </a:t>
            </a:r>
            <a:r>
              <a:rPr lang="en-US" dirty="0"/>
              <a:t>for when there isn't</a:t>
            </a:r>
          </a:p>
          <a:p>
            <a:endParaRPr lang="en-US" dirty="0"/>
          </a:p>
          <a:p>
            <a:pPr marL="0" indent="0">
              <a:buNone/>
            </a:pPr>
            <a:r>
              <a:rPr lang="en-US" dirty="0">
                <a:latin typeface="Segoe UI Semibold" panose="020B0702040204020203" pitchFamily="34" charset="0"/>
                <a:cs typeface="Segoe UI Semibold" panose="020B0702040204020203" pitchFamily="34" charset="0"/>
              </a:rPr>
              <a:t>Teams APIs require </a:t>
            </a:r>
            <a:r>
              <a:rPr lang="en-US" dirty="0" err="1">
                <a:latin typeface="Segoe UI Semibold" panose="020B0702040204020203" pitchFamily="34" charset="0"/>
                <a:cs typeface="Segoe UI Semibold" panose="020B0702040204020203" pitchFamily="34" charset="0"/>
              </a:rPr>
              <a:t>Group.Read.All</a:t>
            </a:r>
            <a:r>
              <a:rPr lang="en-US" dirty="0">
                <a:latin typeface="Segoe UI Semibold" panose="020B0702040204020203" pitchFamily="34" charset="0"/>
                <a:cs typeface="Segoe UI Semibold" panose="020B0702040204020203" pitchFamily="34" charset="0"/>
              </a:rPr>
              <a:t> or </a:t>
            </a:r>
            <a:r>
              <a:rPr lang="en-US" dirty="0" err="1">
                <a:latin typeface="Segoe UI Semibold" panose="020B0702040204020203" pitchFamily="34" charset="0"/>
                <a:cs typeface="Segoe UI Semibold" panose="020B0702040204020203" pitchFamily="34" charset="0"/>
              </a:rPr>
              <a:t>Group.ReadWrite.All</a:t>
            </a:r>
            <a:r>
              <a:rPr lang="en-US" dirty="0">
                <a:latin typeface="Segoe UI Semibold" panose="020B0702040204020203" pitchFamily="34" charset="0"/>
                <a:cs typeface="Segoe UI Semibold" panose="020B0702040204020203" pitchFamily="34" charset="0"/>
              </a:rPr>
              <a:t> </a:t>
            </a:r>
          </a:p>
          <a:p>
            <a:pPr lvl="1"/>
            <a:r>
              <a:rPr lang="en-US" dirty="0"/>
              <a:t>For user delegated, means all groups the user can read/write</a:t>
            </a:r>
          </a:p>
          <a:p>
            <a:pPr lvl="1"/>
            <a:r>
              <a:rPr lang="en-US" dirty="0"/>
              <a:t>For application permissions, means all groups in the tenant</a:t>
            </a:r>
          </a:p>
          <a:p>
            <a:pPr lvl="1"/>
            <a:r>
              <a:rPr lang="en-US" dirty="0"/>
              <a:t>Admin consent required for both user delegated and application permissions</a:t>
            </a:r>
          </a:p>
          <a:p>
            <a:pPr marL="0" indent="0">
              <a:buNone/>
            </a:pPr>
            <a:endParaRPr lang="en-US" dirty="0"/>
          </a:p>
        </p:txBody>
      </p:sp>
    </p:spTree>
    <p:extLst>
      <p:ext uri="{BB962C8B-B14F-4D97-AF65-F5344CB8AC3E}">
        <p14:creationId xmlns:p14="http://schemas.microsoft.com/office/powerpoint/2010/main" val="45463894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78A80-90B6-4350-958D-1CF4B074686D}"/>
              </a:ext>
            </a:extLst>
          </p:cNvPr>
          <p:cNvSpPr>
            <a:spLocks noGrp="1"/>
          </p:cNvSpPr>
          <p:nvPr>
            <p:ph type="title"/>
          </p:nvPr>
        </p:nvSpPr>
        <p:spPr>
          <a:xfrm>
            <a:off x="269021" y="208637"/>
            <a:ext cx="10515600" cy="553998"/>
          </a:xfrm>
        </p:spPr>
        <p:txBody>
          <a:bodyPr>
            <a:noAutofit/>
          </a:bodyPr>
          <a:lstStyle/>
          <a:p>
            <a:r>
              <a:rPr lang="en-US" sz="4000" dirty="0"/>
              <a:t>Graph can automate team lifecycles</a:t>
            </a:r>
          </a:p>
        </p:txBody>
      </p:sp>
      <p:sp>
        <p:nvSpPr>
          <p:cNvPr id="5" name="Circle 1">
            <a:extLst>
              <a:ext uri="{FF2B5EF4-FFF2-40B4-BE49-F238E27FC236}">
                <a16:creationId xmlns:a16="http://schemas.microsoft.com/office/drawing/2014/main" id="{977EAAB5-E240-45F9-906D-9AEB507314A2}"/>
              </a:ext>
            </a:extLst>
          </p:cNvPr>
          <p:cNvSpPr/>
          <p:nvPr/>
        </p:nvSpPr>
        <p:spPr>
          <a:xfrm>
            <a:off x="5453992" y="1017548"/>
            <a:ext cx="1284014" cy="1284014"/>
          </a:xfrm>
          <a:custGeom>
            <a:avLst/>
            <a:gdLst>
              <a:gd name="connsiteX0" fmla="*/ 0 w 1284014"/>
              <a:gd name="connsiteY0" fmla="*/ 642007 h 1284014"/>
              <a:gd name="connsiteX1" fmla="*/ 642007 w 1284014"/>
              <a:gd name="connsiteY1" fmla="*/ 0 h 1284014"/>
              <a:gd name="connsiteX2" fmla="*/ 1284014 w 1284014"/>
              <a:gd name="connsiteY2" fmla="*/ 642007 h 1284014"/>
              <a:gd name="connsiteX3" fmla="*/ 642007 w 1284014"/>
              <a:gd name="connsiteY3" fmla="*/ 1284014 h 1284014"/>
              <a:gd name="connsiteX4" fmla="*/ 0 w 1284014"/>
              <a:gd name="connsiteY4" fmla="*/ 642007 h 1284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014" h="1284014">
                <a:moveTo>
                  <a:pt x="0" y="642007"/>
                </a:moveTo>
                <a:cubicBezTo>
                  <a:pt x="0" y="287436"/>
                  <a:pt x="287436" y="0"/>
                  <a:pt x="642007" y="0"/>
                </a:cubicBezTo>
                <a:cubicBezTo>
                  <a:pt x="996578" y="0"/>
                  <a:pt x="1284014" y="287436"/>
                  <a:pt x="1284014" y="642007"/>
                </a:cubicBezTo>
                <a:cubicBezTo>
                  <a:pt x="1284014" y="996578"/>
                  <a:pt x="996578" y="1284014"/>
                  <a:pt x="642007" y="1284014"/>
                </a:cubicBezTo>
                <a:cubicBezTo>
                  <a:pt x="287436" y="1284014"/>
                  <a:pt x="0" y="996578"/>
                  <a:pt x="0" y="642007"/>
                </a:cubicBezTo>
                <a:close/>
              </a:path>
            </a:pathLst>
          </a:custGeom>
          <a:solidFill>
            <a:srgbClr val="0078D4"/>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spcFirstLastPara="0" vert="horz" wrap="square" lIns="203279" tIns="203279" rIns="203279" bIns="203279" numCol="1" spcCol="1270" anchor="ctr" anchorCtr="0">
            <a:noAutofit/>
          </a:bodyPr>
          <a:lstStyle/>
          <a:p>
            <a:pPr marL="0" lvl="0" indent="0" algn="ctr" defTabSz="533400">
              <a:lnSpc>
                <a:spcPct val="90000"/>
              </a:lnSpc>
              <a:spcBef>
                <a:spcPct val="0"/>
              </a:spcBef>
              <a:spcAft>
                <a:spcPct val="35000"/>
              </a:spcAft>
              <a:buNone/>
            </a:pPr>
            <a:r>
              <a:rPr lang="en-US" sz="1200" kern="1200" dirty="0"/>
              <a:t>Create a team</a:t>
            </a:r>
          </a:p>
        </p:txBody>
      </p:sp>
      <p:sp>
        <p:nvSpPr>
          <p:cNvPr id="6" name="Freeform: Shape 5" descr="arrow icon pointing to next lifecycle cirlce">
            <a:extLst>
              <a:ext uri="{FF2B5EF4-FFF2-40B4-BE49-F238E27FC236}">
                <a16:creationId xmlns:a16="http://schemas.microsoft.com/office/drawing/2014/main" id="{EDE5DC28-F333-4789-B439-9CD35991088D}"/>
              </a:ext>
            </a:extLst>
          </p:cNvPr>
          <p:cNvSpPr/>
          <p:nvPr/>
        </p:nvSpPr>
        <p:spPr>
          <a:xfrm rot="749813">
            <a:off x="6827247" y="1486848"/>
            <a:ext cx="340665" cy="433354"/>
          </a:xfrm>
          <a:custGeom>
            <a:avLst/>
            <a:gdLst>
              <a:gd name="connsiteX0" fmla="*/ 0 w 340665"/>
              <a:gd name="connsiteY0" fmla="*/ 86671 h 433354"/>
              <a:gd name="connsiteX1" fmla="*/ 170333 w 340665"/>
              <a:gd name="connsiteY1" fmla="*/ 86671 h 433354"/>
              <a:gd name="connsiteX2" fmla="*/ 170333 w 340665"/>
              <a:gd name="connsiteY2" fmla="*/ 0 h 433354"/>
              <a:gd name="connsiteX3" fmla="*/ 340665 w 340665"/>
              <a:gd name="connsiteY3" fmla="*/ 216677 h 433354"/>
              <a:gd name="connsiteX4" fmla="*/ 170333 w 340665"/>
              <a:gd name="connsiteY4" fmla="*/ 433354 h 433354"/>
              <a:gd name="connsiteX5" fmla="*/ 170333 w 340665"/>
              <a:gd name="connsiteY5" fmla="*/ 346683 h 433354"/>
              <a:gd name="connsiteX6" fmla="*/ 0 w 340665"/>
              <a:gd name="connsiteY6" fmla="*/ 346683 h 433354"/>
              <a:gd name="connsiteX7" fmla="*/ 0 w 340665"/>
              <a:gd name="connsiteY7" fmla="*/ 86671 h 4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665" h="433354">
                <a:moveTo>
                  <a:pt x="0" y="86671"/>
                </a:moveTo>
                <a:lnTo>
                  <a:pt x="170333" y="86671"/>
                </a:lnTo>
                <a:lnTo>
                  <a:pt x="170333" y="0"/>
                </a:lnTo>
                <a:lnTo>
                  <a:pt x="340665" y="216677"/>
                </a:lnTo>
                <a:lnTo>
                  <a:pt x="170333" y="433354"/>
                </a:lnTo>
                <a:lnTo>
                  <a:pt x="170333" y="346683"/>
                </a:lnTo>
                <a:lnTo>
                  <a:pt x="0" y="346683"/>
                </a:lnTo>
                <a:lnTo>
                  <a:pt x="0" y="86671"/>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spcFirstLastPara="0" vert="horz" wrap="square" lIns="-1" tIns="86671" rIns="102199" bIns="86670"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
        <p:nvSpPr>
          <p:cNvPr id="7" name="Circle 2">
            <a:extLst>
              <a:ext uri="{FF2B5EF4-FFF2-40B4-BE49-F238E27FC236}">
                <a16:creationId xmlns:a16="http://schemas.microsoft.com/office/drawing/2014/main" id="{717D69DD-FFF0-4C73-88B2-80C608D9B383}"/>
              </a:ext>
            </a:extLst>
          </p:cNvPr>
          <p:cNvSpPr/>
          <p:nvPr/>
        </p:nvSpPr>
        <p:spPr>
          <a:xfrm>
            <a:off x="7017988" y="1617206"/>
            <a:ext cx="1284014" cy="1284014"/>
          </a:xfrm>
          <a:custGeom>
            <a:avLst/>
            <a:gdLst>
              <a:gd name="connsiteX0" fmla="*/ 0 w 1284014"/>
              <a:gd name="connsiteY0" fmla="*/ 642007 h 1284014"/>
              <a:gd name="connsiteX1" fmla="*/ 642007 w 1284014"/>
              <a:gd name="connsiteY1" fmla="*/ 0 h 1284014"/>
              <a:gd name="connsiteX2" fmla="*/ 1284014 w 1284014"/>
              <a:gd name="connsiteY2" fmla="*/ 642007 h 1284014"/>
              <a:gd name="connsiteX3" fmla="*/ 642007 w 1284014"/>
              <a:gd name="connsiteY3" fmla="*/ 1284014 h 1284014"/>
              <a:gd name="connsiteX4" fmla="*/ 0 w 1284014"/>
              <a:gd name="connsiteY4" fmla="*/ 642007 h 1284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014" h="1284014">
                <a:moveTo>
                  <a:pt x="0" y="642007"/>
                </a:moveTo>
                <a:cubicBezTo>
                  <a:pt x="0" y="287436"/>
                  <a:pt x="287436" y="0"/>
                  <a:pt x="642007" y="0"/>
                </a:cubicBezTo>
                <a:cubicBezTo>
                  <a:pt x="996578" y="0"/>
                  <a:pt x="1284014" y="287436"/>
                  <a:pt x="1284014" y="642007"/>
                </a:cubicBezTo>
                <a:cubicBezTo>
                  <a:pt x="1284014" y="996578"/>
                  <a:pt x="996578" y="1284014"/>
                  <a:pt x="642007" y="1284014"/>
                </a:cubicBezTo>
                <a:cubicBezTo>
                  <a:pt x="287436" y="1284014"/>
                  <a:pt x="0" y="996578"/>
                  <a:pt x="0" y="642007"/>
                </a:cubicBezTo>
                <a:close/>
              </a:path>
            </a:pathLst>
          </a:custGeom>
          <a:solidFill>
            <a:srgbClr val="0078D4"/>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spcFirstLastPara="0" vert="horz" wrap="square" lIns="203279" tIns="203279" rIns="203279" bIns="203279" numCol="1" spcCol="1270" anchor="ctr" anchorCtr="0">
            <a:noAutofit/>
          </a:bodyPr>
          <a:lstStyle/>
          <a:p>
            <a:pPr marL="0" lvl="0" indent="0" algn="ctr" defTabSz="533400">
              <a:lnSpc>
                <a:spcPct val="90000"/>
              </a:lnSpc>
              <a:spcBef>
                <a:spcPct val="0"/>
              </a:spcBef>
              <a:spcAft>
                <a:spcPct val="35000"/>
              </a:spcAft>
              <a:buNone/>
            </a:pPr>
            <a:r>
              <a:rPr lang="en-US" sz="1200" kern="1200" dirty="0"/>
              <a:t>Add members and owners</a:t>
            </a:r>
          </a:p>
        </p:txBody>
      </p:sp>
      <p:sp>
        <p:nvSpPr>
          <p:cNvPr id="8" name="Freeform: Shape 7" descr="arrow icon pointing to next lifecycle cirlce">
            <a:extLst>
              <a:ext uri="{FF2B5EF4-FFF2-40B4-BE49-F238E27FC236}">
                <a16:creationId xmlns:a16="http://schemas.microsoft.com/office/drawing/2014/main" id="{44A48B39-E50C-4639-9B2E-579897D82148}"/>
              </a:ext>
            </a:extLst>
          </p:cNvPr>
          <p:cNvSpPr/>
          <p:nvPr/>
        </p:nvSpPr>
        <p:spPr>
          <a:xfrm rot="3209465">
            <a:off x="8070873" y="2719020"/>
            <a:ext cx="340665" cy="433354"/>
          </a:xfrm>
          <a:custGeom>
            <a:avLst/>
            <a:gdLst>
              <a:gd name="connsiteX0" fmla="*/ 0 w 340665"/>
              <a:gd name="connsiteY0" fmla="*/ 86671 h 433354"/>
              <a:gd name="connsiteX1" fmla="*/ 170333 w 340665"/>
              <a:gd name="connsiteY1" fmla="*/ 86671 h 433354"/>
              <a:gd name="connsiteX2" fmla="*/ 170333 w 340665"/>
              <a:gd name="connsiteY2" fmla="*/ 0 h 433354"/>
              <a:gd name="connsiteX3" fmla="*/ 340665 w 340665"/>
              <a:gd name="connsiteY3" fmla="*/ 216677 h 433354"/>
              <a:gd name="connsiteX4" fmla="*/ 170333 w 340665"/>
              <a:gd name="connsiteY4" fmla="*/ 433354 h 433354"/>
              <a:gd name="connsiteX5" fmla="*/ 170333 w 340665"/>
              <a:gd name="connsiteY5" fmla="*/ 346683 h 433354"/>
              <a:gd name="connsiteX6" fmla="*/ 0 w 340665"/>
              <a:gd name="connsiteY6" fmla="*/ 346683 h 433354"/>
              <a:gd name="connsiteX7" fmla="*/ 0 w 340665"/>
              <a:gd name="connsiteY7" fmla="*/ 86671 h 4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665" h="433354">
                <a:moveTo>
                  <a:pt x="0" y="86671"/>
                </a:moveTo>
                <a:lnTo>
                  <a:pt x="170333" y="86671"/>
                </a:lnTo>
                <a:lnTo>
                  <a:pt x="170333" y="0"/>
                </a:lnTo>
                <a:lnTo>
                  <a:pt x="340665" y="216677"/>
                </a:lnTo>
                <a:lnTo>
                  <a:pt x="170333" y="433354"/>
                </a:lnTo>
                <a:lnTo>
                  <a:pt x="170333" y="346683"/>
                </a:lnTo>
                <a:lnTo>
                  <a:pt x="0" y="346683"/>
                </a:lnTo>
                <a:lnTo>
                  <a:pt x="0" y="86671"/>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spcFirstLastPara="0" vert="horz" wrap="square" lIns="-1" tIns="86670" rIns="102199" bIns="86671"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
        <p:nvSpPr>
          <p:cNvPr id="9" name="Circle 3">
            <a:extLst>
              <a:ext uri="{FF2B5EF4-FFF2-40B4-BE49-F238E27FC236}">
                <a16:creationId xmlns:a16="http://schemas.microsoft.com/office/drawing/2014/main" id="{1C170F48-1306-475C-92E8-C89A80535164}"/>
              </a:ext>
            </a:extLst>
          </p:cNvPr>
          <p:cNvSpPr/>
          <p:nvPr/>
        </p:nvSpPr>
        <p:spPr>
          <a:xfrm>
            <a:off x="7648332" y="3129390"/>
            <a:ext cx="1284014" cy="1284014"/>
          </a:xfrm>
          <a:custGeom>
            <a:avLst/>
            <a:gdLst>
              <a:gd name="connsiteX0" fmla="*/ 0 w 1284014"/>
              <a:gd name="connsiteY0" fmla="*/ 642007 h 1284014"/>
              <a:gd name="connsiteX1" fmla="*/ 642007 w 1284014"/>
              <a:gd name="connsiteY1" fmla="*/ 0 h 1284014"/>
              <a:gd name="connsiteX2" fmla="*/ 1284014 w 1284014"/>
              <a:gd name="connsiteY2" fmla="*/ 642007 h 1284014"/>
              <a:gd name="connsiteX3" fmla="*/ 642007 w 1284014"/>
              <a:gd name="connsiteY3" fmla="*/ 1284014 h 1284014"/>
              <a:gd name="connsiteX4" fmla="*/ 0 w 1284014"/>
              <a:gd name="connsiteY4" fmla="*/ 642007 h 1284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014" h="1284014">
                <a:moveTo>
                  <a:pt x="0" y="642007"/>
                </a:moveTo>
                <a:cubicBezTo>
                  <a:pt x="0" y="287436"/>
                  <a:pt x="287436" y="0"/>
                  <a:pt x="642007" y="0"/>
                </a:cubicBezTo>
                <a:cubicBezTo>
                  <a:pt x="996578" y="0"/>
                  <a:pt x="1284014" y="287436"/>
                  <a:pt x="1284014" y="642007"/>
                </a:cubicBezTo>
                <a:cubicBezTo>
                  <a:pt x="1284014" y="996578"/>
                  <a:pt x="996578" y="1284014"/>
                  <a:pt x="642007" y="1284014"/>
                </a:cubicBezTo>
                <a:cubicBezTo>
                  <a:pt x="287436" y="1284014"/>
                  <a:pt x="0" y="996578"/>
                  <a:pt x="0" y="642007"/>
                </a:cubicBezTo>
                <a:close/>
              </a:path>
            </a:pathLst>
          </a:custGeom>
          <a:solidFill>
            <a:srgbClr val="0078D4"/>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spcFirstLastPara="0" vert="horz" wrap="square" lIns="203279" tIns="203279" rIns="203279" bIns="203279" numCol="1" spcCol="1270" anchor="ctr" anchorCtr="0">
            <a:noAutofit/>
          </a:bodyPr>
          <a:lstStyle/>
          <a:p>
            <a:pPr marL="0" lvl="0" indent="0" algn="ctr" defTabSz="533400">
              <a:lnSpc>
                <a:spcPct val="90000"/>
              </a:lnSpc>
              <a:spcBef>
                <a:spcPct val="0"/>
              </a:spcBef>
              <a:spcAft>
                <a:spcPct val="35000"/>
              </a:spcAft>
              <a:buNone/>
            </a:pPr>
            <a:r>
              <a:rPr lang="en-US" sz="1200" kern="1200" dirty="0"/>
              <a:t>Configure team settings</a:t>
            </a:r>
          </a:p>
        </p:txBody>
      </p:sp>
      <p:sp>
        <p:nvSpPr>
          <p:cNvPr id="21" name="Freeform: Shape 20" descr="arrow icon pointing to next lifecycle cirlce">
            <a:extLst>
              <a:ext uri="{FF2B5EF4-FFF2-40B4-BE49-F238E27FC236}">
                <a16:creationId xmlns:a16="http://schemas.microsoft.com/office/drawing/2014/main" id="{EDADE908-9470-4BEB-A38D-A52C04D1573C}"/>
              </a:ext>
            </a:extLst>
          </p:cNvPr>
          <p:cNvSpPr/>
          <p:nvPr/>
        </p:nvSpPr>
        <p:spPr>
          <a:xfrm rot="16989719">
            <a:off x="8054038" y="4415584"/>
            <a:ext cx="340666" cy="433355"/>
          </a:xfrm>
          <a:custGeom>
            <a:avLst/>
            <a:gdLst>
              <a:gd name="connsiteX0" fmla="*/ 0 w 340665"/>
              <a:gd name="connsiteY0" fmla="*/ 86671 h 433354"/>
              <a:gd name="connsiteX1" fmla="*/ 170333 w 340665"/>
              <a:gd name="connsiteY1" fmla="*/ 86671 h 433354"/>
              <a:gd name="connsiteX2" fmla="*/ 170333 w 340665"/>
              <a:gd name="connsiteY2" fmla="*/ 0 h 433354"/>
              <a:gd name="connsiteX3" fmla="*/ 340665 w 340665"/>
              <a:gd name="connsiteY3" fmla="*/ 216677 h 433354"/>
              <a:gd name="connsiteX4" fmla="*/ 170333 w 340665"/>
              <a:gd name="connsiteY4" fmla="*/ 433354 h 433354"/>
              <a:gd name="connsiteX5" fmla="*/ 170333 w 340665"/>
              <a:gd name="connsiteY5" fmla="*/ 346683 h 433354"/>
              <a:gd name="connsiteX6" fmla="*/ 0 w 340665"/>
              <a:gd name="connsiteY6" fmla="*/ 346683 h 433354"/>
              <a:gd name="connsiteX7" fmla="*/ 0 w 340665"/>
              <a:gd name="connsiteY7" fmla="*/ 86671 h 4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665" h="433354">
                <a:moveTo>
                  <a:pt x="340665" y="346683"/>
                </a:moveTo>
                <a:lnTo>
                  <a:pt x="170332" y="346683"/>
                </a:lnTo>
                <a:lnTo>
                  <a:pt x="170332" y="433354"/>
                </a:lnTo>
                <a:lnTo>
                  <a:pt x="0" y="216677"/>
                </a:lnTo>
                <a:lnTo>
                  <a:pt x="170332" y="0"/>
                </a:lnTo>
                <a:lnTo>
                  <a:pt x="170332" y="86671"/>
                </a:lnTo>
                <a:lnTo>
                  <a:pt x="340665" y="86671"/>
                </a:lnTo>
                <a:lnTo>
                  <a:pt x="340665" y="346683"/>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spcFirstLastPara="0" vert="horz" wrap="square" lIns="102199" tIns="86672" rIns="1" bIns="86671"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
        <p:nvSpPr>
          <p:cNvPr id="11" name="Circle 4">
            <a:extLst>
              <a:ext uri="{FF2B5EF4-FFF2-40B4-BE49-F238E27FC236}">
                <a16:creationId xmlns:a16="http://schemas.microsoft.com/office/drawing/2014/main" id="{A70B6B63-027B-47F8-8EA5-D58EFF8EFCA0}"/>
              </a:ext>
            </a:extLst>
          </p:cNvPr>
          <p:cNvSpPr/>
          <p:nvPr/>
        </p:nvSpPr>
        <p:spPr>
          <a:xfrm>
            <a:off x="7002807" y="4623715"/>
            <a:ext cx="1284014" cy="1284014"/>
          </a:xfrm>
          <a:custGeom>
            <a:avLst/>
            <a:gdLst>
              <a:gd name="connsiteX0" fmla="*/ 0 w 1284014"/>
              <a:gd name="connsiteY0" fmla="*/ 642007 h 1284014"/>
              <a:gd name="connsiteX1" fmla="*/ 642007 w 1284014"/>
              <a:gd name="connsiteY1" fmla="*/ 0 h 1284014"/>
              <a:gd name="connsiteX2" fmla="*/ 1284014 w 1284014"/>
              <a:gd name="connsiteY2" fmla="*/ 642007 h 1284014"/>
              <a:gd name="connsiteX3" fmla="*/ 642007 w 1284014"/>
              <a:gd name="connsiteY3" fmla="*/ 1284014 h 1284014"/>
              <a:gd name="connsiteX4" fmla="*/ 0 w 1284014"/>
              <a:gd name="connsiteY4" fmla="*/ 642007 h 1284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014" h="1284014">
                <a:moveTo>
                  <a:pt x="0" y="642007"/>
                </a:moveTo>
                <a:cubicBezTo>
                  <a:pt x="0" y="287436"/>
                  <a:pt x="287436" y="0"/>
                  <a:pt x="642007" y="0"/>
                </a:cubicBezTo>
                <a:cubicBezTo>
                  <a:pt x="996578" y="0"/>
                  <a:pt x="1284014" y="287436"/>
                  <a:pt x="1284014" y="642007"/>
                </a:cubicBezTo>
                <a:cubicBezTo>
                  <a:pt x="1284014" y="996578"/>
                  <a:pt x="996578" y="1284014"/>
                  <a:pt x="642007" y="1284014"/>
                </a:cubicBezTo>
                <a:cubicBezTo>
                  <a:pt x="287436" y="1284014"/>
                  <a:pt x="0" y="996578"/>
                  <a:pt x="0" y="642007"/>
                </a:cubicBezTo>
                <a:close/>
              </a:path>
            </a:pathLst>
          </a:custGeom>
          <a:solidFill>
            <a:srgbClr val="00188F"/>
          </a:solidFill>
          <a:ln>
            <a:solidFill>
              <a:srgbClr val="4B53BC">
                <a:alpha val="50000"/>
              </a:srgbClr>
            </a:solidFill>
          </a:ln>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spcFirstLastPara="0" vert="horz" wrap="square" lIns="203279" tIns="203279" rIns="203279" bIns="203279" numCol="1" spcCol="1270" anchor="ctr" anchorCtr="0">
            <a:noAutofit/>
          </a:bodyPr>
          <a:lstStyle/>
          <a:p>
            <a:pPr marL="0" lvl="0" indent="0" algn="ctr" defTabSz="533400">
              <a:lnSpc>
                <a:spcPct val="90000"/>
              </a:lnSpc>
              <a:spcBef>
                <a:spcPct val="0"/>
              </a:spcBef>
              <a:spcAft>
                <a:spcPct val="35000"/>
              </a:spcAft>
              <a:buNone/>
            </a:pPr>
            <a:r>
              <a:rPr lang="en-US" sz="1200" kern="1200" dirty="0"/>
              <a:t>Add channels</a:t>
            </a:r>
          </a:p>
        </p:txBody>
      </p:sp>
      <p:sp>
        <p:nvSpPr>
          <p:cNvPr id="20" name="Freeform: Shape 19" descr="arrow icon pointing to next lifecycle cirlce">
            <a:extLst>
              <a:ext uri="{FF2B5EF4-FFF2-40B4-BE49-F238E27FC236}">
                <a16:creationId xmlns:a16="http://schemas.microsoft.com/office/drawing/2014/main" id="{CFBE9B15-504F-44DE-B117-B2E9FD1DB00B}"/>
              </a:ext>
            </a:extLst>
          </p:cNvPr>
          <p:cNvSpPr/>
          <p:nvPr/>
        </p:nvSpPr>
        <p:spPr>
          <a:xfrm rot="19487048">
            <a:off x="6768973" y="5638723"/>
            <a:ext cx="340666" cy="433355"/>
          </a:xfrm>
          <a:custGeom>
            <a:avLst/>
            <a:gdLst>
              <a:gd name="connsiteX0" fmla="*/ 0 w 340665"/>
              <a:gd name="connsiteY0" fmla="*/ 86671 h 433354"/>
              <a:gd name="connsiteX1" fmla="*/ 170333 w 340665"/>
              <a:gd name="connsiteY1" fmla="*/ 86671 h 433354"/>
              <a:gd name="connsiteX2" fmla="*/ 170333 w 340665"/>
              <a:gd name="connsiteY2" fmla="*/ 0 h 433354"/>
              <a:gd name="connsiteX3" fmla="*/ 340665 w 340665"/>
              <a:gd name="connsiteY3" fmla="*/ 216677 h 433354"/>
              <a:gd name="connsiteX4" fmla="*/ 170333 w 340665"/>
              <a:gd name="connsiteY4" fmla="*/ 433354 h 433354"/>
              <a:gd name="connsiteX5" fmla="*/ 170333 w 340665"/>
              <a:gd name="connsiteY5" fmla="*/ 346683 h 433354"/>
              <a:gd name="connsiteX6" fmla="*/ 0 w 340665"/>
              <a:gd name="connsiteY6" fmla="*/ 346683 h 433354"/>
              <a:gd name="connsiteX7" fmla="*/ 0 w 340665"/>
              <a:gd name="connsiteY7" fmla="*/ 86671 h 4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665" h="433354">
                <a:moveTo>
                  <a:pt x="340665" y="346683"/>
                </a:moveTo>
                <a:lnTo>
                  <a:pt x="170332" y="346683"/>
                </a:lnTo>
                <a:lnTo>
                  <a:pt x="170332" y="433354"/>
                </a:lnTo>
                <a:lnTo>
                  <a:pt x="0" y="216677"/>
                </a:lnTo>
                <a:lnTo>
                  <a:pt x="170332" y="0"/>
                </a:lnTo>
                <a:lnTo>
                  <a:pt x="170332" y="86671"/>
                </a:lnTo>
                <a:lnTo>
                  <a:pt x="340665" y="86671"/>
                </a:lnTo>
                <a:lnTo>
                  <a:pt x="340665" y="346683"/>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spcFirstLastPara="0" vert="horz" wrap="square" lIns="102199" tIns="86672" rIns="1" bIns="86671"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
        <p:nvSpPr>
          <p:cNvPr id="19" name="Circle 5">
            <a:extLst>
              <a:ext uri="{FF2B5EF4-FFF2-40B4-BE49-F238E27FC236}">
                <a16:creationId xmlns:a16="http://schemas.microsoft.com/office/drawing/2014/main" id="{49E9B715-730D-4293-B14C-B74B47EA5908}"/>
              </a:ext>
            </a:extLst>
          </p:cNvPr>
          <p:cNvSpPr/>
          <p:nvPr/>
        </p:nvSpPr>
        <p:spPr>
          <a:xfrm>
            <a:off x="5455271" y="5230343"/>
            <a:ext cx="1284014" cy="1284014"/>
          </a:xfrm>
          <a:custGeom>
            <a:avLst/>
            <a:gdLst>
              <a:gd name="connsiteX0" fmla="*/ 0 w 1284014"/>
              <a:gd name="connsiteY0" fmla="*/ 642007 h 1284014"/>
              <a:gd name="connsiteX1" fmla="*/ 642007 w 1284014"/>
              <a:gd name="connsiteY1" fmla="*/ 0 h 1284014"/>
              <a:gd name="connsiteX2" fmla="*/ 1284014 w 1284014"/>
              <a:gd name="connsiteY2" fmla="*/ 642007 h 1284014"/>
              <a:gd name="connsiteX3" fmla="*/ 642007 w 1284014"/>
              <a:gd name="connsiteY3" fmla="*/ 1284014 h 1284014"/>
              <a:gd name="connsiteX4" fmla="*/ 0 w 1284014"/>
              <a:gd name="connsiteY4" fmla="*/ 642007 h 1284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014" h="1284014">
                <a:moveTo>
                  <a:pt x="0" y="642007"/>
                </a:moveTo>
                <a:cubicBezTo>
                  <a:pt x="0" y="287436"/>
                  <a:pt x="287436" y="0"/>
                  <a:pt x="642007" y="0"/>
                </a:cubicBezTo>
                <a:cubicBezTo>
                  <a:pt x="996578" y="0"/>
                  <a:pt x="1284014" y="287436"/>
                  <a:pt x="1284014" y="642007"/>
                </a:cubicBezTo>
                <a:cubicBezTo>
                  <a:pt x="1284014" y="996578"/>
                  <a:pt x="996578" y="1284014"/>
                  <a:pt x="642007" y="1284014"/>
                </a:cubicBezTo>
                <a:cubicBezTo>
                  <a:pt x="287436" y="1284014"/>
                  <a:pt x="0" y="996578"/>
                  <a:pt x="0" y="642007"/>
                </a:cubicBezTo>
                <a:close/>
              </a:path>
            </a:pathLst>
          </a:custGeom>
          <a:solidFill>
            <a:srgbClr val="00188F"/>
          </a:solidFill>
          <a:ln>
            <a:solidFill>
              <a:srgbClr val="4B53BC">
                <a:alpha val="50000"/>
              </a:srgbClr>
            </a:solidFill>
          </a:ln>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spcFirstLastPara="0" vert="horz" wrap="square" lIns="203279" tIns="203279" rIns="203279" bIns="203279" numCol="1" spcCol="1270" anchor="ctr" anchorCtr="0">
            <a:noAutofit/>
          </a:bodyPr>
          <a:lstStyle/>
          <a:p>
            <a:pPr marL="0" lvl="0" indent="0" algn="ctr" defTabSz="533400">
              <a:lnSpc>
                <a:spcPct val="90000"/>
              </a:lnSpc>
              <a:spcBef>
                <a:spcPct val="0"/>
              </a:spcBef>
              <a:spcAft>
                <a:spcPct val="35000"/>
              </a:spcAft>
              <a:buNone/>
            </a:pPr>
            <a:r>
              <a:rPr lang="en-US" sz="1200" kern="1200" dirty="0"/>
              <a:t>Install apps</a:t>
            </a:r>
          </a:p>
        </p:txBody>
      </p:sp>
      <p:sp>
        <p:nvSpPr>
          <p:cNvPr id="12" name="Freeform: Shape 11" descr="arrow icon pointing to next lifecycle cirlce">
            <a:extLst>
              <a:ext uri="{FF2B5EF4-FFF2-40B4-BE49-F238E27FC236}">
                <a16:creationId xmlns:a16="http://schemas.microsoft.com/office/drawing/2014/main" id="{3FD6C6BD-16C8-4798-B68B-FE24BDB55C4F}"/>
              </a:ext>
            </a:extLst>
          </p:cNvPr>
          <p:cNvSpPr/>
          <p:nvPr/>
        </p:nvSpPr>
        <p:spPr>
          <a:xfrm rot="1251295">
            <a:off x="5026021" y="5579713"/>
            <a:ext cx="340666" cy="433355"/>
          </a:xfrm>
          <a:custGeom>
            <a:avLst/>
            <a:gdLst>
              <a:gd name="connsiteX0" fmla="*/ 0 w 340665"/>
              <a:gd name="connsiteY0" fmla="*/ 86671 h 433354"/>
              <a:gd name="connsiteX1" fmla="*/ 170333 w 340665"/>
              <a:gd name="connsiteY1" fmla="*/ 86671 h 433354"/>
              <a:gd name="connsiteX2" fmla="*/ 170333 w 340665"/>
              <a:gd name="connsiteY2" fmla="*/ 0 h 433354"/>
              <a:gd name="connsiteX3" fmla="*/ 340665 w 340665"/>
              <a:gd name="connsiteY3" fmla="*/ 216677 h 433354"/>
              <a:gd name="connsiteX4" fmla="*/ 170333 w 340665"/>
              <a:gd name="connsiteY4" fmla="*/ 433354 h 433354"/>
              <a:gd name="connsiteX5" fmla="*/ 170333 w 340665"/>
              <a:gd name="connsiteY5" fmla="*/ 346683 h 433354"/>
              <a:gd name="connsiteX6" fmla="*/ 0 w 340665"/>
              <a:gd name="connsiteY6" fmla="*/ 346683 h 433354"/>
              <a:gd name="connsiteX7" fmla="*/ 0 w 340665"/>
              <a:gd name="connsiteY7" fmla="*/ 86671 h 4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665" h="433354">
                <a:moveTo>
                  <a:pt x="340665" y="346683"/>
                </a:moveTo>
                <a:lnTo>
                  <a:pt x="170332" y="346683"/>
                </a:lnTo>
                <a:lnTo>
                  <a:pt x="170332" y="433354"/>
                </a:lnTo>
                <a:lnTo>
                  <a:pt x="0" y="216677"/>
                </a:lnTo>
                <a:lnTo>
                  <a:pt x="170332" y="0"/>
                </a:lnTo>
                <a:lnTo>
                  <a:pt x="170332" y="86671"/>
                </a:lnTo>
                <a:lnTo>
                  <a:pt x="340665" y="86671"/>
                </a:lnTo>
                <a:lnTo>
                  <a:pt x="340665" y="346683"/>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spcFirstLastPara="0" vert="horz" wrap="square" lIns="102199" tIns="86672" rIns="1" bIns="86671"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
        <p:nvSpPr>
          <p:cNvPr id="13" name="Circle 6">
            <a:extLst>
              <a:ext uri="{FF2B5EF4-FFF2-40B4-BE49-F238E27FC236}">
                <a16:creationId xmlns:a16="http://schemas.microsoft.com/office/drawing/2014/main" id="{0CE0BD9E-E07B-4B03-B480-63629B748AC8}"/>
              </a:ext>
            </a:extLst>
          </p:cNvPr>
          <p:cNvSpPr/>
          <p:nvPr/>
        </p:nvSpPr>
        <p:spPr>
          <a:xfrm>
            <a:off x="3928619" y="4584086"/>
            <a:ext cx="1284014" cy="1284014"/>
          </a:xfrm>
          <a:custGeom>
            <a:avLst/>
            <a:gdLst>
              <a:gd name="connsiteX0" fmla="*/ 0 w 1284014"/>
              <a:gd name="connsiteY0" fmla="*/ 642007 h 1284014"/>
              <a:gd name="connsiteX1" fmla="*/ 642007 w 1284014"/>
              <a:gd name="connsiteY1" fmla="*/ 0 h 1284014"/>
              <a:gd name="connsiteX2" fmla="*/ 1284014 w 1284014"/>
              <a:gd name="connsiteY2" fmla="*/ 642007 h 1284014"/>
              <a:gd name="connsiteX3" fmla="*/ 642007 w 1284014"/>
              <a:gd name="connsiteY3" fmla="*/ 1284014 h 1284014"/>
              <a:gd name="connsiteX4" fmla="*/ 0 w 1284014"/>
              <a:gd name="connsiteY4" fmla="*/ 642007 h 1284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014" h="1284014">
                <a:moveTo>
                  <a:pt x="0" y="642007"/>
                </a:moveTo>
                <a:cubicBezTo>
                  <a:pt x="0" y="287436"/>
                  <a:pt x="287436" y="0"/>
                  <a:pt x="642007" y="0"/>
                </a:cubicBezTo>
                <a:cubicBezTo>
                  <a:pt x="996578" y="0"/>
                  <a:pt x="1284014" y="287436"/>
                  <a:pt x="1284014" y="642007"/>
                </a:cubicBezTo>
                <a:cubicBezTo>
                  <a:pt x="1284014" y="996578"/>
                  <a:pt x="996578" y="1284014"/>
                  <a:pt x="642007" y="1284014"/>
                </a:cubicBezTo>
                <a:cubicBezTo>
                  <a:pt x="287436" y="1284014"/>
                  <a:pt x="0" y="996578"/>
                  <a:pt x="0" y="642007"/>
                </a:cubicBezTo>
                <a:close/>
              </a:path>
            </a:pathLst>
          </a:custGeom>
          <a:solidFill>
            <a:srgbClr val="00188F"/>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spcFirstLastPara="0" vert="horz" wrap="square" lIns="203279" tIns="203279" rIns="203279" bIns="203279" numCol="1" spcCol="1270" anchor="ctr" anchorCtr="0">
            <a:noAutofit/>
          </a:bodyPr>
          <a:lstStyle/>
          <a:p>
            <a:pPr marL="0" lvl="0" indent="0" algn="ctr" defTabSz="533400">
              <a:lnSpc>
                <a:spcPct val="90000"/>
              </a:lnSpc>
              <a:spcBef>
                <a:spcPct val="0"/>
              </a:spcBef>
              <a:spcAft>
                <a:spcPct val="35000"/>
              </a:spcAft>
              <a:buNone/>
            </a:pPr>
            <a:r>
              <a:rPr lang="en-US" sz="1200" kern="1200" dirty="0"/>
              <a:t>Add tabs</a:t>
            </a:r>
          </a:p>
        </p:txBody>
      </p:sp>
      <p:sp>
        <p:nvSpPr>
          <p:cNvPr id="14" name="Freeform: Shape 13" descr="arrow icon pointing to next lifecycle cirlce">
            <a:extLst>
              <a:ext uri="{FF2B5EF4-FFF2-40B4-BE49-F238E27FC236}">
                <a16:creationId xmlns:a16="http://schemas.microsoft.com/office/drawing/2014/main" id="{54A7086A-0EDB-498F-A247-DB10EC5BAE95}"/>
              </a:ext>
            </a:extLst>
          </p:cNvPr>
          <p:cNvSpPr/>
          <p:nvPr/>
        </p:nvSpPr>
        <p:spPr>
          <a:xfrm rot="3407801">
            <a:off x="3824833" y="4343139"/>
            <a:ext cx="340666" cy="433355"/>
          </a:xfrm>
          <a:custGeom>
            <a:avLst/>
            <a:gdLst>
              <a:gd name="connsiteX0" fmla="*/ 0 w 340665"/>
              <a:gd name="connsiteY0" fmla="*/ 86671 h 433354"/>
              <a:gd name="connsiteX1" fmla="*/ 170333 w 340665"/>
              <a:gd name="connsiteY1" fmla="*/ 86671 h 433354"/>
              <a:gd name="connsiteX2" fmla="*/ 170333 w 340665"/>
              <a:gd name="connsiteY2" fmla="*/ 0 h 433354"/>
              <a:gd name="connsiteX3" fmla="*/ 340665 w 340665"/>
              <a:gd name="connsiteY3" fmla="*/ 216677 h 433354"/>
              <a:gd name="connsiteX4" fmla="*/ 170333 w 340665"/>
              <a:gd name="connsiteY4" fmla="*/ 433354 h 433354"/>
              <a:gd name="connsiteX5" fmla="*/ 170333 w 340665"/>
              <a:gd name="connsiteY5" fmla="*/ 346683 h 433354"/>
              <a:gd name="connsiteX6" fmla="*/ 0 w 340665"/>
              <a:gd name="connsiteY6" fmla="*/ 346683 h 433354"/>
              <a:gd name="connsiteX7" fmla="*/ 0 w 340665"/>
              <a:gd name="connsiteY7" fmla="*/ 86671 h 4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665" h="433354">
                <a:moveTo>
                  <a:pt x="340665" y="346683"/>
                </a:moveTo>
                <a:lnTo>
                  <a:pt x="170332" y="346683"/>
                </a:lnTo>
                <a:lnTo>
                  <a:pt x="170332" y="433354"/>
                </a:lnTo>
                <a:lnTo>
                  <a:pt x="0" y="216677"/>
                </a:lnTo>
                <a:lnTo>
                  <a:pt x="170332" y="0"/>
                </a:lnTo>
                <a:lnTo>
                  <a:pt x="170332" y="86671"/>
                </a:lnTo>
                <a:lnTo>
                  <a:pt x="340665" y="86671"/>
                </a:lnTo>
                <a:lnTo>
                  <a:pt x="340665" y="346683"/>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spcFirstLastPara="0" vert="horz" wrap="square" lIns="102200" tIns="86671" rIns="-1" bIns="86671"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
        <p:nvSpPr>
          <p:cNvPr id="15" name="Circle 7">
            <a:extLst>
              <a:ext uri="{FF2B5EF4-FFF2-40B4-BE49-F238E27FC236}">
                <a16:creationId xmlns:a16="http://schemas.microsoft.com/office/drawing/2014/main" id="{63CB02A8-F182-40DA-B8FC-850ACDC57F21}"/>
              </a:ext>
            </a:extLst>
          </p:cNvPr>
          <p:cNvSpPr/>
          <p:nvPr/>
        </p:nvSpPr>
        <p:spPr>
          <a:xfrm>
            <a:off x="3274786" y="3045159"/>
            <a:ext cx="1284014" cy="1284014"/>
          </a:xfrm>
          <a:custGeom>
            <a:avLst/>
            <a:gdLst>
              <a:gd name="connsiteX0" fmla="*/ 0 w 1284014"/>
              <a:gd name="connsiteY0" fmla="*/ 642007 h 1284014"/>
              <a:gd name="connsiteX1" fmla="*/ 642007 w 1284014"/>
              <a:gd name="connsiteY1" fmla="*/ 0 h 1284014"/>
              <a:gd name="connsiteX2" fmla="*/ 1284014 w 1284014"/>
              <a:gd name="connsiteY2" fmla="*/ 642007 h 1284014"/>
              <a:gd name="connsiteX3" fmla="*/ 642007 w 1284014"/>
              <a:gd name="connsiteY3" fmla="*/ 1284014 h 1284014"/>
              <a:gd name="connsiteX4" fmla="*/ 0 w 1284014"/>
              <a:gd name="connsiteY4" fmla="*/ 642007 h 1284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014" h="1284014">
                <a:moveTo>
                  <a:pt x="0" y="642007"/>
                </a:moveTo>
                <a:cubicBezTo>
                  <a:pt x="0" y="287436"/>
                  <a:pt x="287436" y="0"/>
                  <a:pt x="642007" y="0"/>
                </a:cubicBezTo>
                <a:cubicBezTo>
                  <a:pt x="996578" y="0"/>
                  <a:pt x="1284014" y="287436"/>
                  <a:pt x="1284014" y="642007"/>
                </a:cubicBezTo>
                <a:cubicBezTo>
                  <a:pt x="1284014" y="996578"/>
                  <a:pt x="996578" y="1284014"/>
                  <a:pt x="642007" y="1284014"/>
                </a:cubicBezTo>
                <a:cubicBezTo>
                  <a:pt x="287436" y="1284014"/>
                  <a:pt x="0" y="996578"/>
                  <a:pt x="0" y="642007"/>
                </a:cubicBezTo>
                <a:close/>
              </a:path>
            </a:pathLst>
          </a:custGeom>
          <a:solidFill>
            <a:srgbClr val="002050"/>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spcFirstLastPara="0" vert="horz" wrap="square" lIns="203279" tIns="203279" rIns="203279" bIns="203279" numCol="1" spcCol="1270" anchor="ctr" anchorCtr="0">
            <a:noAutofit/>
          </a:bodyPr>
          <a:lstStyle/>
          <a:p>
            <a:pPr marL="0" lvl="0" indent="0" algn="ctr" defTabSz="533400">
              <a:lnSpc>
                <a:spcPct val="90000"/>
              </a:lnSpc>
              <a:spcBef>
                <a:spcPct val="0"/>
              </a:spcBef>
              <a:spcAft>
                <a:spcPct val="35000"/>
              </a:spcAft>
              <a:buNone/>
            </a:pPr>
            <a:r>
              <a:rPr lang="en-US" sz="1200" kern="1200" dirty="0"/>
              <a:t>Send a message</a:t>
            </a:r>
          </a:p>
        </p:txBody>
      </p:sp>
      <p:sp>
        <p:nvSpPr>
          <p:cNvPr id="16" name="Freeform: Shape 15" descr="arrow icon pointing to next lifecycle cirlce">
            <a:extLst>
              <a:ext uri="{FF2B5EF4-FFF2-40B4-BE49-F238E27FC236}">
                <a16:creationId xmlns:a16="http://schemas.microsoft.com/office/drawing/2014/main" id="{4A3D6E44-AF5B-4D89-8097-F4C495238951}"/>
              </a:ext>
            </a:extLst>
          </p:cNvPr>
          <p:cNvSpPr/>
          <p:nvPr/>
        </p:nvSpPr>
        <p:spPr>
          <a:xfrm rot="17256602">
            <a:off x="3855908" y="2612560"/>
            <a:ext cx="340665" cy="433354"/>
          </a:xfrm>
          <a:custGeom>
            <a:avLst/>
            <a:gdLst>
              <a:gd name="connsiteX0" fmla="*/ 0 w 340665"/>
              <a:gd name="connsiteY0" fmla="*/ 86671 h 433354"/>
              <a:gd name="connsiteX1" fmla="*/ 170333 w 340665"/>
              <a:gd name="connsiteY1" fmla="*/ 86671 h 433354"/>
              <a:gd name="connsiteX2" fmla="*/ 170333 w 340665"/>
              <a:gd name="connsiteY2" fmla="*/ 0 h 433354"/>
              <a:gd name="connsiteX3" fmla="*/ 340665 w 340665"/>
              <a:gd name="connsiteY3" fmla="*/ 216677 h 433354"/>
              <a:gd name="connsiteX4" fmla="*/ 170333 w 340665"/>
              <a:gd name="connsiteY4" fmla="*/ 433354 h 433354"/>
              <a:gd name="connsiteX5" fmla="*/ 170333 w 340665"/>
              <a:gd name="connsiteY5" fmla="*/ 346683 h 433354"/>
              <a:gd name="connsiteX6" fmla="*/ 0 w 340665"/>
              <a:gd name="connsiteY6" fmla="*/ 346683 h 433354"/>
              <a:gd name="connsiteX7" fmla="*/ 0 w 340665"/>
              <a:gd name="connsiteY7" fmla="*/ 86671 h 4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665" h="433354">
                <a:moveTo>
                  <a:pt x="0" y="86671"/>
                </a:moveTo>
                <a:lnTo>
                  <a:pt x="170333" y="86671"/>
                </a:lnTo>
                <a:lnTo>
                  <a:pt x="170333" y="0"/>
                </a:lnTo>
                <a:lnTo>
                  <a:pt x="340665" y="216677"/>
                </a:lnTo>
                <a:lnTo>
                  <a:pt x="170333" y="433354"/>
                </a:lnTo>
                <a:lnTo>
                  <a:pt x="170333" y="346683"/>
                </a:lnTo>
                <a:lnTo>
                  <a:pt x="0" y="346683"/>
                </a:lnTo>
                <a:lnTo>
                  <a:pt x="0" y="86671"/>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spcFirstLastPara="0" vert="horz" wrap="square" lIns="-1" tIns="86671" rIns="102199" bIns="86670"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
        <p:nvSpPr>
          <p:cNvPr id="17" name="Circle 8">
            <a:extLst>
              <a:ext uri="{FF2B5EF4-FFF2-40B4-BE49-F238E27FC236}">
                <a16:creationId xmlns:a16="http://schemas.microsoft.com/office/drawing/2014/main" id="{2325E53D-E363-415A-8B53-3703CF90884A}"/>
              </a:ext>
            </a:extLst>
          </p:cNvPr>
          <p:cNvSpPr/>
          <p:nvPr/>
        </p:nvSpPr>
        <p:spPr>
          <a:xfrm>
            <a:off x="3979419" y="1622197"/>
            <a:ext cx="1284014" cy="1284014"/>
          </a:xfrm>
          <a:custGeom>
            <a:avLst/>
            <a:gdLst>
              <a:gd name="connsiteX0" fmla="*/ 0 w 1284014"/>
              <a:gd name="connsiteY0" fmla="*/ 642007 h 1284014"/>
              <a:gd name="connsiteX1" fmla="*/ 642007 w 1284014"/>
              <a:gd name="connsiteY1" fmla="*/ 0 h 1284014"/>
              <a:gd name="connsiteX2" fmla="*/ 1284014 w 1284014"/>
              <a:gd name="connsiteY2" fmla="*/ 642007 h 1284014"/>
              <a:gd name="connsiteX3" fmla="*/ 642007 w 1284014"/>
              <a:gd name="connsiteY3" fmla="*/ 1284014 h 1284014"/>
              <a:gd name="connsiteX4" fmla="*/ 0 w 1284014"/>
              <a:gd name="connsiteY4" fmla="*/ 642007 h 12840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014" h="1284014">
                <a:moveTo>
                  <a:pt x="0" y="642007"/>
                </a:moveTo>
                <a:cubicBezTo>
                  <a:pt x="0" y="287436"/>
                  <a:pt x="287436" y="0"/>
                  <a:pt x="642007" y="0"/>
                </a:cubicBezTo>
                <a:cubicBezTo>
                  <a:pt x="996578" y="0"/>
                  <a:pt x="1284014" y="287436"/>
                  <a:pt x="1284014" y="642007"/>
                </a:cubicBezTo>
                <a:cubicBezTo>
                  <a:pt x="1284014" y="996578"/>
                  <a:pt x="996578" y="1284014"/>
                  <a:pt x="642007" y="1284014"/>
                </a:cubicBezTo>
                <a:cubicBezTo>
                  <a:pt x="287436" y="1284014"/>
                  <a:pt x="0" y="996578"/>
                  <a:pt x="0" y="642007"/>
                </a:cubicBezTo>
                <a:close/>
              </a:path>
            </a:pathLst>
          </a:custGeom>
          <a:solidFill>
            <a:srgbClr val="002050"/>
          </a:solidFill>
        </p:spPr>
        <p:style>
          <a:lnRef idx="3">
            <a:schemeClr val="lt2">
              <a:hueOff val="0"/>
              <a:satOff val="0"/>
              <a:lumOff val="0"/>
              <a:alphaOff val="0"/>
            </a:schemeClr>
          </a:lnRef>
          <a:fillRef idx="1">
            <a:scrgbClr r="0" g="0" b="0"/>
          </a:fillRef>
          <a:effectRef idx="1">
            <a:schemeClr val="dk2">
              <a:hueOff val="0"/>
              <a:satOff val="0"/>
              <a:lumOff val="0"/>
              <a:alphaOff val="0"/>
            </a:schemeClr>
          </a:effectRef>
          <a:fontRef idx="minor">
            <a:schemeClr val="lt1"/>
          </a:fontRef>
        </p:style>
        <p:txBody>
          <a:bodyPr spcFirstLastPara="0" vert="horz" wrap="square" lIns="203279" tIns="203279" rIns="203279" bIns="203279" numCol="1" spcCol="1270" anchor="ctr" anchorCtr="0">
            <a:noAutofit/>
          </a:bodyPr>
          <a:lstStyle/>
          <a:p>
            <a:pPr marL="0" lvl="0" indent="0" algn="ctr" defTabSz="533400">
              <a:lnSpc>
                <a:spcPct val="90000"/>
              </a:lnSpc>
              <a:spcBef>
                <a:spcPct val="0"/>
              </a:spcBef>
              <a:spcAft>
                <a:spcPct val="35000"/>
              </a:spcAft>
              <a:buNone/>
            </a:pPr>
            <a:r>
              <a:rPr lang="en-US" sz="1200" kern="1200" dirty="0"/>
              <a:t>Archive or delete the team when the time comes</a:t>
            </a:r>
          </a:p>
        </p:txBody>
      </p:sp>
      <p:sp>
        <p:nvSpPr>
          <p:cNvPr id="18" name="Freeform: Shape 17" descr="arrow icon pointing to next lifecycle cirlce">
            <a:extLst>
              <a:ext uri="{FF2B5EF4-FFF2-40B4-BE49-F238E27FC236}">
                <a16:creationId xmlns:a16="http://schemas.microsoft.com/office/drawing/2014/main" id="{D1EAD0B3-4664-4320-A238-86013867B4CF}"/>
              </a:ext>
            </a:extLst>
          </p:cNvPr>
          <p:cNvSpPr/>
          <p:nvPr/>
        </p:nvSpPr>
        <p:spPr>
          <a:xfrm rot="19517994">
            <a:off x="5093100" y="1452903"/>
            <a:ext cx="340665" cy="433354"/>
          </a:xfrm>
          <a:custGeom>
            <a:avLst/>
            <a:gdLst>
              <a:gd name="connsiteX0" fmla="*/ 0 w 340665"/>
              <a:gd name="connsiteY0" fmla="*/ 86671 h 433354"/>
              <a:gd name="connsiteX1" fmla="*/ 170333 w 340665"/>
              <a:gd name="connsiteY1" fmla="*/ 86671 h 433354"/>
              <a:gd name="connsiteX2" fmla="*/ 170333 w 340665"/>
              <a:gd name="connsiteY2" fmla="*/ 0 h 433354"/>
              <a:gd name="connsiteX3" fmla="*/ 340665 w 340665"/>
              <a:gd name="connsiteY3" fmla="*/ 216677 h 433354"/>
              <a:gd name="connsiteX4" fmla="*/ 170333 w 340665"/>
              <a:gd name="connsiteY4" fmla="*/ 433354 h 433354"/>
              <a:gd name="connsiteX5" fmla="*/ 170333 w 340665"/>
              <a:gd name="connsiteY5" fmla="*/ 346683 h 433354"/>
              <a:gd name="connsiteX6" fmla="*/ 0 w 340665"/>
              <a:gd name="connsiteY6" fmla="*/ 346683 h 433354"/>
              <a:gd name="connsiteX7" fmla="*/ 0 w 340665"/>
              <a:gd name="connsiteY7" fmla="*/ 86671 h 43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665" h="433354">
                <a:moveTo>
                  <a:pt x="0" y="86671"/>
                </a:moveTo>
                <a:lnTo>
                  <a:pt x="170333" y="86671"/>
                </a:lnTo>
                <a:lnTo>
                  <a:pt x="170333" y="0"/>
                </a:lnTo>
                <a:lnTo>
                  <a:pt x="340665" y="216677"/>
                </a:lnTo>
                <a:lnTo>
                  <a:pt x="170333" y="433354"/>
                </a:lnTo>
                <a:lnTo>
                  <a:pt x="170333" y="346683"/>
                </a:lnTo>
                <a:lnTo>
                  <a:pt x="0" y="346683"/>
                </a:lnTo>
                <a:lnTo>
                  <a:pt x="0" y="86671"/>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lt1"/>
          </a:fontRef>
        </p:style>
        <p:txBody>
          <a:bodyPr spcFirstLastPara="0" vert="horz" wrap="square" lIns="-1" tIns="86670" rIns="102199" bIns="86671" numCol="1" spcCol="1270" anchor="ctr" anchorCtr="0">
            <a:noAutofit/>
          </a:bodyPr>
          <a:lstStyle/>
          <a:p>
            <a:pPr marL="0" lvl="0" indent="0" algn="ctr" defTabSz="755650">
              <a:lnSpc>
                <a:spcPct val="90000"/>
              </a:lnSpc>
              <a:spcBef>
                <a:spcPct val="0"/>
              </a:spcBef>
              <a:spcAft>
                <a:spcPct val="35000"/>
              </a:spcAft>
              <a:buNone/>
            </a:pPr>
            <a:endParaRPr lang="en-US" sz="1700" kern="1200"/>
          </a:p>
        </p:txBody>
      </p:sp>
    </p:spTree>
    <p:extLst>
      <p:ext uri="{BB962C8B-B14F-4D97-AF65-F5344CB8AC3E}">
        <p14:creationId xmlns:p14="http://schemas.microsoft.com/office/powerpoint/2010/main" val="1749957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6" name="TextBox 5"/>
          <p:cNvSpPr txBox="1"/>
          <p:nvPr/>
        </p:nvSpPr>
        <p:spPr>
          <a:xfrm>
            <a:off x="0" y="2730012"/>
            <a:ext cx="5359182"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srgbClr val="4C5A67"/>
                </a:solidFill>
                <a:effectLst/>
                <a:uLnTx/>
                <a:uFillTx/>
                <a:latin typeface="Segoe UI"/>
                <a:ea typeface="+mn-ea"/>
                <a:cs typeface="+mn-cs"/>
              </a:rPr>
              <a:t>Teams + SharePoint Framework</a:t>
            </a:r>
            <a:endParaRPr kumimoji="0" lang="en-US" sz="2000" b="1" i="0" u="none" strike="noStrike" kern="1200" cap="none" spc="0" normalizeH="0" baseline="0" noProof="0" dirty="0">
              <a:ln>
                <a:noFill/>
              </a:ln>
              <a:solidFill>
                <a:srgbClr val="4C5A67"/>
              </a:solidFill>
              <a:effectLst/>
              <a:uLnTx/>
              <a:uFillTx/>
              <a:latin typeface="Segoe UI"/>
              <a:ea typeface="+mn-ea"/>
              <a:cs typeface="+mn-cs"/>
            </a:endParaRPr>
          </a:p>
        </p:txBody>
      </p:sp>
      <p:pic>
        <p:nvPicPr>
          <p:cNvPr id="3" name="Picture 2" descr="Microsoft SharePoint logo icon">
            <a:extLst>
              <a:ext uri="{FF2B5EF4-FFF2-40B4-BE49-F238E27FC236}">
                <a16:creationId xmlns:a16="http://schemas.microsoft.com/office/drawing/2014/main" id="{37A9A07B-81F4-4210-BDB9-7180EC326DC5}"/>
              </a:ext>
            </a:extLst>
          </p:cNvPr>
          <p:cNvPicPr>
            <a:picLocks noChangeAspect="1"/>
          </p:cNvPicPr>
          <p:nvPr/>
        </p:nvPicPr>
        <p:blipFill>
          <a:blip r:embed="rId3"/>
          <a:stretch>
            <a:fillRect/>
          </a:stretch>
        </p:blipFill>
        <p:spPr>
          <a:xfrm>
            <a:off x="7092526" y="2538351"/>
            <a:ext cx="1063861" cy="1063861"/>
          </a:xfrm>
          <a:prstGeom prst="rect">
            <a:avLst/>
          </a:prstGeom>
        </p:spPr>
      </p:pic>
      <p:sp>
        <p:nvSpPr>
          <p:cNvPr id="4" name="Plus Sign 3" descr="Plus sign">
            <a:extLst>
              <a:ext uri="{FF2B5EF4-FFF2-40B4-BE49-F238E27FC236}">
                <a16:creationId xmlns:a16="http://schemas.microsoft.com/office/drawing/2014/main" id="{B14516C5-D74B-459C-95F9-82C1C58EB8F5}"/>
              </a:ext>
            </a:extLst>
          </p:cNvPr>
          <p:cNvSpPr/>
          <p:nvPr/>
        </p:nvSpPr>
        <p:spPr>
          <a:xfrm>
            <a:off x="8385000" y="2743200"/>
            <a:ext cx="685800" cy="685800"/>
          </a:xfrm>
          <a:prstGeom prst="mathPlus">
            <a:avLst>
              <a:gd name="adj1" fmla="val 108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6E6E6"/>
              </a:solidFill>
              <a:effectLst/>
              <a:uLnTx/>
              <a:uFillTx/>
              <a:latin typeface="Segoe UI"/>
              <a:ea typeface="+mn-ea"/>
              <a:cs typeface="+mn-cs"/>
            </a:endParaRPr>
          </a:p>
        </p:txBody>
      </p:sp>
      <p:pic>
        <p:nvPicPr>
          <p:cNvPr id="5" name="Picture 4" descr="Microsoft Teams logo icon">
            <a:extLst>
              <a:ext uri="{FF2B5EF4-FFF2-40B4-BE49-F238E27FC236}">
                <a16:creationId xmlns:a16="http://schemas.microsoft.com/office/drawing/2014/main" id="{F59CE9B7-BFB7-4C65-BE8D-DE063B93D8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0650" y="2364965"/>
            <a:ext cx="1588581" cy="144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97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65152" y="1593054"/>
            <a:ext cx="5443935" cy="4707122"/>
          </a:xfrm>
          <a:prstGeom prst="rect">
            <a:avLst/>
          </a:prstGeom>
          <a:noFill/>
        </p:spPr>
        <p:txBody>
          <a:bodyPr wrap="square" lIns="0" tIns="0" rIns="0" bIns="0" rtlCol="0">
            <a:spAutoFit/>
          </a:bodyPr>
          <a:lstStyle/>
          <a:p>
            <a:pPr marL="336145" marR="0" lvl="0" indent="-336145"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Modern client-side development</a:t>
            </a:r>
          </a:p>
          <a:p>
            <a:pPr marL="336145" marR="0" lvl="0" indent="-336145"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Lightweight web and mobile</a:t>
            </a:r>
          </a:p>
          <a:p>
            <a:pPr marL="336145" marR="0" lvl="0" indent="-336145"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Supports open source tools </a:t>
            </a:r>
            <a:br>
              <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br>
            <a:r>
              <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&amp; JavaScript web frameworks</a:t>
            </a:r>
          </a:p>
          <a:p>
            <a:pPr marL="336145" marR="0" lvl="0" indent="-336145"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Built-in Graph support, Azure Active Directory secured APIs and free hosting on SharePoint</a:t>
            </a:r>
          </a:p>
          <a:p>
            <a:pPr marL="336145" marR="0" lvl="0" indent="-336145"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a:p>
            <a:pPr marL="336145" marR="0" lvl="0" indent="-336145" algn="l" defTabSz="914314"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353"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10" name="Group 9" descr="Sharepoint logo icon above image of mobile phone displaying a blog post. To the right of the mobile phone is a screenshot of the blog post being created in a Microsoft SharePoint window.&#10;&#10;Below the images is a horizontal, double-ended arrow with the words &quot;SharePoint Framework&quot; beneath it, followed by 3 boxes in a row labelled Microsoft Graph, Lists &amp; Files, and Cloud Services. From each box a vertical, double-ended arrow points to and from the words &quot;SharePoint Framework&quot; above the row of boxes.&#10;">
            <a:extLst>
              <a:ext uri="{FF2B5EF4-FFF2-40B4-BE49-F238E27FC236}">
                <a16:creationId xmlns:a16="http://schemas.microsoft.com/office/drawing/2014/main" id="{E0BAC93B-6852-467E-A73F-8840B62010EB}"/>
              </a:ext>
            </a:extLst>
          </p:cNvPr>
          <p:cNvGrpSpPr/>
          <p:nvPr/>
        </p:nvGrpSpPr>
        <p:grpSpPr>
          <a:xfrm>
            <a:off x="6687210" y="300786"/>
            <a:ext cx="5237005" cy="6186906"/>
            <a:chOff x="6687210" y="300786"/>
            <a:chExt cx="5237005" cy="6186906"/>
          </a:xfrm>
        </p:grpSpPr>
        <p:pic>
          <p:nvPicPr>
            <p:cNvPr id="12" name="Picture 11" descr="A close up of a sign&#10;&#10;Description automatically generated">
              <a:extLst>
                <a:ext uri="{FF2B5EF4-FFF2-40B4-BE49-F238E27FC236}">
                  <a16:creationId xmlns:a16="http://schemas.microsoft.com/office/drawing/2014/main" id="{C2200B21-5211-4B89-9BFF-3AD94642E2A9}"/>
                </a:ext>
              </a:extLst>
            </p:cNvPr>
            <p:cNvPicPr>
              <a:picLocks noChangeAspect="1"/>
            </p:cNvPicPr>
            <p:nvPr/>
          </p:nvPicPr>
          <p:blipFill>
            <a:blip r:embed="rId3"/>
            <a:stretch>
              <a:fillRect/>
            </a:stretch>
          </p:blipFill>
          <p:spPr>
            <a:xfrm>
              <a:off x="9373165" y="300786"/>
              <a:ext cx="1356042" cy="1356042"/>
            </a:xfrm>
            <a:prstGeom prst="rect">
              <a:avLst/>
            </a:prstGeom>
          </p:spPr>
        </p:pic>
        <p:grpSp>
          <p:nvGrpSpPr>
            <p:cNvPr id="29" name="Group 28">
              <a:extLst>
                <a:ext uri="{FF2B5EF4-FFF2-40B4-BE49-F238E27FC236}">
                  <a16:creationId xmlns:a16="http://schemas.microsoft.com/office/drawing/2014/main" id="{DF600F92-DCF9-4E7D-985D-C1A7CF628671}"/>
                </a:ext>
              </a:extLst>
            </p:cNvPr>
            <p:cNvGrpSpPr/>
            <p:nvPr/>
          </p:nvGrpSpPr>
          <p:grpSpPr>
            <a:xfrm>
              <a:off x="6687210" y="2034720"/>
              <a:ext cx="5237005" cy="4452972"/>
              <a:chOff x="6440608" y="1425577"/>
              <a:chExt cx="5533905" cy="4705423"/>
            </a:xfrm>
          </p:grpSpPr>
          <p:pic>
            <p:nvPicPr>
              <p:cNvPr id="30" name="Picture 29">
                <a:extLst>
                  <a:ext uri="{FF2B5EF4-FFF2-40B4-BE49-F238E27FC236}">
                    <a16:creationId xmlns:a16="http://schemas.microsoft.com/office/drawing/2014/main" id="{3E3E5E46-AC09-4397-81B8-E1ABF34DB7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13951" y="1732641"/>
                <a:ext cx="1184651" cy="2425214"/>
              </a:xfrm>
              <a:prstGeom prst="rect">
                <a:avLst/>
              </a:prstGeom>
            </p:spPr>
          </p:pic>
          <p:sp>
            <p:nvSpPr>
              <p:cNvPr id="31" name="Left-Right Arrow 18">
                <a:extLst>
                  <a:ext uri="{FF2B5EF4-FFF2-40B4-BE49-F238E27FC236}">
                    <a16:creationId xmlns:a16="http://schemas.microsoft.com/office/drawing/2014/main" id="{875D60D7-CECF-4E79-BF93-A07667853B53}"/>
                  </a:ext>
                </a:extLst>
              </p:cNvPr>
              <p:cNvSpPr/>
              <p:nvPr/>
            </p:nvSpPr>
            <p:spPr bwMode="auto">
              <a:xfrm>
                <a:off x="6440608" y="4370583"/>
                <a:ext cx="5533905" cy="244914"/>
              </a:xfrm>
              <a:prstGeom prst="lef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EEB155C9-9776-489C-824D-A355C5E4741B}"/>
                  </a:ext>
                </a:extLst>
              </p:cNvPr>
              <p:cNvSpPr txBox="1"/>
              <p:nvPr/>
            </p:nvSpPr>
            <p:spPr>
              <a:xfrm>
                <a:off x="7467031" y="4551680"/>
                <a:ext cx="3623613" cy="663240"/>
              </a:xfrm>
              <a:prstGeom prst="rect">
                <a:avLst/>
              </a:prstGeom>
              <a:noFill/>
            </p:spPr>
            <p:txBody>
              <a:bodyPr wrap="none" lIns="182750" tIns="146201" rIns="182750" bIns="146201" rtlCol="0">
                <a:spAutoFit/>
              </a:bodyPr>
              <a:lstStyle/>
              <a:p>
                <a:pPr marL="0" marR="0" lvl="0" indent="0" algn="l" defTabSz="913698"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rgbClr val="0078D7"/>
                    </a:solidFill>
                    <a:effectLst/>
                    <a:uLnTx/>
                    <a:uFillTx/>
                    <a:latin typeface="Segoe UI"/>
                    <a:ea typeface="+mn-ea"/>
                    <a:cs typeface="+mn-cs"/>
                  </a:rPr>
                  <a:t>SharePoint Framework</a:t>
                </a:r>
              </a:p>
            </p:txBody>
          </p:sp>
          <p:sp>
            <p:nvSpPr>
              <p:cNvPr id="33" name="Rectangle 32">
                <a:extLst>
                  <a:ext uri="{FF2B5EF4-FFF2-40B4-BE49-F238E27FC236}">
                    <a16:creationId xmlns:a16="http://schemas.microsoft.com/office/drawing/2014/main" id="{AD867594-AE9D-43CD-881A-BF78F70AEEC7}"/>
                  </a:ext>
                </a:extLst>
              </p:cNvPr>
              <p:cNvSpPr/>
              <p:nvPr/>
            </p:nvSpPr>
            <p:spPr bwMode="auto">
              <a:xfrm>
                <a:off x="9473549" y="5390464"/>
                <a:ext cx="2500964" cy="740536"/>
              </a:xfrm>
              <a:prstGeom prst="rect">
                <a:avLst/>
              </a:prstGeom>
              <a:noFill/>
              <a:ln w="28575">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0C0"/>
                    </a:solidFill>
                    <a:effectLst/>
                    <a:uLnTx/>
                    <a:uFillTx/>
                    <a:latin typeface="Segoe UI Semilight"/>
                    <a:ea typeface="+mn-ea"/>
                    <a:cs typeface="+mn-cs"/>
                  </a:rPr>
                  <a:t>Cloud Services</a:t>
                </a:r>
              </a:p>
            </p:txBody>
          </p:sp>
          <p:sp>
            <p:nvSpPr>
              <p:cNvPr id="35" name="Rectangle 34">
                <a:extLst>
                  <a:ext uri="{FF2B5EF4-FFF2-40B4-BE49-F238E27FC236}">
                    <a16:creationId xmlns:a16="http://schemas.microsoft.com/office/drawing/2014/main" id="{239AE911-1C10-4ECC-834A-72B0231E4F0D}"/>
                  </a:ext>
                </a:extLst>
              </p:cNvPr>
              <p:cNvSpPr/>
              <p:nvPr/>
            </p:nvSpPr>
            <p:spPr bwMode="auto">
              <a:xfrm>
                <a:off x="6440609" y="5390464"/>
                <a:ext cx="1412903" cy="740536"/>
              </a:xfrm>
              <a:prstGeom prst="rect">
                <a:avLst/>
              </a:prstGeom>
              <a:noFill/>
              <a:ln w="28575">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0C0"/>
                    </a:solidFill>
                    <a:effectLst/>
                    <a:uLnTx/>
                    <a:uFillTx/>
                    <a:latin typeface="Segoe UI Semilight"/>
                    <a:ea typeface="+mn-ea"/>
                    <a:cs typeface="+mn-cs"/>
                  </a:rPr>
                  <a:t>Microsoft Graph</a:t>
                </a:r>
              </a:p>
            </p:txBody>
          </p:sp>
          <p:pic>
            <p:nvPicPr>
              <p:cNvPr id="39" name="Picture 38">
                <a:extLst>
                  <a:ext uri="{FF2B5EF4-FFF2-40B4-BE49-F238E27FC236}">
                    <a16:creationId xmlns:a16="http://schemas.microsoft.com/office/drawing/2014/main" id="{A1024CCB-A9ED-4BB9-9FDF-881983733EFB}"/>
                  </a:ext>
                </a:extLst>
              </p:cNvPr>
              <p:cNvPicPr>
                <a:picLocks noChangeAspect="1"/>
              </p:cNvPicPr>
              <p:nvPr/>
            </p:nvPicPr>
            <p:blipFill rotWithShape="1">
              <a:blip r:embed="rId5"/>
              <a:srcRect l="869" t="1438" r="865" b="979"/>
              <a:stretch/>
            </p:blipFill>
            <p:spPr>
              <a:xfrm>
                <a:off x="8048221" y="1425577"/>
                <a:ext cx="3926292" cy="2732280"/>
              </a:xfrm>
              <a:prstGeom prst="rect">
                <a:avLst/>
              </a:prstGeom>
              <a:solidFill>
                <a:schemeClr val="tx1"/>
              </a:solidFill>
              <a:ln>
                <a:solidFill>
                  <a:schemeClr val="bg1">
                    <a:lumMod val="65000"/>
                  </a:schemeClr>
                </a:solidFill>
              </a:ln>
            </p:spPr>
          </p:pic>
        </p:grpSp>
        <p:sp>
          <p:nvSpPr>
            <p:cNvPr id="41" name="Left-Right Arrow 18">
              <a:extLst>
                <a:ext uri="{FF2B5EF4-FFF2-40B4-BE49-F238E27FC236}">
                  <a16:creationId xmlns:a16="http://schemas.microsoft.com/office/drawing/2014/main" id="{7EB40019-05D9-4B2A-9CD2-F8367CFE69FA}"/>
                </a:ext>
              </a:extLst>
            </p:cNvPr>
            <p:cNvSpPr/>
            <p:nvPr/>
          </p:nvSpPr>
          <p:spPr bwMode="auto">
            <a:xfrm rot="16200000">
              <a:off x="7149092" y="5691457"/>
              <a:ext cx="413336" cy="189885"/>
            </a:xfrm>
            <a:prstGeom prst="lef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42" name="Left-Right Arrow 18">
              <a:extLst>
                <a:ext uri="{FF2B5EF4-FFF2-40B4-BE49-F238E27FC236}">
                  <a16:creationId xmlns:a16="http://schemas.microsoft.com/office/drawing/2014/main" id="{77D5B753-5824-40FE-B5A9-8A06166528C7}"/>
                </a:ext>
              </a:extLst>
            </p:cNvPr>
            <p:cNvSpPr/>
            <p:nvPr/>
          </p:nvSpPr>
          <p:spPr bwMode="auto">
            <a:xfrm rot="16200000">
              <a:off x="10534153" y="5645864"/>
              <a:ext cx="413337" cy="189885"/>
            </a:xfrm>
            <a:prstGeom prst="lef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282828"/>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1F387C18-C233-4B34-A7D7-91264320403C}"/>
                </a:ext>
              </a:extLst>
            </p:cNvPr>
            <p:cNvSpPr/>
            <p:nvPr/>
          </p:nvSpPr>
          <p:spPr bwMode="auto">
            <a:xfrm>
              <a:off x="8208574" y="5785156"/>
              <a:ext cx="1164592" cy="700805"/>
            </a:xfrm>
            <a:prstGeom prst="rect">
              <a:avLst/>
            </a:prstGeom>
            <a:noFill/>
            <a:ln w="28575">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688" rIns="0" bIns="45688"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0C0"/>
                  </a:solidFill>
                  <a:effectLst/>
                  <a:uLnTx/>
                  <a:uFillTx/>
                  <a:latin typeface="Segoe UI Semilight"/>
                  <a:ea typeface="+mn-ea"/>
                  <a:cs typeface="+mn-cs"/>
                </a:rPr>
                <a:t>Lists &amp; Files</a:t>
              </a:r>
            </a:p>
          </p:txBody>
        </p:sp>
        <p:sp>
          <p:nvSpPr>
            <p:cNvPr id="20" name="Left-Right Arrow 18">
              <a:extLst>
                <a:ext uri="{FF2B5EF4-FFF2-40B4-BE49-F238E27FC236}">
                  <a16:creationId xmlns:a16="http://schemas.microsoft.com/office/drawing/2014/main" id="{C5D18F62-B5C3-4A14-B6D9-01A7E815D469}"/>
                </a:ext>
              </a:extLst>
            </p:cNvPr>
            <p:cNvSpPr/>
            <p:nvPr/>
          </p:nvSpPr>
          <p:spPr bwMode="auto">
            <a:xfrm rot="16200000">
              <a:off x="8584202" y="5689726"/>
              <a:ext cx="413336" cy="189885"/>
            </a:xfrm>
            <a:prstGeom prst="lef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1" rIns="182750" bIns="146201" numCol="1" spcCol="0" rtlCol="0" fromWordArt="0" anchor="t" anchorCtr="0" forceAA="0" compatLnSpc="1">
              <a:prstTxWarp prst="textNoShape">
                <a:avLst/>
              </a:prstTxWarp>
              <a:noAutofit/>
            </a:bodyPr>
            <a:lstStyle/>
            <a:p>
              <a:pPr marL="0" marR="0" lvl="0" indent="0" algn="ctr" defTabSz="931578"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282828"/>
                </a:solidFill>
                <a:effectLst/>
                <a:uLnTx/>
                <a:uFillTx/>
                <a:latin typeface="Segoe UI"/>
                <a:ea typeface="Segoe UI" pitchFamily="34" charset="0"/>
                <a:cs typeface="Segoe UI" pitchFamily="34" charset="0"/>
              </a:endParaRPr>
            </a:p>
          </p:txBody>
        </p:sp>
      </p:grpSp>
      <p:sp>
        <p:nvSpPr>
          <p:cNvPr id="3" name="Title 2">
            <a:extLst>
              <a:ext uri="{FF2B5EF4-FFF2-40B4-BE49-F238E27FC236}">
                <a16:creationId xmlns:a16="http://schemas.microsoft.com/office/drawing/2014/main" id="{A37EB3A6-C1B6-407B-86A3-A3D79F6A486B}"/>
              </a:ext>
            </a:extLst>
          </p:cNvPr>
          <p:cNvSpPr>
            <a:spLocks noGrp="1"/>
          </p:cNvSpPr>
          <p:nvPr>
            <p:ph type="title"/>
          </p:nvPr>
        </p:nvSpPr>
        <p:spPr>
          <a:xfrm>
            <a:off x="588263" y="457200"/>
            <a:ext cx="11018520" cy="553998"/>
          </a:xfrm>
        </p:spPr>
        <p:txBody>
          <a:bodyPr/>
          <a:lstStyle/>
          <a:p>
            <a:r>
              <a:rPr lang="en-IN" dirty="0"/>
              <a:t>SharePoint Framework</a:t>
            </a:r>
          </a:p>
        </p:txBody>
      </p:sp>
      <p:sp>
        <p:nvSpPr>
          <p:cNvPr id="4" name="Text Placeholder 3">
            <a:extLst>
              <a:ext uri="{FF2B5EF4-FFF2-40B4-BE49-F238E27FC236}">
                <a16:creationId xmlns:a16="http://schemas.microsoft.com/office/drawing/2014/main" id="{2FDDD952-3648-4706-915B-ABA5AA947A85}"/>
              </a:ext>
            </a:extLst>
          </p:cNvPr>
          <p:cNvSpPr>
            <a:spLocks noGrp="1"/>
          </p:cNvSpPr>
          <p:nvPr>
            <p:ph type="body" sz="quarter" idx="10"/>
          </p:nvPr>
        </p:nvSpPr>
        <p:spPr>
          <a:xfrm>
            <a:off x="586390" y="1434370"/>
            <a:ext cx="5585976" cy="4912114"/>
          </a:xfrm>
        </p:spPr>
        <p:txBody>
          <a:bodyPr/>
          <a:lstStyle/>
          <a:p>
            <a:r>
              <a:rPr lang="en-US" dirty="0"/>
              <a:t>Modern client-side development</a:t>
            </a:r>
          </a:p>
          <a:p>
            <a:endParaRPr lang="en-US" dirty="0"/>
          </a:p>
          <a:p>
            <a:r>
              <a:rPr lang="en-US" dirty="0"/>
              <a:t>Lightweight web and mobile</a:t>
            </a:r>
          </a:p>
          <a:p>
            <a:endParaRPr lang="en-US" dirty="0"/>
          </a:p>
          <a:p>
            <a:r>
              <a:rPr lang="en-US" dirty="0"/>
              <a:t>Supports open source tools </a:t>
            </a:r>
            <a:br>
              <a:rPr lang="en-US" dirty="0"/>
            </a:br>
            <a:r>
              <a:rPr lang="en-US" dirty="0"/>
              <a:t>&amp; JavaScript web frameworks</a:t>
            </a:r>
          </a:p>
          <a:p>
            <a:endParaRPr lang="en-US" dirty="0"/>
          </a:p>
          <a:p>
            <a:r>
              <a:rPr lang="en-US" dirty="0"/>
              <a:t>Built-in Graph support, Azure Active Directory secured APIs and free hosting on SharePoint</a:t>
            </a:r>
          </a:p>
          <a:p>
            <a:endParaRPr lang="en-IN" dirty="0"/>
          </a:p>
        </p:txBody>
      </p:sp>
    </p:spTree>
    <p:extLst>
      <p:ext uri="{BB962C8B-B14F-4D97-AF65-F5344CB8AC3E}">
        <p14:creationId xmlns:p14="http://schemas.microsoft.com/office/powerpoint/2010/main" val="938106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554F79-D8D3-41B6-AE6B-02AFF5259873}"/>
              </a:ext>
            </a:extLst>
          </p:cNvPr>
          <p:cNvSpPr/>
          <p:nvPr/>
        </p:nvSpPr>
        <p:spPr>
          <a:xfrm>
            <a:off x="588262" y="2592982"/>
            <a:ext cx="5260088" cy="2816156"/>
          </a:xfrm>
          <a:prstGeom prst="rect">
            <a:avLst/>
          </a:prstGeom>
        </p:spPr>
        <p:txBody>
          <a:bodyPr wrap="square">
            <a:spAutoFit/>
          </a:bodyPr>
          <a:lstStyle/>
          <a:p>
            <a:pPr>
              <a:lnSpc>
                <a:spcPct val="150000"/>
              </a:lnSpc>
            </a:pPr>
            <a:r>
              <a:rPr lang="en-US" sz="1800" b="1" dirty="0">
                <a:latin typeface="+mj-lt"/>
              </a:rPr>
              <a:t>SharePoint Extensibility</a:t>
            </a:r>
          </a:p>
          <a:p>
            <a:r>
              <a:rPr lang="en-US" sz="1800" b="1" dirty="0">
                <a:solidFill>
                  <a:srgbClr val="006CC3"/>
                </a:solidFill>
                <a:latin typeface="+mj-lt"/>
              </a:rPr>
              <a:t>Build modern SP solutions</a:t>
            </a:r>
          </a:p>
          <a:p>
            <a:pPr marL="285750" lvl="0" indent="-285750">
              <a:buFont typeface="Arial" panose="020B0604020202020204" pitchFamily="34" charset="0"/>
              <a:buChar char="•"/>
            </a:pPr>
            <a:r>
              <a:rPr lang="en-US" sz="1600" dirty="0">
                <a:solidFill>
                  <a:prstClr val="black"/>
                </a:solidFill>
              </a:rPr>
              <a:t>Full-trust JavaScript based framework running in the main app</a:t>
            </a:r>
          </a:p>
          <a:p>
            <a:pPr marL="285750" lvl="0" indent="-285750">
              <a:buFont typeface="Arial" panose="020B0604020202020204" pitchFamily="34" charset="0"/>
              <a:buChar char="•"/>
            </a:pPr>
            <a:r>
              <a:rPr lang="en-US" sz="1600" dirty="0">
                <a:solidFill>
                  <a:prstClr val="black"/>
                </a:solidFill>
              </a:rPr>
              <a:t>Use modern auth to integrate with Graph</a:t>
            </a:r>
          </a:p>
          <a:p>
            <a:endParaRPr lang="en-US" sz="1800" b="1" dirty="0">
              <a:solidFill>
                <a:srgbClr val="006CC3"/>
              </a:solidFill>
              <a:latin typeface="+mj-lt"/>
            </a:endParaRPr>
          </a:p>
          <a:p>
            <a:r>
              <a:rPr lang="en-US" sz="1800" b="1" dirty="0">
                <a:solidFill>
                  <a:srgbClr val="006CC3"/>
                </a:solidFill>
                <a:latin typeface="+mj-lt"/>
              </a:rPr>
              <a:t>SP add-ins</a:t>
            </a:r>
          </a:p>
          <a:p>
            <a:pPr marL="285750" indent="-285750">
              <a:buFont typeface="Arial" panose="020B0604020202020204" pitchFamily="34" charset="0"/>
              <a:buChar char="•"/>
            </a:pPr>
            <a:r>
              <a:rPr lang="en-US" sz="1600" dirty="0"/>
              <a:t>Provider-hosted based via iframes</a:t>
            </a:r>
          </a:p>
          <a:p>
            <a:pPr marL="285750" indent="-285750">
              <a:buFont typeface="Arial" panose="020B0604020202020204" pitchFamily="34" charset="0"/>
              <a:buChar char="•"/>
            </a:pPr>
            <a:r>
              <a:rPr lang="en-US" sz="1600" dirty="0"/>
              <a:t>Low-trust, end user acquisition model</a:t>
            </a:r>
          </a:p>
          <a:p>
            <a:pPr marL="285750" indent="-285750">
              <a:buFont typeface="Arial" panose="020B0604020202020204" pitchFamily="34" charset="0"/>
              <a:buChar char="•"/>
            </a:pPr>
            <a:r>
              <a:rPr lang="en-US" sz="1600" dirty="0"/>
              <a:t>Distribute via Office Store</a:t>
            </a:r>
          </a:p>
        </p:txBody>
      </p:sp>
      <p:grpSp>
        <p:nvGrpSpPr>
          <p:cNvPr id="17" name="Group 16">
            <a:extLst>
              <a:ext uri="{FF2B5EF4-FFF2-40B4-BE49-F238E27FC236}">
                <a16:creationId xmlns:a16="http://schemas.microsoft.com/office/drawing/2014/main" id="{45A28DA9-AB5B-45D9-A3DA-54C52551B114}"/>
              </a:ext>
            </a:extLst>
          </p:cNvPr>
          <p:cNvGrpSpPr/>
          <p:nvPr/>
        </p:nvGrpSpPr>
        <p:grpSpPr>
          <a:xfrm>
            <a:off x="6096000" y="1099155"/>
            <a:ext cx="5655733" cy="5235776"/>
            <a:chOff x="6096000" y="1099155"/>
            <a:chExt cx="5655733" cy="5235776"/>
          </a:xfrm>
        </p:grpSpPr>
        <p:sp>
          <p:nvSpPr>
            <p:cNvPr id="11" name="Rectangle 10">
              <a:extLst>
                <a:ext uri="{FF2B5EF4-FFF2-40B4-BE49-F238E27FC236}">
                  <a16:creationId xmlns:a16="http://schemas.microsoft.com/office/drawing/2014/main" id="{099E0769-8919-4DAD-B202-0741B2301FFD}"/>
                </a:ext>
              </a:extLst>
            </p:cNvPr>
            <p:cNvSpPr/>
            <p:nvPr/>
          </p:nvSpPr>
          <p:spPr>
            <a:xfrm>
              <a:off x="7213692" y="2592982"/>
              <a:ext cx="4538041" cy="2015936"/>
            </a:xfrm>
            <a:prstGeom prst="rect">
              <a:avLst/>
            </a:prstGeom>
          </p:spPr>
          <p:txBody>
            <a:bodyPr wrap="square">
              <a:spAutoFit/>
            </a:bodyPr>
            <a:lstStyle/>
            <a:p>
              <a:pPr>
                <a:lnSpc>
                  <a:spcPct val="150000"/>
                </a:lnSpc>
              </a:pPr>
              <a:r>
                <a:rPr lang="en-US" sz="1800" b="1" dirty="0">
                  <a:latin typeface="+mj-lt"/>
                </a:rPr>
                <a:t>Teams Platform</a:t>
              </a:r>
            </a:p>
            <a:p>
              <a:r>
                <a:rPr lang="en-US" sz="1800" b="1" dirty="0">
                  <a:solidFill>
                    <a:srgbClr val="5558AE"/>
                  </a:solidFill>
                  <a:latin typeface="+mj-lt"/>
                </a:rPr>
                <a:t>Build apps to custom tailor your teams</a:t>
              </a:r>
            </a:p>
            <a:p>
              <a:pPr marL="285750" indent="-285750">
                <a:buFont typeface="Arial" panose="020B0604020202020204" pitchFamily="34" charset="0"/>
                <a:buChar char="•"/>
              </a:pPr>
              <a:r>
                <a:rPr lang="en-US" sz="1600" dirty="0">
                  <a:solidFill>
                    <a:prstClr val="black"/>
                  </a:solidFill>
                </a:rPr>
                <a:t>Modern embedding via tabs</a:t>
              </a:r>
            </a:p>
            <a:p>
              <a:pPr marL="285750" indent="-285750">
                <a:buFont typeface="Arial" panose="020B0604020202020204" pitchFamily="34" charset="0"/>
                <a:buChar char="•"/>
              </a:pPr>
              <a:r>
                <a:rPr lang="en-US" sz="1600" dirty="0">
                  <a:solidFill>
                    <a:prstClr val="black"/>
                  </a:solidFill>
                </a:rPr>
                <a:t>Enhance integrations via bots, messaging extensions, Adaptive cards, and Graph</a:t>
              </a:r>
            </a:p>
            <a:p>
              <a:pPr marL="285750" indent="-285750">
                <a:buFont typeface="Arial" panose="020B0604020202020204" pitchFamily="34" charset="0"/>
                <a:buChar char="•"/>
              </a:pPr>
              <a:r>
                <a:rPr lang="en-US" sz="1600" dirty="0">
                  <a:solidFill>
                    <a:prstClr val="black"/>
                  </a:solidFill>
                </a:rPr>
                <a:t>Add communication services, e.g. programmable voice and video</a:t>
              </a:r>
            </a:p>
          </p:txBody>
        </p:sp>
        <p:pic>
          <p:nvPicPr>
            <p:cNvPr id="9" name="Picture 8" descr="See the source image">
              <a:extLst>
                <a:ext uri="{FF2B5EF4-FFF2-40B4-BE49-F238E27FC236}">
                  <a16:creationId xmlns:a16="http://schemas.microsoft.com/office/drawing/2014/main" id="{7905E55E-9EF7-4B4E-B822-68989AE3E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421" y="1099155"/>
              <a:ext cx="1588581" cy="14422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CF17843-DC7B-4E76-97B8-1F2581243C2A}"/>
                </a:ext>
              </a:extLst>
            </p:cNvPr>
            <p:cNvCxnSpPr/>
            <p:nvPr/>
          </p:nvCxnSpPr>
          <p:spPr>
            <a:xfrm>
              <a:off x="6096000" y="1368573"/>
              <a:ext cx="0" cy="4966358"/>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CC55CDE6-3AFE-42A4-AB07-9B7808E9B658}"/>
              </a:ext>
            </a:extLst>
          </p:cNvPr>
          <p:cNvSpPr txBox="1"/>
          <p:nvPr/>
        </p:nvSpPr>
        <p:spPr>
          <a:xfrm>
            <a:off x="664534" y="446567"/>
            <a:ext cx="7405577"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Current State of the World</a:t>
            </a:r>
          </a:p>
        </p:txBody>
      </p:sp>
      <p:pic>
        <p:nvPicPr>
          <p:cNvPr id="12" name="Picture 11" descr="Microsoft SharePoint logo icon">
            <a:extLst>
              <a:ext uri="{FF2B5EF4-FFF2-40B4-BE49-F238E27FC236}">
                <a16:creationId xmlns:a16="http://schemas.microsoft.com/office/drawing/2014/main" id="{042DD392-B624-4BBC-B754-FD30B937F651}"/>
              </a:ext>
            </a:extLst>
          </p:cNvPr>
          <p:cNvPicPr>
            <a:picLocks noChangeAspect="1"/>
          </p:cNvPicPr>
          <p:nvPr/>
        </p:nvPicPr>
        <p:blipFill>
          <a:blip r:embed="rId4"/>
          <a:stretch>
            <a:fillRect/>
          </a:stretch>
        </p:blipFill>
        <p:spPr>
          <a:xfrm>
            <a:off x="2379983" y="1368573"/>
            <a:ext cx="1063861" cy="1063861"/>
          </a:xfrm>
          <a:prstGeom prst="rect">
            <a:avLst/>
          </a:prstGeom>
        </p:spPr>
      </p:pic>
    </p:spTree>
    <p:extLst>
      <p:ext uri="{BB962C8B-B14F-4D97-AF65-F5344CB8AC3E}">
        <p14:creationId xmlns:p14="http://schemas.microsoft.com/office/powerpoint/2010/main" val="410849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69847" y="1962911"/>
            <a:ext cx="4991100" cy="3458210"/>
          </a:xfrm>
          <a:custGeom>
            <a:avLst/>
            <a:gdLst/>
            <a:ahLst/>
            <a:cxnLst/>
            <a:rect l="l" t="t" r="r" b="b"/>
            <a:pathLst>
              <a:path w="4991100" h="3458210">
                <a:moveTo>
                  <a:pt x="0" y="0"/>
                </a:moveTo>
                <a:lnTo>
                  <a:pt x="4991100" y="0"/>
                </a:lnTo>
                <a:lnTo>
                  <a:pt x="4991100" y="3457955"/>
                </a:lnTo>
                <a:lnTo>
                  <a:pt x="0" y="3457955"/>
                </a:lnTo>
                <a:lnTo>
                  <a:pt x="0" y="0"/>
                </a:lnTo>
                <a:close/>
              </a:path>
            </a:pathLst>
          </a:custGeom>
          <a:solidFill>
            <a:srgbClr val="1F1F2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3" name="object 3"/>
          <p:cNvSpPr/>
          <p:nvPr/>
        </p:nvSpPr>
        <p:spPr>
          <a:xfrm>
            <a:off x="6073140" y="2037588"/>
            <a:ext cx="4993005" cy="3456940"/>
          </a:xfrm>
          <a:custGeom>
            <a:avLst/>
            <a:gdLst/>
            <a:ahLst/>
            <a:cxnLst/>
            <a:rect l="l" t="t" r="r" b="b"/>
            <a:pathLst>
              <a:path w="4993005" h="3456940">
                <a:moveTo>
                  <a:pt x="0" y="0"/>
                </a:moveTo>
                <a:lnTo>
                  <a:pt x="4992623" y="0"/>
                </a:lnTo>
                <a:lnTo>
                  <a:pt x="4992623" y="3456432"/>
                </a:lnTo>
                <a:lnTo>
                  <a:pt x="0" y="3456432"/>
                </a:lnTo>
                <a:lnTo>
                  <a:pt x="0" y="0"/>
                </a:lnTo>
                <a:close/>
              </a:path>
            </a:pathLst>
          </a:custGeom>
          <a:solidFill>
            <a:srgbClr val="1F1F2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4" name="object 4"/>
          <p:cNvSpPr txBox="1"/>
          <p:nvPr/>
        </p:nvSpPr>
        <p:spPr>
          <a:xfrm>
            <a:off x="11563184" y="350443"/>
            <a:ext cx="94615" cy="168275"/>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sz="900" b="0" i="0" u="none" strike="noStrike" kern="1200" cap="none" spc="-30" normalizeH="0" baseline="0" noProof="0" dirty="0">
                <a:ln>
                  <a:noFill/>
                </a:ln>
                <a:solidFill>
                  <a:srgbClr val="16E7F0"/>
                </a:solidFill>
                <a:effectLst/>
                <a:uLnTx/>
                <a:uFillTx/>
                <a:latin typeface="Verdana"/>
                <a:ea typeface="+mn-ea"/>
                <a:cs typeface="Verdana"/>
              </a:rPr>
              <a:t>4</a:t>
            </a:r>
            <a:endParaRPr kumimoji="0" sz="900" b="0" i="0" u="none" strike="noStrike" kern="1200" cap="none" spc="0" normalizeH="0" baseline="0" noProof="0">
              <a:ln>
                <a:noFill/>
              </a:ln>
              <a:solidFill>
                <a:srgbClr val="4C5A67"/>
              </a:solidFill>
              <a:effectLst/>
              <a:uLnTx/>
              <a:uFillTx/>
              <a:latin typeface="Verdana"/>
              <a:ea typeface="+mn-ea"/>
              <a:cs typeface="Verdana"/>
            </a:endParaRPr>
          </a:p>
        </p:txBody>
      </p:sp>
      <p:sp>
        <p:nvSpPr>
          <p:cNvPr id="5" name="object 5"/>
          <p:cNvSpPr txBox="1">
            <a:spLocks noGrp="1"/>
          </p:cNvSpPr>
          <p:nvPr>
            <p:ph type="title"/>
          </p:nvPr>
        </p:nvSpPr>
        <p:spPr>
          <a:xfrm>
            <a:off x="2867812" y="559447"/>
            <a:ext cx="6368415" cy="452120"/>
          </a:xfrm>
          <a:prstGeom prst="rect">
            <a:avLst/>
          </a:prstGeom>
        </p:spPr>
        <p:txBody>
          <a:bodyPr vert="horz" wrap="square" lIns="0" tIns="12065" rIns="0" bIns="0" rtlCol="0">
            <a:spAutoFit/>
          </a:bodyPr>
          <a:lstStyle/>
          <a:p>
            <a:pPr marL="12700">
              <a:lnSpc>
                <a:spcPct val="100000"/>
              </a:lnSpc>
              <a:spcBef>
                <a:spcPts val="95"/>
              </a:spcBef>
            </a:pPr>
            <a:r>
              <a:rPr sz="2800" spc="-30" dirty="0">
                <a:solidFill>
                  <a:srgbClr val="FFFFFF"/>
                </a:solidFill>
              </a:rPr>
              <a:t>Transformation </a:t>
            </a:r>
            <a:r>
              <a:rPr sz="2800" spc="85" dirty="0">
                <a:solidFill>
                  <a:srgbClr val="FFFFFF"/>
                </a:solidFill>
              </a:rPr>
              <a:t>of </a:t>
            </a:r>
            <a:r>
              <a:rPr sz="2800" spc="15" dirty="0">
                <a:solidFill>
                  <a:srgbClr val="FFFFFF"/>
                </a:solidFill>
              </a:rPr>
              <a:t>the </a:t>
            </a:r>
            <a:r>
              <a:rPr sz="2800" spc="20" dirty="0">
                <a:solidFill>
                  <a:srgbClr val="FFFFFF"/>
                </a:solidFill>
              </a:rPr>
              <a:t>Modern</a:t>
            </a:r>
            <a:r>
              <a:rPr sz="2800" spc="-145" dirty="0">
                <a:solidFill>
                  <a:srgbClr val="FFFFFF"/>
                </a:solidFill>
              </a:rPr>
              <a:t> </a:t>
            </a:r>
            <a:r>
              <a:rPr sz="2800" spc="-35" dirty="0">
                <a:solidFill>
                  <a:srgbClr val="FFFFFF"/>
                </a:solidFill>
              </a:rPr>
              <a:t>workplace</a:t>
            </a:r>
            <a:endParaRPr sz="2800"/>
          </a:p>
        </p:txBody>
      </p:sp>
      <p:sp>
        <p:nvSpPr>
          <p:cNvPr id="6" name="object 6"/>
          <p:cNvSpPr/>
          <p:nvPr/>
        </p:nvSpPr>
        <p:spPr>
          <a:xfrm>
            <a:off x="6060947" y="1222247"/>
            <a:ext cx="0" cy="4989830"/>
          </a:xfrm>
          <a:custGeom>
            <a:avLst/>
            <a:gdLst/>
            <a:ahLst/>
            <a:cxnLst/>
            <a:rect l="l" t="t" r="r" b="b"/>
            <a:pathLst>
              <a:path h="4989830">
                <a:moveTo>
                  <a:pt x="0" y="0"/>
                </a:moveTo>
                <a:lnTo>
                  <a:pt x="0" y="4989245"/>
                </a:lnTo>
              </a:path>
            </a:pathLst>
          </a:custGeom>
          <a:ln w="9144">
            <a:solidFill>
              <a:srgbClr val="92929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7" name="object 7"/>
          <p:cNvSpPr/>
          <p:nvPr/>
        </p:nvSpPr>
        <p:spPr>
          <a:xfrm>
            <a:off x="1091183" y="1984248"/>
            <a:ext cx="9793224" cy="3313176"/>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4C5A67"/>
              </a:solidFill>
              <a:effectLst/>
              <a:uLnTx/>
              <a:uFillTx/>
              <a:latin typeface="Calibri" panose="020F0502020204030204"/>
              <a:ea typeface="+mn-ea"/>
              <a:cs typeface="+mn-cs"/>
            </a:endParaRPr>
          </a:p>
        </p:txBody>
      </p:sp>
      <p:sp>
        <p:nvSpPr>
          <p:cNvPr id="8" name="object 8"/>
          <p:cNvSpPr txBox="1"/>
          <p:nvPr/>
        </p:nvSpPr>
        <p:spPr>
          <a:xfrm>
            <a:off x="8705380" y="5448929"/>
            <a:ext cx="65976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40" normalizeH="0" baseline="0" noProof="0" dirty="0">
                <a:ln>
                  <a:noFill/>
                </a:ln>
                <a:solidFill>
                  <a:srgbClr val="FFFFFF"/>
                </a:solidFill>
                <a:effectLst/>
                <a:uLnTx/>
                <a:uFillTx/>
                <a:latin typeface="Arial"/>
                <a:ea typeface="+mn-ea"/>
                <a:cs typeface="Arial"/>
              </a:rPr>
              <a:t>No</a:t>
            </a:r>
            <a:r>
              <a:rPr kumimoji="0" sz="2400" b="0" i="0" u="none" strike="noStrike" kern="1200" cap="none" spc="100" normalizeH="0" baseline="0" noProof="0" dirty="0">
                <a:ln>
                  <a:noFill/>
                </a:ln>
                <a:solidFill>
                  <a:srgbClr val="FFFFFF"/>
                </a:solidFill>
                <a:effectLst/>
                <a:uLnTx/>
                <a:uFillTx/>
                <a:latin typeface="Arial"/>
                <a:ea typeface="+mn-ea"/>
                <a:cs typeface="Arial"/>
              </a:rPr>
              <a:t>w</a:t>
            </a:r>
            <a:endParaRPr kumimoji="0" sz="2400" b="0" i="0" u="none" strike="noStrike" kern="1200" cap="none" spc="0" normalizeH="0" baseline="0" noProof="0">
              <a:ln>
                <a:noFill/>
              </a:ln>
              <a:solidFill>
                <a:srgbClr val="4C5A67"/>
              </a:solidFill>
              <a:effectLst/>
              <a:uLnTx/>
              <a:uFillTx/>
              <a:latin typeface="Arial"/>
              <a:ea typeface="+mn-ea"/>
              <a:cs typeface="Arial"/>
            </a:endParaRPr>
          </a:p>
        </p:txBody>
      </p:sp>
      <p:sp>
        <p:nvSpPr>
          <p:cNvPr id="9" name="object 9"/>
          <p:cNvSpPr txBox="1"/>
          <p:nvPr/>
        </p:nvSpPr>
        <p:spPr>
          <a:xfrm>
            <a:off x="2722765" y="5448929"/>
            <a:ext cx="69596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80" normalizeH="0" baseline="0" noProof="0" dirty="0">
                <a:ln>
                  <a:noFill/>
                </a:ln>
                <a:solidFill>
                  <a:srgbClr val="FFFFFF"/>
                </a:solidFill>
                <a:effectLst/>
                <a:uLnTx/>
                <a:uFillTx/>
                <a:latin typeface="Arial"/>
                <a:ea typeface="+mn-ea"/>
                <a:cs typeface="Arial"/>
              </a:rPr>
              <a:t>T</a:t>
            </a:r>
            <a:r>
              <a:rPr kumimoji="0" sz="2400" b="0" i="0" u="none" strike="noStrike" kern="1200" cap="none" spc="-15" normalizeH="0" baseline="0" noProof="0" dirty="0">
                <a:ln>
                  <a:noFill/>
                </a:ln>
                <a:solidFill>
                  <a:srgbClr val="FFFFFF"/>
                </a:solidFill>
                <a:effectLst/>
                <a:uLnTx/>
                <a:uFillTx/>
                <a:latin typeface="Arial"/>
                <a:ea typeface="+mn-ea"/>
                <a:cs typeface="Arial"/>
              </a:rPr>
              <a:t>h</a:t>
            </a:r>
            <a:r>
              <a:rPr kumimoji="0" sz="2400" b="0" i="0" u="none" strike="noStrike" kern="1200" cap="none" spc="-55" normalizeH="0" baseline="0" noProof="0" dirty="0">
                <a:ln>
                  <a:noFill/>
                </a:ln>
                <a:solidFill>
                  <a:srgbClr val="FFFFFF"/>
                </a:solidFill>
                <a:effectLst/>
                <a:uLnTx/>
                <a:uFillTx/>
                <a:latin typeface="Arial"/>
                <a:ea typeface="+mn-ea"/>
                <a:cs typeface="Arial"/>
              </a:rPr>
              <a:t>en</a:t>
            </a:r>
            <a:endParaRPr kumimoji="0" sz="2400" b="0" i="0" u="none" strike="noStrike" kern="1200" cap="none" spc="0" normalizeH="0" baseline="0" noProof="0">
              <a:ln>
                <a:noFill/>
              </a:ln>
              <a:solidFill>
                <a:srgbClr val="4C5A67"/>
              </a:solidFill>
              <a:effectLst/>
              <a:uLnTx/>
              <a:uFillTx/>
              <a:latin typeface="Arial"/>
              <a:ea typeface="+mn-ea"/>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4B53B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09DAC6-50ED-41B1-9FC7-F647FF31B49C}"/>
              </a:ext>
            </a:extLst>
          </p:cNvPr>
          <p:cNvSpPr>
            <a:spLocks noGrp="1"/>
          </p:cNvSpPr>
          <p:nvPr>
            <p:ph type="title"/>
          </p:nvPr>
        </p:nvSpPr>
        <p:spPr/>
        <p:txBody>
          <a:bodyPr/>
          <a:lstStyle/>
          <a:p>
            <a:r>
              <a:rPr lang="en-US" dirty="0">
                <a:solidFill>
                  <a:schemeClr val="bg1"/>
                </a:solidFill>
              </a:rPr>
              <a:t>Top 10 reasons </a:t>
            </a:r>
            <a:r>
              <a:rPr lang="en-US" dirty="0" err="1">
                <a:solidFill>
                  <a:schemeClr val="bg1"/>
                </a:solidFill>
              </a:rPr>
              <a:t>SPFx</a:t>
            </a:r>
            <a:r>
              <a:rPr lang="en-US" dirty="0">
                <a:solidFill>
                  <a:schemeClr val="bg1"/>
                </a:solidFill>
              </a:rPr>
              <a:t> in Teams rocks</a:t>
            </a:r>
          </a:p>
        </p:txBody>
      </p:sp>
      <p:sp>
        <p:nvSpPr>
          <p:cNvPr id="6" name="Content Placeholder 5">
            <a:extLst>
              <a:ext uri="{FF2B5EF4-FFF2-40B4-BE49-F238E27FC236}">
                <a16:creationId xmlns:a16="http://schemas.microsoft.com/office/drawing/2014/main" id="{2AF751F4-D96F-4984-833D-6EF3C0853895}"/>
              </a:ext>
            </a:extLst>
          </p:cNvPr>
          <p:cNvSpPr>
            <a:spLocks noGrp="1"/>
          </p:cNvSpPr>
          <p:nvPr>
            <p:ph sz="quarter" idx="10"/>
          </p:nvPr>
        </p:nvSpPr>
        <p:spPr>
          <a:xfrm>
            <a:off x="584201" y="1435100"/>
            <a:ext cx="7891060" cy="4505849"/>
          </a:xfrm>
        </p:spPr>
        <p:txBody>
          <a:bodyPr/>
          <a:lstStyle/>
          <a:p>
            <a:pPr marL="514350" indent="-514350">
              <a:buAutoNum type="arabicPeriod"/>
            </a:pPr>
            <a:r>
              <a:rPr lang="en-US" sz="2400" dirty="0">
                <a:solidFill>
                  <a:schemeClr val="bg1"/>
                </a:solidFill>
              </a:rPr>
              <a:t>No need to host a web site or page</a:t>
            </a:r>
          </a:p>
          <a:p>
            <a:pPr marL="514350" indent="-514350">
              <a:buFont typeface="Wingdings" panose="05000000000000000000" pitchFamily="2" charset="2"/>
              <a:buAutoNum type="arabicPeriod"/>
            </a:pPr>
            <a:r>
              <a:rPr lang="en-US" sz="2400" dirty="0">
                <a:solidFill>
                  <a:schemeClr val="bg1"/>
                </a:solidFill>
              </a:rPr>
              <a:t>Reuse code in Teams and SharePoint</a:t>
            </a:r>
          </a:p>
          <a:p>
            <a:pPr marL="514350" indent="-514350">
              <a:buAutoNum type="arabicPeriod"/>
            </a:pPr>
            <a:r>
              <a:rPr lang="en-US" sz="2400" dirty="0">
                <a:solidFill>
                  <a:schemeClr val="bg1"/>
                </a:solidFill>
              </a:rPr>
              <a:t>Azure AD single sign-on built in</a:t>
            </a:r>
          </a:p>
          <a:p>
            <a:pPr marL="514350" indent="-514350">
              <a:buAutoNum type="arabicPeriod"/>
            </a:pPr>
            <a:r>
              <a:rPr lang="en-US" sz="2400" dirty="0">
                <a:solidFill>
                  <a:schemeClr val="bg1"/>
                </a:solidFill>
              </a:rPr>
              <a:t>SharePoint handles the configuration page</a:t>
            </a:r>
          </a:p>
          <a:p>
            <a:pPr marL="514350" indent="-514350">
              <a:buAutoNum type="arabicPeriod"/>
            </a:pPr>
            <a:r>
              <a:rPr lang="en-US" sz="2400" dirty="0">
                <a:solidFill>
                  <a:schemeClr val="bg1"/>
                </a:solidFill>
              </a:rPr>
              <a:t>You know what Team and Channel you’re in with the Teams SDK</a:t>
            </a:r>
          </a:p>
          <a:p>
            <a:pPr marL="514350" indent="-514350">
              <a:buAutoNum type="arabicPeriod"/>
            </a:pPr>
            <a:r>
              <a:rPr lang="en-US" sz="2400" dirty="0">
                <a:solidFill>
                  <a:schemeClr val="bg1"/>
                </a:solidFill>
              </a:rPr>
              <a:t>Easy access to Microsoft Graph, SharePoint APIs</a:t>
            </a:r>
          </a:p>
          <a:p>
            <a:pPr marL="514350" indent="-514350">
              <a:buAutoNum type="arabicPeriod"/>
            </a:pPr>
            <a:r>
              <a:rPr lang="en-US" sz="2400" dirty="0">
                <a:solidFill>
                  <a:schemeClr val="bg1"/>
                </a:solidFill>
              </a:rPr>
              <a:t>Store data in the Office 365 group</a:t>
            </a:r>
          </a:p>
          <a:p>
            <a:pPr marL="514350" indent="-514350">
              <a:buAutoNum type="arabicPeriod"/>
            </a:pPr>
            <a:r>
              <a:rPr lang="en-US" sz="2400" dirty="0">
                <a:solidFill>
                  <a:schemeClr val="bg1"/>
                </a:solidFill>
              </a:rPr>
              <a:t>Manage apps centrally in SharePoint Admin Center</a:t>
            </a:r>
          </a:p>
          <a:p>
            <a:pPr marL="514350" indent="-514350">
              <a:buFont typeface="Wingdings" panose="05000000000000000000" pitchFamily="2" charset="2"/>
              <a:buAutoNum type="arabicPeriod"/>
            </a:pPr>
            <a:r>
              <a:rPr lang="en-US" sz="2400" dirty="0">
                <a:solidFill>
                  <a:schemeClr val="bg1"/>
                </a:solidFill>
              </a:rPr>
              <a:t>Deep linking allows passing context</a:t>
            </a:r>
          </a:p>
          <a:p>
            <a:pPr marL="514350" indent="-514350">
              <a:buAutoNum type="arabicPeriod"/>
            </a:pPr>
            <a:r>
              <a:rPr lang="en-US" sz="2400" dirty="0">
                <a:solidFill>
                  <a:schemeClr val="bg1"/>
                </a:solidFill>
              </a:rPr>
              <a:t>SharePoint Community</a:t>
            </a:r>
          </a:p>
        </p:txBody>
      </p:sp>
      <p:grpSp>
        <p:nvGrpSpPr>
          <p:cNvPr id="220" name="Group 219" descr="Illustration of a woman looking at a large lightbulb floating above her head. She is holding on to a string with her right hand that is connected to the lightbulb like a balloon tied to a string. Inside the lightbulb is the number 10 in bold.">
            <a:extLst>
              <a:ext uri="{FF2B5EF4-FFF2-40B4-BE49-F238E27FC236}">
                <a16:creationId xmlns:a16="http://schemas.microsoft.com/office/drawing/2014/main" id="{FDC9ACAD-C96A-4BE8-9BAF-DDF8CA1919D1}"/>
              </a:ext>
            </a:extLst>
          </p:cNvPr>
          <p:cNvGrpSpPr>
            <a:grpSpLocks noChangeAspect="1"/>
          </p:cNvGrpSpPr>
          <p:nvPr/>
        </p:nvGrpSpPr>
        <p:grpSpPr bwMode="gray">
          <a:xfrm flipH="1">
            <a:off x="9445013" y="707176"/>
            <a:ext cx="2109561" cy="5715000"/>
            <a:chOff x="7879659" y="649239"/>
            <a:chExt cx="2109562" cy="5715000"/>
          </a:xfrm>
        </p:grpSpPr>
        <p:sp>
          <p:nvSpPr>
            <p:cNvPr id="221" name="Freeform 46">
              <a:extLst>
                <a:ext uri="{FF2B5EF4-FFF2-40B4-BE49-F238E27FC236}">
                  <a16:creationId xmlns:a16="http://schemas.microsoft.com/office/drawing/2014/main" id="{2BB9EC1C-A928-4E7F-A8A5-572F30547577}"/>
                </a:ext>
              </a:extLst>
            </p:cNvPr>
            <p:cNvSpPr>
              <a:spLocks/>
            </p:cNvSpPr>
            <p:nvPr/>
          </p:nvSpPr>
          <p:spPr bwMode="gray">
            <a:xfrm>
              <a:off x="8210477" y="649239"/>
              <a:ext cx="939714" cy="1179439"/>
            </a:xfrm>
            <a:custGeom>
              <a:avLst/>
              <a:gdLst>
                <a:gd name="T0" fmla="*/ 105 w 105"/>
                <a:gd name="T1" fmla="*/ 53 h 133"/>
                <a:gd name="T2" fmla="*/ 53 w 105"/>
                <a:gd name="T3" fmla="*/ 0 h 133"/>
                <a:gd name="T4" fmla="*/ 0 w 105"/>
                <a:gd name="T5" fmla="*/ 53 h 133"/>
                <a:gd name="T6" fmla="*/ 16 w 105"/>
                <a:gd name="T7" fmla="*/ 90 h 133"/>
                <a:gd name="T8" fmla="*/ 16 w 105"/>
                <a:gd name="T9" fmla="*/ 90 h 133"/>
                <a:gd name="T10" fmla="*/ 32 w 105"/>
                <a:gd name="T11" fmla="*/ 124 h 133"/>
                <a:gd name="T12" fmla="*/ 52 w 105"/>
                <a:gd name="T13" fmla="*/ 132 h 133"/>
                <a:gd name="T14" fmla="*/ 52 w 105"/>
                <a:gd name="T15" fmla="*/ 133 h 133"/>
                <a:gd name="T16" fmla="*/ 53 w 105"/>
                <a:gd name="T17" fmla="*/ 133 h 133"/>
                <a:gd name="T18" fmla="*/ 53 w 105"/>
                <a:gd name="T19" fmla="*/ 133 h 133"/>
                <a:gd name="T20" fmla="*/ 54 w 105"/>
                <a:gd name="T21" fmla="*/ 132 h 133"/>
                <a:gd name="T22" fmla="*/ 73 w 105"/>
                <a:gd name="T23" fmla="*/ 124 h 133"/>
                <a:gd name="T24" fmla="*/ 89 w 105"/>
                <a:gd name="T25" fmla="*/ 91 h 133"/>
                <a:gd name="T26" fmla="*/ 105 w 105"/>
                <a:gd name="T27"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 h="133">
                  <a:moveTo>
                    <a:pt x="105" y="53"/>
                  </a:moveTo>
                  <a:cubicBezTo>
                    <a:pt x="105" y="24"/>
                    <a:pt x="82" y="0"/>
                    <a:pt x="53" y="0"/>
                  </a:cubicBezTo>
                  <a:cubicBezTo>
                    <a:pt x="24" y="0"/>
                    <a:pt x="0" y="24"/>
                    <a:pt x="0" y="53"/>
                  </a:cubicBezTo>
                  <a:cubicBezTo>
                    <a:pt x="0" y="67"/>
                    <a:pt x="6" y="81"/>
                    <a:pt x="16" y="90"/>
                  </a:cubicBezTo>
                  <a:cubicBezTo>
                    <a:pt x="16" y="90"/>
                    <a:pt x="16" y="90"/>
                    <a:pt x="16" y="90"/>
                  </a:cubicBezTo>
                  <a:cubicBezTo>
                    <a:pt x="32" y="106"/>
                    <a:pt x="32" y="124"/>
                    <a:pt x="32" y="124"/>
                  </a:cubicBezTo>
                  <a:cubicBezTo>
                    <a:pt x="52" y="132"/>
                    <a:pt x="52" y="132"/>
                    <a:pt x="52" y="132"/>
                  </a:cubicBezTo>
                  <a:cubicBezTo>
                    <a:pt x="52" y="133"/>
                    <a:pt x="52" y="133"/>
                    <a:pt x="52" y="133"/>
                  </a:cubicBezTo>
                  <a:cubicBezTo>
                    <a:pt x="53" y="133"/>
                    <a:pt x="53" y="133"/>
                    <a:pt x="53" y="133"/>
                  </a:cubicBezTo>
                  <a:cubicBezTo>
                    <a:pt x="53" y="133"/>
                    <a:pt x="53" y="133"/>
                    <a:pt x="53" y="133"/>
                  </a:cubicBezTo>
                  <a:cubicBezTo>
                    <a:pt x="54" y="132"/>
                    <a:pt x="54" y="132"/>
                    <a:pt x="54" y="132"/>
                  </a:cubicBezTo>
                  <a:cubicBezTo>
                    <a:pt x="73" y="124"/>
                    <a:pt x="73" y="124"/>
                    <a:pt x="73" y="124"/>
                  </a:cubicBezTo>
                  <a:cubicBezTo>
                    <a:pt x="73" y="124"/>
                    <a:pt x="74" y="107"/>
                    <a:pt x="89" y="91"/>
                  </a:cubicBezTo>
                  <a:cubicBezTo>
                    <a:pt x="99" y="81"/>
                    <a:pt x="105" y="68"/>
                    <a:pt x="10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Rectangle 47">
              <a:extLst>
                <a:ext uri="{FF2B5EF4-FFF2-40B4-BE49-F238E27FC236}">
                  <a16:creationId xmlns:a16="http://schemas.microsoft.com/office/drawing/2014/main" id="{9133284E-AFBA-4EB7-A008-1CA093D915B8}"/>
                </a:ext>
              </a:extLst>
            </p:cNvPr>
            <p:cNvSpPr>
              <a:spLocks noChangeArrowheads="1"/>
            </p:cNvSpPr>
            <p:nvPr/>
          </p:nvSpPr>
          <p:spPr bwMode="gray">
            <a:xfrm>
              <a:off x="8498145" y="1737584"/>
              <a:ext cx="364378" cy="215753"/>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48">
              <a:extLst>
                <a:ext uri="{FF2B5EF4-FFF2-40B4-BE49-F238E27FC236}">
                  <a16:creationId xmlns:a16="http://schemas.microsoft.com/office/drawing/2014/main" id="{6723479A-1271-4ED9-9D1A-0DE1AB691B99}"/>
                </a:ext>
              </a:extLst>
            </p:cNvPr>
            <p:cNvSpPr>
              <a:spLocks/>
            </p:cNvSpPr>
            <p:nvPr/>
          </p:nvSpPr>
          <p:spPr bwMode="gray">
            <a:xfrm>
              <a:off x="8560471" y="1953334"/>
              <a:ext cx="239722" cy="86300"/>
            </a:xfrm>
            <a:custGeom>
              <a:avLst/>
              <a:gdLst>
                <a:gd name="T0" fmla="*/ 7 w 50"/>
                <a:gd name="T1" fmla="*/ 18 h 18"/>
                <a:gd name="T2" fmla="*/ 43 w 50"/>
                <a:gd name="T3" fmla="*/ 18 h 18"/>
                <a:gd name="T4" fmla="*/ 50 w 50"/>
                <a:gd name="T5" fmla="*/ 0 h 18"/>
                <a:gd name="T6" fmla="*/ 0 w 50"/>
                <a:gd name="T7" fmla="*/ 0 h 18"/>
                <a:gd name="T8" fmla="*/ 7 w 50"/>
                <a:gd name="T9" fmla="*/ 18 h 18"/>
              </a:gdLst>
              <a:ahLst/>
              <a:cxnLst>
                <a:cxn ang="0">
                  <a:pos x="T0" y="T1"/>
                </a:cxn>
                <a:cxn ang="0">
                  <a:pos x="T2" y="T3"/>
                </a:cxn>
                <a:cxn ang="0">
                  <a:pos x="T4" y="T5"/>
                </a:cxn>
                <a:cxn ang="0">
                  <a:pos x="T6" y="T7"/>
                </a:cxn>
                <a:cxn ang="0">
                  <a:pos x="T8" y="T9"/>
                </a:cxn>
              </a:cxnLst>
              <a:rect l="0" t="0" r="r" b="b"/>
              <a:pathLst>
                <a:path w="50" h="18">
                  <a:moveTo>
                    <a:pt x="7" y="18"/>
                  </a:moveTo>
                  <a:lnTo>
                    <a:pt x="43" y="18"/>
                  </a:lnTo>
                  <a:lnTo>
                    <a:pt x="50" y="0"/>
                  </a:lnTo>
                  <a:lnTo>
                    <a:pt x="0" y="0"/>
                  </a:lnTo>
                  <a:lnTo>
                    <a:pt x="7" y="1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Line 49">
              <a:extLst>
                <a:ext uri="{FF2B5EF4-FFF2-40B4-BE49-F238E27FC236}">
                  <a16:creationId xmlns:a16="http://schemas.microsoft.com/office/drawing/2014/main" id="{5C86FFE1-80E1-4F82-821D-B9C7C06163B1}"/>
                </a:ext>
              </a:extLst>
            </p:cNvPr>
            <p:cNvSpPr>
              <a:spLocks noChangeShapeType="1"/>
            </p:cNvSpPr>
            <p:nvPr/>
          </p:nvSpPr>
          <p:spPr bwMode="gray">
            <a:xfrm>
              <a:off x="8498145" y="1891006"/>
              <a:ext cx="364378" cy="33562"/>
            </a:xfrm>
            <a:prstGeom prst="line">
              <a:avLst/>
            </a:prstGeom>
            <a:noFill/>
            <a:ln w="635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Line 50">
              <a:extLst>
                <a:ext uri="{FF2B5EF4-FFF2-40B4-BE49-F238E27FC236}">
                  <a16:creationId xmlns:a16="http://schemas.microsoft.com/office/drawing/2014/main" id="{603A7475-F185-4820-837E-345AB906025E}"/>
                </a:ext>
              </a:extLst>
            </p:cNvPr>
            <p:cNvSpPr>
              <a:spLocks noChangeShapeType="1"/>
            </p:cNvSpPr>
            <p:nvPr/>
          </p:nvSpPr>
          <p:spPr bwMode="gray">
            <a:xfrm>
              <a:off x="8498145" y="1838265"/>
              <a:ext cx="364378" cy="33562"/>
            </a:xfrm>
            <a:prstGeom prst="line">
              <a:avLst/>
            </a:prstGeom>
            <a:noFill/>
            <a:ln w="635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Line 51">
              <a:extLst>
                <a:ext uri="{FF2B5EF4-FFF2-40B4-BE49-F238E27FC236}">
                  <a16:creationId xmlns:a16="http://schemas.microsoft.com/office/drawing/2014/main" id="{B2F117AC-A802-4594-9E45-CD5614A63194}"/>
                </a:ext>
              </a:extLst>
            </p:cNvPr>
            <p:cNvSpPr>
              <a:spLocks noChangeShapeType="1"/>
            </p:cNvSpPr>
            <p:nvPr/>
          </p:nvSpPr>
          <p:spPr bwMode="gray">
            <a:xfrm>
              <a:off x="8498145" y="1785528"/>
              <a:ext cx="364378" cy="33562"/>
            </a:xfrm>
            <a:prstGeom prst="line">
              <a:avLst/>
            </a:prstGeom>
            <a:noFill/>
            <a:ln w="6350" cap="rnd">
              <a:solidFill>
                <a:srgbClr val="50505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Line 52">
              <a:extLst>
                <a:ext uri="{FF2B5EF4-FFF2-40B4-BE49-F238E27FC236}">
                  <a16:creationId xmlns:a16="http://schemas.microsoft.com/office/drawing/2014/main" id="{E7232765-2CEB-4BF1-A8A9-97AB54678E48}"/>
                </a:ext>
              </a:extLst>
            </p:cNvPr>
            <p:cNvSpPr>
              <a:spLocks noChangeShapeType="1"/>
            </p:cNvSpPr>
            <p:nvPr/>
          </p:nvSpPr>
          <p:spPr bwMode="gray">
            <a:xfrm>
              <a:off x="7879659" y="6364239"/>
              <a:ext cx="2109562" cy="0"/>
            </a:xfrm>
            <a:prstGeom prst="line">
              <a:avLst/>
            </a:prstGeom>
            <a:noFill/>
            <a:ln w="50800" cap="rnd">
              <a:solidFill>
                <a:srgbClr val="C48C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53">
              <a:extLst>
                <a:ext uri="{FF2B5EF4-FFF2-40B4-BE49-F238E27FC236}">
                  <a16:creationId xmlns:a16="http://schemas.microsoft.com/office/drawing/2014/main" id="{280A8643-1C4F-48B4-9BB3-3322968A3079}"/>
                </a:ext>
              </a:extLst>
            </p:cNvPr>
            <p:cNvSpPr>
              <a:spLocks/>
            </p:cNvSpPr>
            <p:nvPr/>
          </p:nvSpPr>
          <p:spPr bwMode="gray">
            <a:xfrm>
              <a:off x="8665948" y="2039634"/>
              <a:ext cx="973276" cy="934923"/>
            </a:xfrm>
            <a:custGeom>
              <a:avLst/>
              <a:gdLst>
                <a:gd name="T0" fmla="*/ 103 w 109"/>
                <a:gd name="T1" fmla="*/ 103 h 105"/>
                <a:gd name="T2" fmla="*/ 90 w 109"/>
                <a:gd name="T3" fmla="*/ 95 h 105"/>
                <a:gd name="T4" fmla="*/ 88 w 109"/>
                <a:gd name="T5" fmla="*/ 76 h 105"/>
                <a:gd name="T6" fmla="*/ 92 w 109"/>
                <a:gd name="T7" fmla="*/ 68 h 105"/>
                <a:gd name="T8" fmla="*/ 97 w 109"/>
                <a:gd name="T9" fmla="*/ 52 h 105"/>
                <a:gd name="T10" fmla="*/ 93 w 109"/>
                <a:gd name="T11" fmla="*/ 45 h 105"/>
                <a:gd name="T12" fmla="*/ 71 w 109"/>
                <a:gd name="T13" fmla="*/ 48 h 105"/>
                <a:gd name="T14" fmla="*/ 47 w 109"/>
                <a:gd name="T15" fmla="*/ 48 h 105"/>
                <a:gd name="T16" fmla="*/ 44 w 109"/>
                <a:gd name="T17" fmla="*/ 37 h 105"/>
                <a:gd name="T18" fmla="*/ 46 w 109"/>
                <a:gd name="T19" fmla="*/ 29 h 105"/>
                <a:gd name="T20" fmla="*/ 47 w 109"/>
                <a:gd name="T21" fmla="*/ 16 h 105"/>
                <a:gd name="T22" fmla="*/ 26 w 109"/>
                <a:gd name="T23" fmla="*/ 15 h 105"/>
                <a:gd name="T24" fmla="*/ 3 w 109"/>
                <a:gd name="T25" fmla="*/ 14 h 105"/>
                <a:gd name="T26" fmla="*/ 0 w 109"/>
                <a:gd name="T27" fmla="*/ 0 h 105"/>
                <a:gd name="T28" fmla="*/ 0 w 109"/>
                <a:gd name="T29" fmla="*/ 0 h 105"/>
                <a:gd name="T30" fmla="*/ 3 w 109"/>
                <a:gd name="T31" fmla="*/ 14 h 105"/>
                <a:gd name="T32" fmla="*/ 26 w 109"/>
                <a:gd name="T33" fmla="*/ 14 h 105"/>
                <a:gd name="T34" fmla="*/ 47 w 109"/>
                <a:gd name="T35" fmla="*/ 15 h 105"/>
                <a:gd name="T36" fmla="*/ 47 w 109"/>
                <a:gd name="T37" fmla="*/ 30 h 105"/>
                <a:gd name="T38" fmla="*/ 45 w 109"/>
                <a:gd name="T39" fmla="*/ 37 h 105"/>
                <a:gd name="T40" fmla="*/ 47 w 109"/>
                <a:gd name="T41" fmla="*/ 47 h 105"/>
                <a:gd name="T42" fmla="*/ 70 w 109"/>
                <a:gd name="T43" fmla="*/ 47 h 105"/>
                <a:gd name="T44" fmla="*/ 93 w 109"/>
                <a:gd name="T45" fmla="*/ 44 h 105"/>
                <a:gd name="T46" fmla="*/ 98 w 109"/>
                <a:gd name="T47" fmla="*/ 52 h 105"/>
                <a:gd name="T48" fmla="*/ 93 w 109"/>
                <a:gd name="T49" fmla="*/ 69 h 105"/>
                <a:gd name="T50" fmla="*/ 88 w 109"/>
                <a:gd name="T51" fmla="*/ 76 h 105"/>
                <a:gd name="T52" fmla="*/ 90 w 109"/>
                <a:gd name="T53" fmla="*/ 94 h 105"/>
                <a:gd name="T54" fmla="*/ 109 w 109"/>
                <a:gd name="T55" fmla="*/ 99 h 105"/>
                <a:gd name="T56" fmla="*/ 109 w 109"/>
                <a:gd name="T57" fmla="*/ 100 h 105"/>
                <a:gd name="T58" fmla="*/ 103 w 109"/>
                <a:gd name="T59" fmla="*/ 10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 h="105">
                  <a:moveTo>
                    <a:pt x="103" y="103"/>
                  </a:moveTo>
                  <a:cubicBezTo>
                    <a:pt x="98" y="103"/>
                    <a:pt x="93" y="100"/>
                    <a:pt x="90" y="95"/>
                  </a:cubicBezTo>
                  <a:cubicBezTo>
                    <a:pt x="86" y="89"/>
                    <a:pt x="85" y="82"/>
                    <a:pt x="88" y="76"/>
                  </a:cubicBezTo>
                  <a:cubicBezTo>
                    <a:pt x="89" y="73"/>
                    <a:pt x="91" y="71"/>
                    <a:pt x="92" y="68"/>
                  </a:cubicBezTo>
                  <a:cubicBezTo>
                    <a:pt x="96" y="64"/>
                    <a:pt x="99" y="60"/>
                    <a:pt x="97" y="52"/>
                  </a:cubicBezTo>
                  <a:cubicBezTo>
                    <a:pt x="97" y="49"/>
                    <a:pt x="95" y="46"/>
                    <a:pt x="93" y="45"/>
                  </a:cubicBezTo>
                  <a:cubicBezTo>
                    <a:pt x="86" y="40"/>
                    <a:pt x="75" y="46"/>
                    <a:pt x="71" y="48"/>
                  </a:cubicBezTo>
                  <a:cubicBezTo>
                    <a:pt x="65" y="51"/>
                    <a:pt x="53" y="54"/>
                    <a:pt x="47" y="48"/>
                  </a:cubicBezTo>
                  <a:cubicBezTo>
                    <a:pt x="45" y="45"/>
                    <a:pt x="44" y="42"/>
                    <a:pt x="44" y="37"/>
                  </a:cubicBezTo>
                  <a:cubicBezTo>
                    <a:pt x="44" y="34"/>
                    <a:pt x="45" y="31"/>
                    <a:pt x="46" y="29"/>
                  </a:cubicBezTo>
                  <a:cubicBezTo>
                    <a:pt x="48" y="25"/>
                    <a:pt x="50" y="21"/>
                    <a:pt x="47" y="16"/>
                  </a:cubicBezTo>
                  <a:cubicBezTo>
                    <a:pt x="44" y="10"/>
                    <a:pt x="35" y="12"/>
                    <a:pt x="26" y="15"/>
                  </a:cubicBezTo>
                  <a:cubicBezTo>
                    <a:pt x="17" y="18"/>
                    <a:pt x="8" y="21"/>
                    <a:pt x="3" y="14"/>
                  </a:cubicBezTo>
                  <a:cubicBezTo>
                    <a:pt x="0" y="11"/>
                    <a:pt x="0" y="7"/>
                    <a:pt x="0" y="0"/>
                  </a:cubicBezTo>
                  <a:cubicBezTo>
                    <a:pt x="0" y="0"/>
                    <a:pt x="0" y="0"/>
                    <a:pt x="0" y="0"/>
                  </a:cubicBezTo>
                  <a:cubicBezTo>
                    <a:pt x="0" y="7"/>
                    <a:pt x="1" y="11"/>
                    <a:pt x="3" y="14"/>
                  </a:cubicBezTo>
                  <a:cubicBezTo>
                    <a:pt x="8" y="19"/>
                    <a:pt x="17" y="16"/>
                    <a:pt x="26" y="14"/>
                  </a:cubicBezTo>
                  <a:cubicBezTo>
                    <a:pt x="35" y="11"/>
                    <a:pt x="44" y="9"/>
                    <a:pt x="47" y="15"/>
                  </a:cubicBezTo>
                  <a:cubicBezTo>
                    <a:pt x="50" y="21"/>
                    <a:pt x="49" y="25"/>
                    <a:pt x="47" y="30"/>
                  </a:cubicBezTo>
                  <a:cubicBezTo>
                    <a:pt x="46" y="32"/>
                    <a:pt x="45" y="34"/>
                    <a:pt x="45" y="37"/>
                  </a:cubicBezTo>
                  <a:cubicBezTo>
                    <a:pt x="45" y="41"/>
                    <a:pt x="46" y="45"/>
                    <a:pt x="47" y="47"/>
                  </a:cubicBezTo>
                  <a:cubicBezTo>
                    <a:pt x="53" y="53"/>
                    <a:pt x="65" y="50"/>
                    <a:pt x="70" y="47"/>
                  </a:cubicBezTo>
                  <a:cubicBezTo>
                    <a:pt x="75" y="45"/>
                    <a:pt x="86" y="39"/>
                    <a:pt x="93" y="44"/>
                  </a:cubicBezTo>
                  <a:cubicBezTo>
                    <a:pt x="95" y="45"/>
                    <a:pt x="97" y="48"/>
                    <a:pt x="98" y="52"/>
                  </a:cubicBezTo>
                  <a:cubicBezTo>
                    <a:pt x="100" y="60"/>
                    <a:pt x="96" y="65"/>
                    <a:pt x="93" y="69"/>
                  </a:cubicBezTo>
                  <a:cubicBezTo>
                    <a:pt x="91" y="72"/>
                    <a:pt x="90" y="74"/>
                    <a:pt x="88" y="76"/>
                  </a:cubicBezTo>
                  <a:cubicBezTo>
                    <a:pt x="86" y="82"/>
                    <a:pt x="87" y="89"/>
                    <a:pt x="90" y="94"/>
                  </a:cubicBezTo>
                  <a:cubicBezTo>
                    <a:pt x="95" y="101"/>
                    <a:pt x="103" y="105"/>
                    <a:pt x="109" y="99"/>
                  </a:cubicBezTo>
                  <a:cubicBezTo>
                    <a:pt x="109" y="100"/>
                    <a:pt x="109" y="100"/>
                    <a:pt x="109" y="100"/>
                  </a:cubicBezTo>
                  <a:cubicBezTo>
                    <a:pt x="107" y="102"/>
                    <a:pt x="105" y="103"/>
                    <a:pt x="103" y="10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48">
              <a:extLst>
                <a:ext uri="{FF2B5EF4-FFF2-40B4-BE49-F238E27FC236}">
                  <a16:creationId xmlns:a16="http://schemas.microsoft.com/office/drawing/2014/main" id="{94CDF3D3-419E-4A5E-B849-1F85874DE832}"/>
                </a:ext>
              </a:extLst>
            </p:cNvPr>
            <p:cNvSpPr>
              <a:spLocks/>
            </p:cNvSpPr>
            <p:nvPr/>
          </p:nvSpPr>
          <p:spPr bwMode="gray">
            <a:xfrm>
              <a:off x="8881701" y="6268354"/>
              <a:ext cx="153422" cy="81506"/>
            </a:xfrm>
            <a:custGeom>
              <a:avLst/>
              <a:gdLst>
                <a:gd name="T0" fmla="*/ 0 w 17"/>
                <a:gd name="T1" fmla="*/ 0 h 9"/>
                <a:gd name="T2" fmla="*/ 4 w 17"/>
                <a:gd name="T3" fmla="*/ 9 h 9"/>
                <a:gd name="T4" fmla="*/ 11 w 17"/>
                <a:gd name="T5" fmla="*/ 9 h 9"/>
                <a:gd name="T6" fmla="*/ 17 w 17"/>
                <a:gd name="T7" fmla="*/ 5 h 9"/>
              </a:gdLst>
              <a:ahLst/>
              <a:cxnLst>
                <a:cxn ang="0">
                  <a:pos x="T0" y="T1"/>
                </a:cxn>
                <a:cxn ang="0">
                  <a:pos x="T2" y="T3"/>
                </a:cxn>
                <a:cxn ang="0">
                  <a:pos x="T4" y="T5"/>
                </a:cxn>
                <a:cxn ang="0">
                  <a:pos x="T6" y="T7"/>
                </a:cxn>
              </a:cxnLst>
              <a:rect l="0" t="0" r="r" b="b"/>
              <a:pathLst>
                <a:path w="17" h="9">
                  <a:moveTo>
                    <a:pt x="0" y="0"/>
                  </a:moveTo>
                  <a:cubicBezTo>
                    <a:pt x="3" y="4"/>
                    <a:pt x="2" y="4"/>
                    <a:pt x="4" y="9"/>
                  </a:cubicBezTo>
                  <a:cubicBezTo>
                    <a:pt x="11" y="9"/>
                    <a:pt x="11" y="9"/>
                    <a:pt x="11" y="9"/>
                  </a:cubicBezTo>
                  <a:cubicBezTo>
                    <a:pt x="10" y="6"/>
                    <a:pt x="11" y="3"/>
                    <a:pt x="17" y="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349">
              <a:extLst>
                <a:ext uri="{FF2B5EF4-FFF2-40B4-BE49-F238E27FC236}">
                  <a16:creationId xmlns:a16="http://schemas.microsoft.com/office/drawing/2014/main" id="{76F786B0-0733-472F-BC81-226B19ECDE65}"/>
                </a:ext>
              </a:extLst>
            </p:cNvPr>
            <p:cNvSpPr>
              <a:spLocks/>
            </p:cNvSpPr>
            <p:nvPr/>
          </p:nvSpPr>
          <p:spPr bwMode="gray">
            <a:xfrm>
              <a:off x="8872113" y="6177258"/>
              <a:ext cx="474652" cy="163012"/>
            </a:xfrm>
            <a:custGeom>
              <a:avLst/>
              <a:gdLst>
                <a:gd name="T0" fmla="*/ 2 w 53"/>
                <a:gd name="T1" fmla="*/ 0 h 18"/>
                <a:gd name="T2" fmla="*/ 0 w 53"/>
                <a:gd name="T3" fmla="*/ 8 h 18"/>
                <a:gd name="T4" fmla="*/ 5 w 53"/>
                <a:gd name="T5" fmla="*/ 12 h 18"/>
                <a:gd name="T6" fmla="*/ 23 w 53"/>
                <a:gd name="T7" fmla="*/ 17 h 18"/>
                <a:gd name="T8" fmla="*/ 36 w 53"/>
                <a:gd name="T9" fmla="*/ 18 h 18"/>
                <a:gd name="T10" fmla="*/ 47 w 53"/>
                <a:gd name="T11" fmla="*/ 18 h 18"/>
                <a:gd name="T12" fmla="*/ 49 w 53"/>
                <a:gd name="T13" fmla="*/ 15 h 18"/>
                <a:gd name="T14" fmla="*/ 27 w 53"/>
                <a:gd name="T15" fmla="*/ 6 h 18"/>
                <a:gd name="T16" fmla="*/ 2 w 53"/>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8">
                  <a:moveTo>
                    <a:pt x="2" y="0"/>
                  </a:moveTo>
                  <a:cubicBezTo>
                    <a:pt x="0" y="8"/>
                    <a:pt x="0" y="8"/>
                    <a:pt x="0" y="8"/>
                  </a:cubicBezTo>
                  <a:cubicBezTo>
                    <a:pt x="0" y="10"/>
                    <a:pt x="2" y="11"/>
                    <a:pt x="5" y="12"/>
                  </a:cubicBezTo>
                  <a:cubicBezTo>
                    <a:pt x="23" y="17"/>
                    <a:pt x="23" y="17"/>
                    <a:pt x="23" y="17"/>
                  </a:cubicBezTo>
                  <a:cubicBezTo>
                    <a:pt x="28" y="18"/>
                    <a:pt x="32" y="18"/>
                    <a:pt x="36" y="18"/>
                  </a:cubicBezTo>
                  <a:cubicBezTo>
                    <a:pt x="47" y="18"/>
                    <a:pt x="47" y="18"/>
                    <a:pt x="47" y="18"/>
                  </a:cubicBezTo>
                  <a:cubicBezTo>
                    <a:pt x="53" y="18"/>
                    <a:pt x="51" y="15"/>
                    <a:pt x="49" y="15"/>
                  </a:cubicBezTo>
                  <a:cubicBezTo>
                    <a:pt x="45" y="14"/>
                    <a:pt x="35" y="11"/>
                    <a:pt x="27" y="6"/>
                  </a:cubicBezTo>
                  <a:cubicBezTo>
                    <a:pt x="20"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350">
              <a:extLst>
                <a:ext uri="{FF2B5EF4-FFF2-40B4-BE49-F238E27FC236}">
                  <a16:creationId xmlns:a16="http://schemas.microsoft.com/office/drawing/2014/main" id="{96359B94-378E-4831-86C5-9DD64A941D17}"/>
                </a:ext>
              </a:extLst>
            </p:cNvPr>
            <p:cNvSpPr>
              <a:spLocks/>
            </p:cNvSpPr>
            <p:nvPr/>
          </p:nvSpPr>
          <p:spPr bwMode="gray">
            <a:xfrm>
              <a:off x="8891289" y="6114930"/>
              <a:ext cx="302052" cy="163012"/>
            </a:xfrm>
            <a:custGeom>
              <a:avLst/>
              <a:gdLst>
                <a:gd name="T0" fmla="*/ 2 w 34"/>
                <a:gd name="T1" fmla="*/ 0 h 18"/>
                <a:gd name="T2" fmla="*/ 0 w 34"/>
                <a:gd name="T3" fmla="*/ 7 h 18"/>
                <a:gd name="T4" fmla="*/ 29 w 34"/>
                <a:gd name="T5" fmla="*/ 17 h 18"/>
                <a:gd name="T6" fmla="*/ 32 w 34"/>
                <a:gd name="T7" fmla="*/ 17 h 18"/>
                <a:gd name="T8" fmla="*/ 13 w 34"/>
                <a:gd name="T9" fmla="*/ 2 h 18"/>
                <a:gd name="T10" fmla="*/ 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2" y="0"/>
                  </a:moveTo>
                  <a:cubicBezTo>
                    <a:pt x="2" y="3"/>
                    <a:pt x="0" y="5"/>
                    <a:pt x="0" y="7"/>
                  </a:cubicBezTo>
                  <a:cubicBezTo>
                    <a:pt x="0" y="9"/>
                    <a:pt x="29" y="17"/>
                    <a:pt x="29" y="17"/>
                  </a:cubicBezTo>
                  <a:cubicBezTo>
                    <a:pt x="29" y="18"/>
                    <a:pt x="34" y="18"/>
                    <a:pt x="32" y="17"/>
                  </a:cubicBezTo>
                  <a:cubicBezTo>
                    <a:pt x="26" y="13"/>
                    <a:pt x="13" y="5"/>
                    <a:pt x="13"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351">
              <a:extLst>
                <a:ext uri="{FF2B5EF4-FFF2-40B4-BE49-F238E27FC236}">
                  <a16:creationId xmlns:a16="http://schemas.microsoft.com/office/drawing/2014/main" id="{643C34D6-3DFD-44A6-BE80-182BE82C6821}"/>
                </a:ext>
              </a:extLst>
            </p:cNvPr>
            <p:cNvSpPr>
              <a:spLocks/>
            </p:cNvSpPr>
            <p:nvPr/>
          </p:nvSpPr>
          <p:spPr bwMode="gray">
            <a:xfrm>
              <a:off x="8613211" y="6268354"/>
              <a:ext cx="153422" cy="81506"/>
            </a:xfrm>
            <a:custGeom>
              <a:avLst/>
              <a:gdLst>
                <a:gd name="T0" fmla="*/ 0 w 17"/>
                <a:gd name="T1" fmla="*/ 0 h 9"/>
                <a:gd name="T2" fmla="*/ 4 w 17"/>
                <a:gd name="T3" fmla="*/ 9 h 9"/>
                <a:gd name="T4" fmla="*/ 11 w 17"/>
                <a:gd name="T5" fmla="*/ 9 h 9"/>
                <a:gd name="T6" fmla="*/ 17 w 17"/>
                <a:gd name="T7" fmla="*/ 5 h 9"/>
              </a:gdLst>
              <a:ahLst/>
              <a:cxnLst>
                <a:cxn ang="0">
                  <a:pos x="T0" y="T1"/>
                </a:cxn>
                <a:cxn ang="0">
                  <a:pos x="T2" y="T3"/>
                </a:cxn>
                <a:cxn ang="0">
                  <a:pos x="T4" y="T5"/>
                </a:cxn>
                <a:cxn ang="0">
                  <a:pos x="T6" y="T7"/>
                </a:cxn>
              </a:cxnLst>
              <a:rect l="0" t="0" r="r" b="b"/>
              <a:pathLst>
                <a:path w="17" h="9">
                  <a:moveTo>
                    <a:pt x="0" y="0"/>
                  </a:moveTo>
                  <a:cubicBezTo>
                    <a:pt x="3" y="4"/>
                    <a:pt x="2" y="4"/>
                    <a:pt x="4" y="9"/>
                  </a:cubicBezTo>
                  <a:cubicBezTo>
                    <a:pt x="11" y="9"/>
                    <a:pt x="11" y="9"/>
                    <a:pt x="11" y="9"/>
                  </a:cubicBezTo>
                  <a:cubicBezTo>
                    <a:pt x="10" y="6"/>
                    <a:pt x="11" y="3"/>
                    <a:pt x="17" y="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352">
              <a:extLst>
                <a:ext uri="{FF2B5EF4-FFF2-40B4-BE49-F238E27FC236}">
                  <a16:creationId xmlns:a16="http://schemas.microsoft.com/office/drawing/2014/main" id="{454E6277-DE7C-46F9-8173-6D9963960E34}"/>
                </a:ext>
              </a:extLst>
            </p:cNvPr>
            <p:cNvSpPr>
              <a:spLocks/>
            </p:cNvSpPr>
            <p:nvPr/>
          </p:nvSpPr>
          <p:spPr bwMode="gray">
            <a:xfrm>
              <a:off x="8603623" y="6177258"/>
              <a:ext cx="474652" cy="163012"/>
            </a:xfrm>
            <a:custGeom>
              <a:avLst/>
              <a:gdLst>
                <a:gd name="T0" fmla="*/ 2 w 53"/>
                <a:gd name="T1" fmla="*/ 0 h 18"/>
                <a:gd name="T2" fmla="*/ 0 w 53"/>
                <a:gd name="T3" fmla="*/ 8 h 18"/>
                <a:gd name="T4" fmla="*/ 5 w 53"/>
                <a:gd name="T5" fmla="*/ 12 h 18"/>
                <a:gd name="T6" fmla="*/ 23 w 53"/>
                <a:gd name="T7" fmla="*/ 17 h 18"/>
                <a:gd name="T8" fmla="*/ 36 w 53"/>
                <a:gd name="T9" fmla="*/ 18 h 18"/>
                <a:gd name="T10" fmla="*/ 47 w 53"/>
                <a:gd name="T11" fmla="*/ 18 h 18"/>
                <a:gd name="T12" fmla="*/ 49 w 53"/>
                <a:gd name="T13" fmla="*/ 15 h 18"/>
                <a:gd name="T14" fmla="*/ 27 w 53"/>
                <a:gd name="T15" fmla="*/ 6 h 18"/>
                <a:gd name="T16" fmla="*/ 2 w 53"/>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8">
                  <a:moveTo>
                    <a:pt x="2" y="0"/>
                  </a:moveTo>
                  <a:cubicBezTo>
                    <a:pt x="0" y="8"/>
                    <a:pt x="0" y="8"/>
                    <a:pt x="0" y="8"/>
                  </a:cubicBezTo>
                  <a:cubicBezTo>
                    <a:pt x="0" y="10"/>
                    <a:pt x="2" y="11"/>
                    <a:pt x="5" y="12"/>
                  </a:cubicBezTo>
                  <a:cubicBezTo>
                    <a:pt x="23" y="17"/>
                    <a:pt x="23" y="17"/>
                    <a:pt x="23" y="17"/>
                  </a:cubicBezTo>
                  <a:cubicBezTo>
                    <a:pt x="28" y="18"/>
                    <a:pt x="32" y="18"/>
                    <a:pt x="36" y="18"/>
                  </a:cubicBezTo>
                  <a:cubicBezTo>
                    <a:pt x="47" y="18"/>
                    <a:pt x="47" y="18"/>
                    <a:pt x="47" y="18"/>
                  </a:cubicBezTo>
                  <a:cubicBezTo>
                    <a:pt x="53" y="18"/>
                    <a:pt x="51" y="15"/>
                    <a:pt x="49" y="15"/>
                  </a:cubicBezTo>
                  <a:cubicBezTo>
                    <a:pt x="45" y="14"/>
                    <a:pt x="35" y="11"/>
                    <a:pt x="27" y="6"/>
                  </a:cubicBezTo>
                  <a:cubicBezTo>
                    <a:pt x="20"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353">
              <a:extLst>
                <a:ext uri="{FF2B5EF4-FFF2-40B4-BE49-F238E27FC236}">
                  <a16:creationId xmlns:a16="http://schemas.microsoft.com/office/drawing/2014/main" id="{F75784DA-3478-4425-9DD8-F94EE0838D24}"/>
                </a:ext>
              </a:extLst>
            </p:cNvPr>
            <p:cNvSpPr>
              <a:spLocks/>
            </p:cNvSpPr>
            <p:nvPr/>
          </p:nvSpPr>
          <p:spPr bwMode="gray">
            <a:xfrm>
              <a:off x="8622801" y="6114930"/>
              <a:ext cx="302052" cy="163012"/>
            </a:xfrm>
            <a:custGeom>
              <a:avLst/>
              <a:gdLst>
                <a:gd name="T0" fmla="*/ 2 w 34"/>
                <a:gd name="T1" fmla="*/ 0 h 18"/>
                <a:gd name="T2" fmla="*/ 0 w 34"/>
                <a:gd name="T3" fmla="*/ 7 h 18"/>
                <a:gd name="T4" fmla="*/ 29 w 34"/>
                <a:gd name="T5" fmla="*/ 17 h 18"/>
                <a:gd name="T6" fmla="*/ 32 w 34"/>
                <a:gd name="T7" fmla="*/ 17 h 18"/>
                <a:gd name="T8" fmla="*/ 13 w 34"/>
                <a:gd name="T9" fmla="*/ 2 h 18"/>
                <a:gd name="T10" fmla="*/ 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2" y="0"/>
                  </a:moveTo>
                  <a:cubicBezTo>
                    <a:pt x="2" y="3"/>
                    <a:pt x="0" y="5"/>
                    <a:pt x="0" y="7"/>
                  </a:cubicBezTo>
                  <a:cubicBezTo>
                    <a:pt x="0" y="9"/>
                    <a:pt x="29" y="17"/>
                    <a:pt x="29" y="17"/>
                  </a:cubicBezTo>
                  <a:cubicBezTo>
                    <a:pt x="29" y="18"/>
                    <a:pt x="34" y="18"/>
                    <a:pt x="32" y="17"/>
                  </a:cubicBezTo>
                  <a:cubicBezTo>
                    <a:pt x="26" y="13"/>
                    <a:pt x="13" y="5"/>
                    <a:pt x="13"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354">
              <a:extLst>
                <a:ext uri="{FF2B5EF4-FFF2-40B4-BE49-F238E27FC236}">
                  <a16:creationId xmlns:a16="http://schemas.microsoft.com/office/drawing/2014/main" id="{09C49496-98CF-4064-B262-9AE0DB986F4B}"/>
                </a:ext>
              </a:extLst>
            </p:cNvPr>
            <p:cNvSpPr>
              <a:spLocks/>
            </p:cNvSpPr>
            <p:nvPr/>
          </p:nvSpPr>
          <p:spPr bwMode="gray">
            <a:xfrm>
              <a:off x="8944026" y="5247131"/>
              <a:ext cx="186984" cy="186987"/>
            </a:xfrm>
            <a:custGeom>
              <a:avLst/>
              <a:gdLst>
                <a:gd name="T0" fmla="*/ 21 w 21"/>
                <a:gd name="T1" fmla="*/ 11 h 21"/>
                <a:gd name="T2" fmla="*/ 10 w 21"/>
                <a:gd name="T3" fmla="*/ 20 h 21"/>
                <a:gd name="T4" fmla="*/ 1 w 21"/>
                <a:gd name="T5" fmla="*/ 9 h 21"/>
                <a:gd name="T6" fmla="*/ 12 w 21"/>
                <a:gd name="T7" fmla="*/ 0 h 21"/>
                <a:gd name="T8" fmla="*/ 21 w 21"/>
                <a:gd name="T9" fmla="*/ 11 h 21"/>
              </a:gdLst>
              <a:ahLst/>
              <a:cxnLst>
                <a:cxn ang="0">
                  <a:pos x="T0" y="T1"/>
                </a:cxn>
                <a:cxn ang="0">
                  <a:pos x="T2" y="T3"/>
                </a:cxn>
                <a:cxn ang="0">
                  <a:pos x="T4" y="T5"/>
                </a:cxn>
                <a:cxn ang="0">
                  <a:pos x="T6" y="T7"/>
                </a:cxn>
                <a:cxn ang="0">
                  <a:pos x="T8" y="T9"/>
                </a:cxn>
              </a:cxnLst>
              <a:rect l="0" t="0" r="r" b="b"/>
              <a:pathLst>
                <a:path w="21" h="21">
                  <a:moveTo>
                    <a:pt x="21" y="11"/>
                  </a:moveTo>
                  <a:cubicBezTo>
                    <a:pt x="20" y="16"/>
                    <a:pt x="15" y="21"/>
                    <a:pt x="10" y="20"/>
                  </a:cubicBezTo>
                  <a:cubicBezTo>
                    <a:pt x="4" y="20"/>
                    <a:pt x="0" y="15"/>
                    <a:pt x="1" y="9"/>
                  </a:cubicBezTo>
                  <a:cubicBezTo>
                    <a:pt x="1" y="4"/>
                    <a:pt x="6" y="0"/>
                    <a:pt x="12" y="0"/>
                  </a:cubicBezTo>
                  <a:cubicBezTo>
                    <a:pt x="17" y="1"/>
                    <a:pt x="21" y="5"/>
                    <a:pt x="21" y="11"/>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355">
              <a:extLst>
                <a:ext uri="{FF2B5EF4-FFF2-40B4-BE49-F238E27FC236}">
                  <a16:creationId xmlns:a16="http://schemas.microsoft.com/office/drawing/2014/main" id="{0F1E507E-F0FD-4D1F-9A86-70402E99ECC5}"/>
                </a:ext>
              </a:extLst>
            </p:cNvPr>
            <p:cNvSpPr>
              <a:spLocks/>
            </p:cNvSpPr>
            <p:nvPr/>
          </p:nvSpPr>
          <p:spPr bwMode="gray">
            <a:xfrm>
              <a:off x="8852935" y="4547139"/>
              <a:ext cx="306846" cy="877389"/>
            </a:xfrm>
            <a:custGeom>
              <a:avLst/>
              <a:gdLst>
                <a:gd name="T0" fmla="*/ 31 w 34"/>
                <a:gd name="T1" fmla="*/ 89 h 99"/>
                <a:gd name="T2" fmla="*/ 21 w 34"/>
                <a:gd name="T3" fmla="*/ 99 h 99"/>
                <a:gd name="T4" fmla="*/ 11 w 34"/>
                <a:gd name="T5" fmla="*/ 90 h 99"/>
                <a:gd name="T6" fmla="*/ 1 w 34"/>
                <a:gd name="T7" fmla="*/ 17 h 99"/>
                <a:gd name="T8" fmla="*/ 16 w 34"/>
                <a:gd name="T9" fmla="*/ 0 h 99"/>
                <a:gd name="T10" fmla="*/ 34 w 34"/>
                <a:gd name="T11" fmla="*/ 15 h 99"/>
                <a:gd name="T12" fmla="*/ 31 w 34"/>
                <a:gd name="T13" fmla="*/ 89 h 99"/>
              </a:gdLst>
              <a:ahLst/>
              <a:cxnLst>
                <a:cxn ang="0">
                  <a:pos x="T0" y="T1"/>
                </a:cxn>
                <a:cxn ang="0">
                  <a:pos x="T2" y="T3"/>
                </a:cxn>
                <a:cxn ang="0">
                  <a:pos x="T4" y="T5"/>
                </a:cxn>
                <a:cxn ang="0">
                  <a:pos x="T6" y="T7"/>
                </a:cxn>
                <a:cxn ang="0">
                  <a:pos x="T8" y="T9"/>
                </a:cxn>
                <a:cxn ang="0">
                  <a:pos x="T10" y="T11"/>
                </a:cxn>
                <a:cxn ang="0">
                  <a:pos x="T12" y="T13"/>
                </a:cxn>
              </a:cxnLst>
              <a:rect l="0" t="0" r="r" b="b"/>
              <a:pathLst>
                <a:path w="34" h="99">
                  <a:moveTo>
                    <a:pt x="31" y="89"/>
                  </a:moveTo>
                  <a:cubicBezTo>
                    <a:pt x="31" y="94"/>
                    <a:pt x="27" y="99"/>
                    <a:pt x="21" y="99"/>
                  </a:cubicBezTo>
                  <a:cubicBezTo>
                    <a:pt x="16" y="99"/>
                    <a:pt x="11" y="95"/>
                    <a:pt x="11" y="90"/>
                  </a:cubicBezTo>
                  <a:cubicBezTo>
                    <a:pt x="1" y="17"/>
                    <a:pt x="1" y="17"/>
                    <a:pt x="1" y="17"/>
                  </a:cubicBezTo>
                  <a:cubicBezTo>
                    <a:pt x="0" y="8"/>
                    <a:pt x="7" y="1"/>
                    <a:pt x="16" y="0"/>
                  </a:cubicBezTo>
                  <a:cubicBezTo>
                    <a:pt x="25" y="0"/>
                    <a:pt x="33" y="6"/>
                    <a:pt x="34" y="15"/>
                  </a:cubicBezTo>
                  <a:lnTo>
                    <a:pt x="31" y="8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356">
              <a:extLst>
                <a:ext uri="{FF2B5EF4-FFF2-40B4-BE49-F238E27FC236}">
                  <a16:creationId xmlns:a16="http://schemas.microsoft.com/office/drawing/2014/main" id="{3AE5258C-2DB5-4B3E-9AA2-8F3150AB0F24}"/>
                </a:ext>
              </a:extLst>
            </p:cNvPr>
            <p:cNvSpPr>
              <a:spLocks/>
            </p:cNvSpPr>
            <p:nvPr/>
          </p:nvSpPr>
          <p:spPr bwMode="gray">
            <a:xfrm>
              <a:off x="8641979" y="5247131"/>
              <a:ext cx="220546" cy="939714"/>
            </a:xfrm>
            <a:custGeom>
              <a:avLst/>
              <a:gdLst>
                <a:gd name="T0" fmla="*/ 0 w 25"/>
                <a:gd name="T1" fmla="*/ 102 h 106"/>
                <a:gd name="T2" fmla="*/ 11 w 25"/>
                <a:gd name="T3" fmla="*/ 103 h 106"/>
                <a:gd name="T4" fmla="*/ 25 w 25"/>
                <a:gd name="T5" fmla="*/ 11 h 106"/>
                <a:gd name="T6" fmla="*/ 16 w 25"/>
                <a:gd name="T7" fmla="*/ 0 h 106"/>
                <a:gd name="T8" fmla="*/ 5 w 25"/>
                <a:gd name="T9" fmla="*/ 9 h 106"/>
                <a:gd name="T10" fmla="*/ 0 w 25"/>
                <a:gd name="T11" fmla="*/ 102 h 106"/>
              </a:gdLst>
              <a:ahLst/>
              <a:cxnLst>
                <a:cxn ang="0">
                  <a:pos x="T0" y="T1"/>
                </a:cxn>
                <a:cxn ang="0">
                  <a:pos x="T2" y="T3"/>
                </a:cxn>
                <a:cxn ang="0">
                  <a:pos x="T4" y="T5"/>
                </a:cxn>
                <a:cxn ang="0">
                  <a:pos x="T6" y="T7"/>
                </a:cxn>
                <a:cxn ang="0">
                  <a:pos x="T8" y="T9"/>
                </a:cxn>
                <a:cxn ang="0">
                  <a:pos x="T10" y="T11"/>
                </a:cxn>
              </a:cxnLst>
              <a:rect l="0" t="0" r="r" b="b"/>
              <a:pathLst>
                <a:path w="25" h="106">
                  <a:moveTo>
                    <a:pt x="0" y="102"/>
                  </a:moveTo>
                  <a:cubicBezTo>
                    <a:pt x="0" y="105"/>
                    <a:pt x="11" y="106"/>
                    <a:pt x="11" y="103"/>
                  </a:cubicBezTo>
                  <a:cubicBezTo>
                    <a:pt x="25" y="11"/>
                    <a:pt x="25" y="11"/>
                    <a:pt x="25" y="11"/>
                  </a:cubicBezTo>
                  <a:cubicBezTo>
                    <a:pt x="25" y="5"/>
                    <a:pt x="21" y="1"/>
                    <a:pt x="16" y="0"/>
                  </a:cubicBezTo>
                  <a:cubicBezTo>
                    <a:pt x="10" y="0"/>
                    <a:pt x="5" y="4"/>
                    <a:pt x="5" y="9"/>
                  </a:cubicBezTo>
                  <a:cubicBezTo>
                    <a:pt x="0" y="37"/>
                    <a:pt x="4" y="64"/>
                    <a:pt x="0" y="10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8" name="Freeform 357">
              <a:extLst>
                <a:ext uri="{FF2B5EF4-FFF2-40B4-BE49-F238E27FC236}">
                  <a16:creationId xmlns:a16="http://schemas.microsoft.com/office/drawing/2014/main" id="{BA423957-6617-4F5D-A0FC-5A52B6EC745A}"/>
                </a:ext>
              </a:extLst>
            </p:cNvPr>
            <p:cNvSpPr>
              <a:spLocks/>
            </p:cNvSpPr>
            <p:nvPr/>
          </p:nvSpPr>
          <p:spPr bwMode="gray">
            <a:xfrm>
              <a:off x="8905673" y="5247131"/>
              <a:ext cx="225340" cy="939714"/>
            </a:xfrm>
            <a:custGeom>
              <a:avLst/>
              <a:gdLst>
                <a:gd name="T0" fmla="*/ 0 w 25"/>
                <a:gd name="T1" fmla="*/ 102 h 106"/>
                <a:gd name="T2" fmla="*/ 11 w 25"/>
                <a:gd name="T3" fmla="*/ 103 h 106"/>
                <a:gd name="T4" fmla="*/ 25 w 25"/>
                <a:gd name="T5" fmla="*/ 11 h 106"/>
                <a:gd name="T6" fmla="*/ 16 w 25"/>
                <a:gd name="T7" fmla="*/ 0 h 106"/>
                <a:gd name="T8" fmla="*/ 5 w 25"/>
                <a:gd name="T9" fmla="*/ 9 h 106"/>
                <a:gd name="T10" fmla="*/ 0 w 25"/>
                <a:gd name="T11" fmla="*/ 102 h 106"/>
              </a:gdLst>
              <a:ahLst/>
              <a:cxnLst>
                <a:cxn ang="0">
                  <a:pos x="T0" y="T1"/>
                </a:cxn>
                <a:cxn ang="0">
                  <a:pos x="T2" y="T3"/>
                </a:cxn>
                <a:cxn ang="0">
                  <a:pos x="T4" y="T5"/>
                </a:cxn>
                <a:cxn ang="0">
                  <a:pos x="T6" y="T7"/>
                </a:cxn>
                <a:cxn ang="0">
                  <a:pos x="T8" y="T9"/>
                </a:cxn>
                <a:cxn ang="0">
                  <a:pos x="T10" y="T11"/>
                </a:cxn>
              </a:cxnLst>
              <a:rect l="0" t="0" r="r" b="b"/>
              <a:pathLst>
                <a:path w="25" h="106">
                  <a:moveTo>
                    <a:pt x="0" y="102"/>
                  </a:moveTo>
                  <a:cubicBezTo>
                    <a:pt x="0" y="105"/>
                    <a:pt x="11" y="106"/>
                    <a:pt x="11" y="103"/>
                  </a:cubicBezTo>
                  <a:cubicBezTo>
                    <a:pt x="25" y="11"/>
                    <a:pt x="25" y="11"/>
                    <a:pt x="25" y="11"/>
                  </a:cubicBezTo>
                  <a:cubicBezTo>
                    <a:pt x="25" y="5"/>
                    <a:pt x="21" y="1"/>
                    <a:pt x="16" y="0"/>
                  </a:cubicBezTo>
                  <a:cubicBezTo>
                    <a:pt x="10" y="0"/>
                    <a:pt x="5" y="4"/>
                    <a:pt x="5" y="9"/>
                  </a:cubicBezTo>
                  <a:cubicBezTo>
                    <a:pt x="0" y="37"/>
                    <a:pt x="4" y="64"/>
                    <a:pt x="0" y="10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9" name="Freeform 358">
              <a:extLst>
                <a:ext uri="{FF2B5EF4-FFF2-40B4-BE49-F238E27FC236}">
                  <a16:creationId xmlns:a16="http://schemas.microsoft.com/office/drawing/2014/main" id="{BBBD5098-0E6A-4789-9CD0-CF8DA7628EC5}"/>
                </a:ext>
              </a:extLst>
            </p:cNvPr>
            <p:cNvSpPr>
              <a:spLocks/>
            </p:cNvSpPr>
            <p:nvPr/>
          </p:nvSpPr>
          <p:spPr bwMode="gray">
            <a:xfrm>
              <a:off x="8675539" y="5247131"/>
              <a:ext cx="186984" cy="186987"/>
            </a:xfrm>
            <a:custGeom>
              <a:avLst/>
              <a:gdLst>
                <a:gd name="T0" fmla="*/ 21 w 21"/>
                <a:gd name="T1" fmla="*/ 11 h 21"/>
                <a:gd name="T2" fmla="*/ 10 w 21"/>
                <a:gd name="T3" fmla="*/ 20 h 21"/>
                <a:gd name="T4" fmla="*/ 1 w 21"/>
                <a:gd name="T5" fmla="*/ 9 h 21"/>
                <a:gd name="T6" fmla="*/ 12 w 21"/>
                <a:gd name="T7" fmla="*/ 0 h 21"/>
                <a:gd name="T8" fmla="*/ 21 w 21"/>
                <a:gd name="T9" fmla="*/ 11 h 21"/>
              </a:gdLst>
              <a:ahLst/>
              <a:cxnLst>
                <a:cxn ang="0">
                  <a:pos x="T0" y="T1"/>
                </a:cxn>
                <a:cxn ang="0">
                  <a:pos x="T2" y="T3"/>
                </a:cxn>
                <a:cxn ang="0">
                  <a:pos x="T4" y="T5"/>
                </a:cxn>
                <a:cxn ang="0">
                  <a:pos x="T6" y="T7"/>
                </a:cxn>
                <a:cxn ang="0">
                  <a:pos x="T8" y="T9"/>
                </a:cxn>
              </a:cxnLst>
              <a:rect l="0" t="0" r="r" b="b"/>
              <a:pathLst>
                <a:path w="21" h="21">
                  <a:moveTo>
                    <a:pt x="21" y="11"/>
                  </a:moveTo>
                  <a:cubicBezTo>
                    <a:pt x="20" y="16"/>
                    <a:pt x="15" y="21"/>
                    <a:pt x="10" y="20"/>
                  </a:cubicBezTo>
                  <a:cubicBezTo>
                    <a:pt x="4" y="20"/>
                    <a:pt x="0" y="15"/>
                    <a:pt x="1" y="9"/>
                  </a:cubicBezTo>
                  <a:cubicBezTo>
                    <a:pt x="1" y="4"/>
                    <a:pt x="6" y="0"/>
                    <a:pt x="12" y="0"/>
                  </a:cubicBezTo>
                  <a:cubicBezTo>
                    <a:pt x="17" y="1"/>
                    <a:pt x="21" y="5"/>
                    <a:pt x="21" y="11"/>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359">
              <a:extLst>
                <a:ext uri="{FF2B5EF4-FFF2-40B4-BE49-F238E27FC236}">
                  <a16:creationId xmlns:a16="http://schemas.microsoft.com/office/drawing/2014/main" id="{3AEEE81B-4BBB-46E7-A107-DB9D44AB7A9E}"/>
                </a:ext>
              </a:extLst>
            </p:cNvPr>
            <p:cNvSpPr>
              <a:spLocks/>
            </p:cNvSpPr>
            <p:nvPr/>
          </p:nvSpPr>
          <p:spPr bwMode="gray">
            <a:xfrm>
              <a:off x="8584445" y="4547139"/>
              <a:ext cx="306846" cy="877389"/>
            </a:xfrm>
            <a:custGeom>
              <a:avLst/>
              <a:gdLst>
                <a:gd name="T0" fmla="*/ 31 w 34"/>
                <a:gd name="T1" fmla="*/ 89 h 99"/>
                <a:gd name="T2" fmla="*/ 21 w 34"/>
                <a:gd name="T3" fmla="*/ 99 h 99"/>
                <a:gd name="T4" fmla="*/ 11 w 34"/>
                <a:gd name="T5" fmla="*/ 90 h 99"/>
                <a:gd name="T6" fmla="*/ 1 w 34"/>
                <a:gd name="T7" fmla="*/ 17 h 99"/>
                <a:gd name="T8" fmla="*/ 16 w 34"/>
                <a:gd name="T9" fmla="*/ 0 h 99"/>
                <a:gd name="T10" fmla="*/ 34 w 34"/>
                <a:gd name="T11" fmla="*/ 15 h 99"/>
                <a:gd name="T12" fmla="*/ 31 w 34"/>
                <a:gd name="T13" fmla="*/ 89 h 99"/>
              </a:gdLst>
              <a:ahLst/>
              <a:cxnLst>
                <a:cxn ang="0">
                  <a:pos x="T0" y="T1"/>
                </a:cxn>
                <a:cxn ang="0">
                  <a:pos x="T2" y="T3"/>
                </a:cxn>
                <a:cxn ang="0">
                  <a:pos x="T4" y="T5"/>
                </a:cxn>
                <a:cxn ang="0">
                  <a:pos x="T6" y="T7"/>
                </a:cxn>
                <a:cxn ang="0">
                  <a:pos x="T8" y="T9"/>
                </a:cxn>
                <a:cxn ang="0">
                  <a:pos x="T10" y="T11"/>
                </a:cxn>
                <a:cxn ang="0">
                  <a:pos x="T12" y="T13"/>
                </a:cxn>
              </a:cxnLst>
              <a:rect l="0" t="0" r="r" b="b"/>
              <a:pathLst>
                <a:path w="34" h="99">
                  <a:moveTo>
                    <a:pt x="31" y="89"/>
                  </a:moveTo>
                  <a:cubicBezTo>
                    <a:pt x="31" y="94"/>
                    <a:pt x="27" y="99"/>
                    <a:pt x="21" y="99"/>
                  </a:cubicBezTo>
                  <a:cubicBezTo>
                    <a:pt x="16" y="99"/>
                    <a:pt x="11" y="95"/>
                    <a:pt x="11" y="90"/>
                  </a:cubicBezTo>
                  <a:cubicBezTo>
                    <a:pt x="1" y="17"/>
                    <a:pt x="1" y="17"/>
                    <a:pt x="1" y="17"/>
                  </a:cubicBezTo>
                  <a:cubicBezTo>
                    <a:pt x="0" y="8"/>
                    <a:pt x="7" y="1"/>
                    <a:pt x="16" y="0"/>
                  </a:cubicBezTo>
                  <a:cubicBezTo>
                    <a:pt x="25" y="0"/>
                    <a:pt x="33" y="6"/>
                    <a:pt x="34" y="15"/>
                  </a:cubicBezTo>
                  <a:lnTo>
                    <a:pt x="31" y="8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1" name="Freeform 360">
              <a:extLst>
                <a:ext uri="{FF2B5EF4-FFF2-40B4-BE49-F238E27FC236}">
                  <a16:creationId xmlns:a16="http://schemas.microsoft.com/office/drawing/2014/main" id="{55658E37-4418-45A6-8209-14936033E962}"/>
                </a:ext>
              </a:extLst>
            </p:cNvPr>
            <p:cNvSpPr>
              <a:spLocks/>
            </p:cNvSpPr>
            <p:nvPr/>
          </p:nvSpPr>
          <p:spPr bwMode="gray">
            <a:xfrm>
              <a:off x="8426227" y="4494401"/>
              <a:ext cx="206162" cy="441090"/>
            </a:xfrm>
            <a:custGeom>
              <a:avLst/>
              <a:gdLst>
                <a:gd name="T0" fmla="*/ 2 w 23"/>
                <a:gd name="T1" fmla="*/ 21 h 50"/>
                <a:gd name="T2" fmla="*/ 7 w 23"/>
                <a:gd name="T3" fmla="*/ 41 h 50"/>
                <a:gd name="T4" fmla="*/ 11 w 23"/>
                <a:gd name="T5" fmla="*/ 44 h 50"/>
                <a:gd name="T6" fmla="*/ 16 w 23"/>
                <a:gd name="T7" fmla="*/ 47 h 50"/>
                <a:gd name="T8" fmla="*/ 19 w 23"/>
                <a:gd name="T9" fmla="*/ 49 h 50"/>
                <a:gd name="T10" fmla="*/ 18 w 23"/>
                <a:gd name="T11" fmla="*/ 44 h 50"/>
                <a:gd name="T12" fmla="*/ 19 w 23"/>
                <a:gd name="T13" fmla="*/ 40 h 50"/>
                <a:gd name="T14" fmla="*/ 18 w 23"/>
                <a:gd name="T15" fmla="*/ 35 h 50"/>
                <a:gd name="T16" fmla="*/ 23 w 23"/>
                <a:gd name="T17" fmla="*/ 35 h 50"/>
                <a:gd name="T18" fmla="*/ 16 w 23"/>
                <a:gd name="T19" fmla="*/ 23 h 50"/>
                <a:gd name="T20" fmla="*/ 14 w 23"/>
                <a:gd name="T21" fmla="*/ 21 h 50"/>
                <a:gd name="T22" fmla="*/ 10 w 23"/>
                <a:gd name="T23" fmla="*/ 0 h 50"/>
                <a:gd name="T24" fmla="*/ 0 w 23"/>
                <a:gd name="T25" fmla="*/ 7 h 50"/>
                <a:gd name="T26" fmla="*/ 2 w 23"/>
                <a:gd name="T2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50">
                  <a:moveTo>
                    <a:pt x="2" y="21"/>
                  </a:moveTo>
                  <a:cubicBezTo>
                    <a:pt x="2" y="31"/>
                    <a:pt x="3" y="34"/>
                    <a:pt x="7" y="41"/>
                  </a:cubicBezTo>
                  <a:cubicBezTo>
                    <a:pt x="9" y="46"/>
                    <a:pt x="11" y="46"/>
                    <a:pt x="11" y="44"/>
                  </a:cubicBezTo>
                  <a:cubicBezTo>
                    <a:pt x="12" y="49"/>
                    <a:pt x="16" y="50"/>
                    <a:pt x="16" y="47"/>
                  </a:cubicBezTo>
                  <a:cubicBezTo>
                    <a:pt x="16" y="48"/>
                    <a:pt x="18" y="50"/>
                    <a:pt x="19" y="49"/>
                  </a:cubicBezTo>
                  <a:cubicBezTo>
                    <a:pt x="20" y="48"/>
                    <a:pt x="19" y="45"/>
                    <a:pt x="18" y="44"/>
                  </a:cubicBezTo>
                  <a:cubicBezTo>
                    <a:pt x="20" y="44"/>
                    <a:pt x="21" y="43"/>
                    <a:pt x="19" y="40"/>
                  </a:cubicBezTo>
                  <a:cubicBezTo>
                    <a:pt x="18" y="37"/>
                    <a:pt x="18" y="35"/>
                    <a:pt x="18" y="35"/>
                  </a:cubicBezTo>
                  <a:cubicBezTo>
                    <a:pt x="20" y="37"/>
                    <a:pt x="22" y="37"/>
                    <a:pt x="23" y="35"/>
                  </a:cubicBezTo>
                  <a:cubicBezTo>
                    <a:pt x="20" y="32"/>
                    <a:pt x="18" y="27"/>
                    <a:pt x="16" y="23"/>
                  </a:cubicBezTo>
                  <a:cubicBezTo>
                    <a:pt x="15" y="22"/>
                    <a:pt x="15" y="22"/>
                    <a:pt x="14" y="21"/>
                  </a:cubicBezTo>
                  <a:cubicBezTo>
                    <a:pt x="10" y="0"/>
                    <a:pt x="10" y="0"/>
                    <a:pt x="10" y="0"/>
                  </a:cubicBezTo>
                  <a:cubicBezTo>
                    <a:pt x="0" y="7"/>
                    <a:pt x="0" y="7"/>
                    <a:pt x="0" y="7"/>
                  </a:cubicBezTo>
                  <a:lnTo>
                    <a:pt x="2" y="21"/>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361">
              <a:extLst>
                <a:ext uri="{FF2B5EF4-FFF2-40B4-BE49-F238E27FC236}">
                  <a16:creationId xmlns:a16="http://schemas.microsoft.com/office/drawing/2014/main" id="{F0936113-011C-4FEC-8CE2-DE032395C072}"/>
                </a:ext>
              </a:extLst>
            </p:cNvPr>
            <p:cNvSpPr>
              <a:spLocks/>
            </p:cNvSpPr>
            <p:nvPr/>
          </p:nvSpPr>
          <p:spPr bwMode="gray">
            <a:xfrm>
              <a:off x="8584445" y="4662207"/>
              <a:ext cx="316434" cy="1447929"/>
            </a:xfrm>
            <a:custGeom>
              <a:avLst/>
              <a:gdLst>
                <a:gd name="T0" fmla="*/ 45 w 66"/>
                <a:gd name="T1" fmla="*/ 302 h 302"/>
                <a:gd name="T2" fmla="*/ 0 w 66"/>
                <a:gd name="T3" fmla="*/ 302 h 302"/>
                <a:gd name="T4" fmla="*/ 8 w 66"/>
                <a:gd name="T5" fmla="*/ 153 h 302"/>
                <a:gd name="T6" fmla="*/ 0 w 66"/>
                <a:gd name="T7" fmla="*/ 0 h 302"/>
                <a:gd name="T8" fmla="*/ 66 w 66"/>
                <a:gd name="T9" fmla="*/ 0 h 302"/>
                <a:gd name="T10" fmla="*/ 58 w 66"/>
                <a:gd name="T11" fmla="*/ 152 h 302"/>
                <a:gd name="T12" fmla="*/ 45 w 66"/>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66" h="302">
                  <a:moveTo>
                    <a:pt x="45" y="302"/>
                  </a:moveTo>
                  <a:lnTo>
                    <a:pt x="0" y="302"/>
                  </a:lnTo>
                  <a:lnTo>
                    <a:pt x="8" y="153"/>
                  </a:lnTo>
                  <a:lnTo>
                    <a:pt x="0" y="0"/>
                  </a:lnTo>
                  <a:lnTo>
                    <a:pt x="66" y="0"/>
                  </a:lnTo>
                  <a:lnTo>
                    <a:pt x="58" y="152"/>
                  </a:lnTo>
                  <a:lnTo>
                    <a:pt x="45" y="3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362">
              <a:extLst>
                <a:ext uri="{FF2B5EF4-FFF2-40B4-BE49-F238E27FC236}">
                  <a16:creationId xmlns:a16="http://schemas.microsoft.com/office/drawing/2014/main" id="{E3C53F78-0E0D-4C68-911A-8E28934A4CFB}"/>
                </a:ext>
              </a:extLst>
            </p:cNvPr>
            <p:cNvSpPr>
              <a:spLocks/>
            </p:cNvSpPr>
            <p:nvPr/>
          </p:nvSpPr>
          <p:spPr bwMode="gray">
            <a:xfrm>
              <a:off x="8852935" y="4662207"/>
              <a:ext cx="306846" cy="1447929"/>
            </a:xfrm>
            <a:custGeom>
              <a:avLst/>
              <a:gdLst>
                <a:gd name="T0" fmla="*/ 4 w 64"/>
                <a:gd name="T1" fmla="*/ 302 h 302"/>
                <a:gd name="T2" fmla="*/ 49 w 64"/>
                <a:gd name="T3" fmla="*/ 302 h 302"/>
                <a:gd name="T4" fmla="*/ 62 w 64"/>
                <a:gd name="T5" fmla="*/ 144 h 302"/>
                <a:gd name="T6" fmla="*/ 64 w 64"/>
                <a:gd name="T7" fmla="*/ 0 h 302"/>
                <a:gd name="T8" fmla="*/ 0 w 64"/>
                <a:gd name="T9" fmla="*/ 0 h 302"/>
                <a:gd name="T10" fmla="*/ 10 w 64"/>
                <a:gd name="T11" fmla="*/ 150 h 302"/>
                <a:gd name="T12" fmla="*/ 4 w 64"/>
                <a:gd name="T13" fmla="*/ 302 h 302"/>
              </a:gdLst>
              <a:ahLst/>
              <a:cxnLst>
                <a:cxn ang="0">
                  <a:pos x="T0" y="T1"/>
                </a:cxn>
                <a:cxn ang="0">
                  <a:pos x="T2" y="T3"/>
                </a:cxn>
                <a:cxn ang="0">
                  <a:pos x="T4" y="T5"/>
                </a:cxn>
                <a:cxn ang="0">
                  <a:pos x="T6" y="T7"/>
                </a:cxn>
                <a:cxn ang="0">
                  <a:pos x="T8" y="T9"/>
                </a:cxn>
                <a:cxn ang="0">
                  <a:pos x="T10" y="T11"/>
                </a:cxn>
                <a:cxn ang="0">
                  <a:pos x="T12" y="T13"/>
                </a:cxn>
              </a:cxnLst>
              <a:rect l="0" t="0" r="r" b="b"/>
              <a:pathLst>
                <a:path w="64" h="302">
                  <a:moveTo>
                    <a:pt x="4" y="302"/>
                  </a:moveTo>
                  <a:lnTo>
                    <a:pt x="49" y="302"/>
                  </a:lnTo>
                  <a:lnTo>
                    <a:pt x="62" y="144"/>
                  </a:lnTo>
                  <a:lnTo>
                    <a:pt x="64" y="0"/>
                  </a:lnTo>
                  <a:lnTo>
                    <a:pt x="0" y="0"/>
                  </a:lnTo>
                  <a:lnTo>
                    <a:pt x="10" y="150"/>
                  </a:lnTo>
                  <a:lnTo>
                    <a:pt x="4" y="3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363">
              <a:extLst>
                <a:ext uri="{FF2B5EF4-FFF2-40B4-BE49-F238E27FC236}">
                  <a16:creationId xmlns:a16="http://schemas.microsoft.com/office/drawing/2014/main" id="{8D599F33-D99E-41E3-B404-1A51750752F9}"/>
                </a:ext>
              </a:extLst>
            </p:cNvPr>
            <p:cNvSpPr>
              <a:spLocks/>
            </p:cNvSpPr>
            <p:nvPr/>
          </p:nvSpPr>
          <p:spPr bwMode="gray">
            <a:xfrm>
              <a:off x="8560471" y="3640987"/>
              <a:ext cx="311640" cy="1117111"/>
            </a:xfrm>
            <a:custGeom>
              <a:avLst/>
              <a:gdLst>
                <a:gd name="T0" fmla="*/ 63 w 65"/>
                <a:gd name="T1" fmla="*/ 233 h 233"/>
                <a:gd name="T2" fmla="*/ 0 w 65"/>
                <a:gd name="T3" fmla="*/ 233 h 233"/>
                <a:gd name="T4" fmla="*/ 13 w 65"/>
                <a:gd name="T5" fmla="*/ 139 h 233"/>
                <a:gd name="T6" fmla="*/ 0 w 65"/>
                <a:gd name="T7" fmla="*/ 57 h 233"/>
                <a:gd name="T8" fmla="*/ 13 w 65"/>
                <a:gd name="T9" fmla="*/ 0 h 233"/>
                <a:gd name="T10" fmla="*/ 65 w 65"/>
                <a:gd name="T11" fmla="*/ 0 h 233"/>
                <a:gd name="T12" fmla="*/ 65 w 65"/>
                <a:gd name="T13" fmla="*/ 216 h 233"/>
                <a:gd name="T14" fmla="*/ 63 w 65"/>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233">
                  <a:moveTo>
                    <a:pt x="63" y="233"/>
                  </a:moveTo>
                  <a:lnTo>
                    <a:pt x="0" y="233"/>
                  </a:lnTo>
                  <a:lnTo>
                    <a:pt x="13" y="139"/>
                  </a:lnTo>
                  <a:lnTo>
                    <a:pt x="0" y="57"/>
                  </a:lnTo>
                  <a:lnTo>
                    <a:pt x="13" y="0"/>
                  </a:lnTo>
                  <a:lnTo>
                    <a:pt x="65" y="0"/>
                  </a:lnTo>
                  <a:lnTo>
                    <a:pt x="65" y="216"/>
                  </a:lnTo>
                  <a:lnTo>
                    <a:pt x="63" y="233"/>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5" name="Freeform 364">
              <a:extLst>
                <a:ext uri="{FF2B5EF4-FFF2-40B4-BE49-F238E27FC236}">
                  <a16:creationId xmlns:a16="http://schemas.microsoft.com/office/drawing/2014/main" id="{A674CC21-3585-45BB-981F-49D12DFA0226}"/>
                </a:ext>
              </a:extLst>
            </p:cNvPr>
            <p:cNvSpPr>
              <a:spLocks/>
            </p:cNvSpPr>
            <p:nvPr/>
          </p:nvSpPr>
          <p:spPr bwMode="gray">
            <a:xfrm>
              <a:off x="8282393" y="4120433"/>
              <a:ext cx="206162" cy="210956"/>
            </a:xfrm>
            <a:custGeom>
              <a:avLst/>
              <a:gdLst>
                <a:gd name="T0" fmla="*/ 16 w 23"/>
                <a:gd name="T1" fmla="*/ 3 h 24"/>
                <a:gd name="T2" fmla="*/ 20 w 23"/>
                <a:gd name="T3" fmla="*/ 17 h 24"/>
                <a:gd name="T4" fmla="*/ 7 w 23"/>
                <a:gd name="T5" fmla="*/ 21 h 24"/>
                <a:gd name="T6" fmla="*/ 2 w 23"/>
                <a:gd name="T7" fmla="*/ 8 h 24"/>
                <a:gd name="T8" fmla="*/ 16 w 23"/>
                <a:gd name="T9" fmla="*/ 3 h 24"/>
              </a:gdLst>
              <a:ahLst/>
              <a:cxnLst>
                <a:cxn ang="0">
                  <a:pos x="T0" y="T1"/>
                </a:cxn>
                <a:cxn ang="0">
                  <a:pos x="T2" y="T3"/>
                </a:cxn>
                <a:cxn ang="0">
                  <a:pos x="T4" y="T5"/>
                </a:cxn>
                <a:cxn ang="0">
                  <a:pos x="T6" y="T7"/>
                </a:cxn>
                <a:cxn ang="0">
                  <a:pos x="T8" y="T9"/>
                </a:cxn>
              </a:cxnLst>
              <a:rect l="0" t="0" r="r" b="b"/>
              <a:pathLst>
                <a:path w="23" h="24">
                  <a:moveTo>
                    <a:pt x="16" y="3"/>
                  </a:moveTo>
                  <a:cubicBezTo>
                    <a:pt x="21" y="5"/>
                    <a:pt x="23" y="11"/>
                    <a:pt x="20" y="17"/>
                  </a:cubicBezTo>
                  <a:cubicBezTo>
                    <a:pt x="18" y="22"/>
                    <a:pt x="12" y="24"/>
                    <a:pt x="7" y="21"/>
                  </a:cubicBezTo>
                  <a:cubicBezTo>
                    <a:pt x="2" y="19"/>
                    <a:pt x="0" y="13"/>
                    <a:pt x="2" y="8"/>
                  </a:cubicBezTo>
                  <a:cubicBezTo>
                    <a:pt x="5" y="2"/>
                    <a:pt x="11" y="0"/>
                    <a:pt x="16"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Freeform 365">
              <a:extLst>
                <a:ext uri="{FF2B5EF4-FFF2-40B4-BE49-F238E27FC236}">
                  <a16:creationId xmlns:a16="http://schemas.microsoft.com/office/drawing/2014/main" id="{F8A2FA4E-9A5A-404D-A480-E98F8A3DC58C}"/>
                </a:ext>
              </a:extLst>
            </p:cNvPr>
            <p:cNvSpPr>
              <a:spLocks/>
            </p:cNvSpPr>
            <p:nvPr/>
          </p:nvSpPr>
          <p:spPr bwMode="gray">
            <a:xfrm>
              <a:off x="8469377" y="3621809"/>
              <a:ext cx="297256" cy="282874"/>
            </a:xfrm>
            <a:custGeom>
              <a:avLst/>
              <a:gdLst>
                <a:gd name="T0" fmla="*/ 29 w 33"/>
                <a:gd name="T1" fmla="*/ 22 h 32"/>
                <a:gd name="T2" fmla="*/ 10 w 33"/>
                <a:gd name="T3" fmla="*/ 28 h 32"/>
                <a:gd name="T4" fmla="*/ 4 w 33"/>
                <a:gd name="T5" fmla="*/ 9 h 32"/>
                <a:gd name="T6" fmla="*/ 23 w 33"/>
                <a:gd name="T7" fmla="*/ 3 h 32"/>
                <a:gd name="T8" fmla="*/ 29 w 33"/>
                <a:gd name="T9" fmla="*/ 22 h 32"/>
              </a:gdLst>
              <a:ahLst/>
              <a:cxnLst>
                <a:cxn ang="0">
                  <a:pos x="T0" y="T1"/>
                </a:cxn>
                <a:cxn ang="0">
                  <a:pos x="T2" y="T3"/>
                </a:cxn>
                <a:cxn ang="0">
                  <a:pos x="T4" y="T5"/>
                </a:cxn>
                <a:cxn ang="0">
                  <a:pos x="T6" y="T7"/>
                </a:cxn>
                <a:cxn ang="0">
                  <a:pos x="T8" y="T9"/>
                </a:cxn>
              </a:cxnLst>
              <a:rect l="0" t="0" r="r" b="b"/>
              <a:pathLst>
                <a:path w="33" h="32">
                  <a:moveTo>
                    <a:pt x="29" y="22"/>
                  </a:moveTo>
                  <a:cubicBezTo>
                    <a:pt x="26" y="29"/>
                    <a:pt x="17" y="32"/>
                    <a:pt x="10" y="28"/>
                  </a:cubicBezTo>
                  <a:cubicBezTo>
                    <a:pt x="3" y="25"/>
                    <a:pt x="0" y="16"/>
                    <a:pt x="4" y="9"/>
                  </a:cubicBezTo>
                  <a:cubicBezTo>
                    <a:pt x="8" y="2"/>
                    <a:pt x="16" y="0"/>
                    <a:pt x="23" y="3"/>
                  </a:cubicBezTo>
                  <a:cubicBezTo>
                    <a:pt x="30" y="7"/>
                    <a:pt x="33" y="15"/>
                    <a:pt x="29" y="22"/>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366">
              <a:extLst>
                <a:ext uri="{FF2B5EF4-FFF2-40B4-BE49-F238E27FC236}">
                  <a16:creationId xmlns:a16="http://schemas.microsoft.com/office/drawing/2014/main" id="{D4AED5FA-5432-447C-A8FA-9F5A3D37B775}"/>
                </a:ext>
              </a:extLst>
            </p:cNvPr>
            <p:cNvSpPr>
              <a:spLocks/>
            </p:cNvSpPr>
            <p:nvPr/>
          </p:nvSpPr>
          <p:spPr bwMode="gray">
            <a:xfrm>
              <a:off x="8301571" y="3703315"/>
              <a:ext cx="426708" cy="565746"/>
            </a:xfrm>
            <a:custGeom>
              <a:avLst/>
              <a:gdLst>
                <a:gd name="T0" fmla="*/ 43 w 89"/>
                <a:gd name="T1" fmla="*/ 0 h 118"/>
                <a:gd name="T2" fmla="*/ 0 w 89"/>
                <a:gd name="T3" fmla="*/ 102 h 118"/>
                <a:gd name="T4" fmla="*/ 33 w 89"/>
                <a:gd name="T5" fmla="*/ 118 h 118"/>
                <a:gd name="T6" fmla="*/ 89 w 89"/>
                <a:gd name="T7" fmla="*/ 24 h 118"/>
                <a:gd name="T8" fmla="*/ 43 w 89"/>
                <a:gd name="T9" fmla="*/ 0 h 118"/>
              </a:gdLst>
              <a:ahLst/>
              <a:cxnLst>
                <a:cxn ang="0">
                  <a:pos x="T0" y="T1"/>
                </a:cxn>
                <a:cxn ang="0">
                  <a:pos x="T2" y="T3"/>
                </a:cxn>
                <a:cxn ang="0">
                  <a:pos x="T4" y="T5"/>
                </a:cxn>
                <a:cxn ang="0">
                  <a:pos x="T6" y="T7"/>
                </a:cxn>
                <a:cxn ang="0">
                  <a:pos x="T8" y="T9"/>
                </a:cxn>
              </a:cxnLst>
              <a:rect l="0" t="0" r="r" b="b"/>
              <a:pathLst>
                <a:path w="89" h="118">
                  <a:moveTo>
                    <a:pt x="43" y="0"/>
                  </a:moveTo>
                  <a:lnTo>
                    <a:pt x="0" y="102"/>
                  </a:lnTo>
                  <a:lnTo>
                    <a:pt x="33" y="118"/>
                  </a:lnTo>
                  <a:lnTo>
                    <a:pt x="89" y="24"/>
                  </a:lnTo>
                  <a:lnTo>
                    <a:pt x="43"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367">
              <a:extLst>
                <a:ext uri="{FF2B5EF4-FFF2-40B4-BE49-F238E27FC236}">
                  <a16:creationId xmlns:a16="http://schemas.microsoft.com/office/drawing/2014/main" id="{AB182C42-1198-4A52-94E2-F9007E653BF8}"/>
                </a:ext>
              </a:extLst>
            </p:cNvPr>
            <p:cNvSpPr>
              <a:spLocks/>
            </p:cNvSpPr>
            <p:nvPr/>
          </p:nvSpPr>
          <p:spPr bwMode="gray">
            <a:xfrm>
              <a:off x="8407049" y="4633441"/>
              <a:ext cx="153422" cy="71918"/>
            </a:xfrm>
            <a:custGeom>
              <a:avLst/>
              <a:gdLst>
                <a:gd name="T0" fmla="*/ 32 w 32"/>
                <a:gd name="T1" fmla="*/ 8 h 15"/>
                <a:gd name="T2" fmla="*/ 2 w 32"/>
                <a:gd name="T3" fmla="*/ 15 h 15"/>
                <a:gd name="T4" fmla="*/ 0 w 32"/>
                <a:gd name="T5" fmla="*/ 6 h 15"/>
                <a:gd name="T6" fmla="*/ 30 w 32"/>
                <a:gd name="T7" fmla="*/ 0 h 15"/>
                <a:gd name="T8" fmla="*/ 32 w 32"/>
                <a:gd name="T9" fmla="*/ 8 h 15"/>
              </a:gdLst>
              <a:ahLst/>
              <a:cxnLst>
                <a:cxn ang="0">
                  <a:pos x="T0" y="T1"/>
                </a:cxn>
                <a:cxn ang="0">
                  <a:pos x="T2" y="T3"/>
                </a:cxn>
                <a:cxn ang="0">
                  <a:pos x="T4" y="T5"/>
                </a:cxn>
                <a:cxn ang="0">
                  <a:pos x="T6" y="T7"/>
                </a:cxn>
                <a:cxn ang="0">
                  <a:pos x="T8" y="T9"/>
                </a:cxn>
              </a:cxnLst>
              <a:rect l="0" t="0" r="r" b="b"/>
              <a:pathLst>
                <a:path w="32" h="15">
                  <a:moveTo>
                    <a:pt x="32" y="8"/>
                  </a:moveTo>
                  <a:lnTo>
                    <a:pt x="2" y="15"/>
                  </a:lnTo>
                  <a:lnTo>
                    <a:pt x="0" y="6"/>
                  </a:lnTo>
                  <a:lnTo>
                    <a:pt x="30" y="0"/>
                  </a:lnTo>
                  <a:lnTo>
                    <a:pt x="32"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368">
              <a:extLst>
                <a:ext uri="{FF2B5EF4-FFF2-40B4-BE49-F238E27FC236}">
                  <a16:creationId xmlns:a16="http://schemas.microsoft.com/office/drawing/2014/main" id="{CFC8A1CB-7AC6-4370-9066-82826ABD587D}"/>
                </a:ext>
              </a:extLst>
            </p:cNvPr>
            <p:cNvSpPr>
              <a:spLocks/>
            </p:cNvSpPr>
            <p:nvPr/>
          </p:nvSpPr>
          <p:spPr bwMode="gray">
            <a:xfrm>
              <a:off x="8282393" y="4130023"/>
              <a:ext cx="206162" cy="191778"/>
            </a:xfrm>
            <a:custGeom>
              <a:avLst/>
              <a:gdLst>
                <a:gd name="T0" fmla="*/ 14 w 23"/>
                <a:gd name="T1" fmla="*/ 21 h 22"/>
                <a:gd name="T2" fmla="*/ 1 w 23"/>
                <a:gd name="T3" fmla="*/ 14 h 22"/>
                <a:gd name="T4" fmla="*/ 9 w 23"/>
                <a:gd name="T5" fmla="*/ 1 h 22"/>
                <a:gd name="T6" fmla="*/ 21 w 23"/>
                <a:gd name="T7" fmla="*/ 8 h 22"/>
                <a:gd name="T8" fmla="*/ 14 w 23"/>
                <a:gd name="T9" fmla="*/ 21 h 22"/>
              </a:gdLst>
              <a:ahLst/>
              <a:cxnLst>
                <a:cxn ang="0">
                  <a:pos x="T0" y="T1"/>
                </a:cxn>
                <a:cxn ang="0">
                  <a:pos x="T2" y="T3"/>
                </a:cxn>
                <a:cxn ang="0">
                  <a:pos x="T4" y="T5"/>
                </a:cxn>
                <a:cxn ang="0">
                  <a:pos x="T6" y="T7"/>
                </a:cxn>
                <a:cxn ang="0">
                  <a:pos x="T8" y="T9"/>
                </a:cxn>
              </a:cxnLst>
              <a:rect l="0" t="0" r="r" b="b"/>
              <a:pathLst>
                <a:path w="23" h="22">
                  <a:moveTo>
                    <a:pt x="14" y="21"/>
                  </a:moveTo>
                  <a:cubicBezTo>
                    <a:pt x="8" y="22"/>
                    <a:pt x="3" y="19"/>
                    <a:pt x="1" y="14"/>
                  </a:cubicBezTo>
                  <a:cubicBezTo>
                    <a:pt x="0" y="8"/>
                    <a:pt x="3" y="3"/>
                    <a:pt x="9" y="1"/>
                  </a:cubicBezTo>
                  <a:cubicBezTo>
                    <a:pt x="14" y="0"/>
                    <a:pt x="20" y="3"/>
                    <a:pt x="21" y="8"/>
                  </a:cubicBezTo>
                  <a:cubicBezTo>
                    <a:pt x="23" y="14"/>
                    <a:pt x="19" y="20"/>
                    <a:pt x="14" y="21"/>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369">
              <a:extLst>
                <a:ext uri="{FF2B5EF4-FFF2-40B4-BE49-F238E27FC236}">
                  <a16:creationId xmlns:a16="http://schemas.microsoft.com/office/drawing/2014/main" id="{A3081C01-0143-43AF-A5A5-41F93E760C8E}"/>
                </a:ext>
              </a:extLst>
            </p:cNvPr>
            <p:cNvSpPr>
              <a:spLocks/>
            </p:cNvSpPr>
            <p:nvPr/>
          </p:nvSpPr>
          <p:spPr bwMode="gray">
            <a:xfrm>
              <a:off x="8291980" y="4197145"/>
              <a:ext cx="258900" cy="465065"/>
            </a:xfrm>
            <a:custGeom>
              <a:avLst/>
              <a:gdLst>
                <a:gd name="T0" fmla="*/ 54 w 54"/>
                <a:gd name="T1" fmla="*/ 89 h 97"/>
                <a:gd name="T2" fmla="*/ 37 w 54"/>
                <a:gd name="T3" fmla="*/ 0 h 97"/>
                <a:gd name="T4" fmla="*/ 0 w 54"/>
                <a:gd name="T5" fmla="*/ 12 h 97"/>
                <a:gd name="T6" fmla="*/ 21 w 54"/>
                <a:gd name="T7" fmla="*/ 97 h 97"/>
                <a:gd name="T8" fmla="*/ 54 w 54"/>
                <a:gd name="T9" fmla="*/ 89 h 97"/>
              </a:gdLst>
              <a:ahLst/>
              <a:cxnLst>
                <a:cxn ang="0">
                  <a:pos x="T0" y="T1"/>
                </a:cxn>
                <a:cxn ang="0">
                  <a:pos x="T2" y="T3"/>
                </a:cxn>
                <a:cxn ang="0">
                  <a:pos x="T4" y="T5"/>
                </a:cxn>
                <a:cxn ang="0">
                  <a:pos x="T6" y="T7"/>
                </a:cxn>
                <a:cxn ang="0">
                  <a:pos x="T8" y="T9"/>
                </a:cxn>
              </a:cxnLst>
              <a:rect l="0" t="0" r="r" b="b"/>
              <a:pathLst>
                <a:path w="54" h="97">
                  <a:moveTo>
                    <a:pt x="54" y="89"/>
                  </a:moveTo>
                  <a:lnTo>
                    <a:pt x="37" y="0"/>
                  </a:lnTo>
                  <a:lnTo>
                    <a:pt x="0" y="12"/>
                  </a:lnTo>
                  <a:lnTo>
                    <a:pt x="21" y="97"/>
                  </a:lnTo>
                  <a:lnTo>
                    <a:pt x="54" y="89"/>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370">
              <a:extLst>
                <a:ext uri="{FF2B5EF4-FFF2-40B4-BE49-F238E27FC236}">
                  <a16:creationId xmlns:a16="http://schemas.microsoft.com/office/drawing/2014/main" id="{51573C21-7A48-48DE-8F66-142857C04D86}"/>
                </a:ext>
              </a:extLst>
            </p:cNvPr>
            <p:cNvSpPr>
              <a:spLocks/>
            </p:cNvSpPr>
            <p:nvPr/>
          </p:nvSpPr>
          <p:spPr bwMode="gray">
            <a:xfrm>
              <a:off x="9452241" y="2797163"/>
              <a:ext cx="196574" cy="489037"/>
            </a:xfrm>
            <a:custGeom>
              <a:avLst/>
              <a:gdLst>
                <a:gd name="T0" fmla="*/ 20 w 22"/>
                <a:gd name="T1" fmla="*/ 33 h 55"/>
                <a:gd name="T2" fmla="*/ 19 w 22"/>
                <a:gd name="T3" fmla="*/ 12 h 55"/>
                <a:gd name="T4" fmla="*/ 15 w 22"/>
                <a:gd name="T5" fmla="*/ 8 h 55"/>
                <a:gd name="T6" fmla="*/ 10 w 22"/>
                <a:gd name="T7" fmla="*/ 4 h 55"/>
                <a:gd name="T8" fmla="*/ 7 w 22"/>
                <a:gd name="T9" fmla="*/ 2 h 55"/>
                <a:gd name="T10" fmla="*/ 7 w 22"/>
                <a:gd name="T11" fmla="*/ 6 h 55"/>
                <a:gd name="T12" fmla="*/ 5 w 22"/>
                <a:gd name="T13" fmla="*/ 11 h 55"/>
                <a:gd name="T14" fmla="*/ 5 w 22"/>
                <a:gd name="T15" fmla="*/ 15 h 55"/>
                <a:gd name="T16" fmla="*/ 0 w 22"/>
                <a:gd name="T17" fmla="*/ 14 h 55"/>
                <a:gd name="T18" fmla="*/ 5 w 22"/>
                <a:gd name="T19" fmla="*/ 28 h 55"/>
                <a:gd name="T20" fmla="*/ 7 w 22"/>
                <a:gd name="T21" fmla="*/ 31 h 55"/>
                <a:gd name="T22" fmla="*/ 6 w 22"/>
                <a:gd name="T23" fmla="*/ 55 h 55"/>
                <a:gd name="T24" fmla="*/ 19 w 22"/>
                <a:gd name="T25" fmla="*/ 49 h 55"/>
                <a:gd name="T26" fmla="*/ 20 w 22"/>
                <a:gd name="T27" fmla="*/ 3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55">
                  <a:moveTo>
                    <a:pt x="20" y="33"/>
                  </a:moveTo>
                  <a:cubicBezTo>
                    <a:pt x="22" y="23"/>
                    <a:pt x="22" y="21"/>
                    <a:pt x="19" y="12"/>
                  </a:cubicBezTo>
                  <a:cubicBezTo>
                    <a:pt x="17" y="7"/>
                    <a:pt x="15" y="6"/>
                    <a:pt x="15" y="8"/>
                  </a:cubicBezTo>
                  <a:cubicBezTo>
                    <a:pt x="15" y="3"/>
                    <a:pt x="10" y="0"/>
                    <a:pt x="10" y="4"/>
                  </a:cubicBezTo>
                  <a:cubicBezTo>
                    <a:pt x="10" y="3"/>
                    <a:pt x="8" y="1"/>
                    <a:pt x="7" y="2"/>
                  </a:cubicBezTo>
                  <a:cubicBezTo>
                    <a:pt x="5" y="3"/>
                    <a:pt x="6" y="5"/>
                    <a:pt x="7" y="6"/>
                  </a:cubicBezTo>
                  <a:cubicBezTo>
                    <a:pt x="6" y="6"/>
                    <a:pt x="3" y="7"/>
                    <a:pt x="5" y="11"/>
                  </a:cubicBezTo>
                  <a:cubicBezTo>
                    <a:pt x="6" y="14"/>
                    <a:pt x="5" y="15"/>
                    <a:pt x="5" y="15"/>
                  </a:cubicBezTo>
                  <a:cubicBezTo>
                    <a:pt x="3" y="12"/>
                    <a:pt x="1" y="12"/>
                    <a:pt x="0" y="14"/>
                  </a:cubicBezTo>
                  <a:cubicBezTo>
                    <a:pt x="2" y="17"/>
                    <a:pt x="3" y="24"/>
                    <a:pt x="5" y="28"/>
                  </a:cubicBezTo>
                  <a:cubicBezTo>
                    <a:pt x="6" y="29"/>
                    <a:pt x="6" y="30"/>
                    <a:pt x="7" y="31"/>
                  </a:cubicBezTo>
                  <a:cubicBezTo>
                    <a:pt x="6" y="55"/>
                    <a:pt x="6" y="55"/>
                    <a:pt x="6" y="55"/>
                  </a:cubicBezTo>
                  <a:cubicBezTo>
                    <a:pt x="19" y="49"/>
                    <a:pt x="19" y="49"/>
                    <a:pt x="19" y="49"/>
                  </a:cubicBezTo>
                  <a:lnTo>
                    <a:pt x="20" y="33"/>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371">
              <a:extLst>
                <a:ext uri="{FF2B5EF4-FFF2-40B4-BE49-F238E27FC236}">
                  <a16:creationId xmlns:a16="http://schemas.microsoft.com/office/drawing/2014/main" id="{38776647-84C2-416A-AA9B-AF73CC15CF06}"/>
                </a:ext>
              </a:extLst>
            </p:cNvPr>
            <p:cNvSpPr>
              <a:spLocks/>
            </p:cNvSpPr>
            <p:nvPr/>
          </p:nvSpPr>
          <p:spPr bwMode="gray">
            <a:xfrm>
              <a:off x="8872113" y="3640987"/>
              <a:ext cx="330818" cy="1117111"/>
            </a:xfrm>
            <a:custGeom>
              <a:avLst/>
              <a:gdLst>
                <a:gd name="T0" fmla="*/ 2 w 69"/>
                <a:gd name="T1" fmla="*/ 233 h 233"/>
                <a:gd name="T2" fmla="*/ 67 w 69"/>
                <a:gd name="T3" fmla="*/ 233 h 233"/>
                <a:gd name="T4" fmla="*/ 52 w 69"/>
                <a:gd name="T5" fmla="*/ 139 h 233"/>
                <a:gd name="T6" fmla="*/ 69 w 69"/>
                <a:gd name="T7" fmla="*/ 44 h 233"/>
                <a:gd name="T8" fmla="*/ 54 w 69"/>
                <a:gd name="T9" fmla="*/ 0 h 233"/>
                <a:gd name="T10" fmla="*/ 0 w 69"/>
                <a:gd name="T11" fmla="*/ 0 h 233"/>
                <a:gd name="T12" fmla="*/ 0 w 69"/>
                <a:gd name="T13" fmla="*/ 216 h 233"/>
                <a:gd name="T14" fmla="*/ 2 w 69"/>
                <a:gd name="T15" fmla="*/ 233 h 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233">
                  <a:moveTo>
                    <a:pt x="2" y="233"/>
                  </a:moveTo>
                  <a:lnTo>
                    <a:pt x="67" y="233"/>
                  </a:lnTo>
                  <a:lnTo>
                    <a:pt x="52" y="139"/>
                  </a:lnTo>
                  <a:lnTo>
                    <a:pt x="69" y="44"/>
                  </a:lnTo>
                  <a:lnTo>
                    <a:pt x="54" y="0"/>
                  </a:lnTo>
                  <a:lnTo>
                    <a:pt x="0" y="0"/>
                  </a:lnTo>
                  <a:lnTo>
                    <a:pt x="0" y="216"/>
                  </a:lnTo>
                  <a:lnTo>
                    <a:pt x="2" y="233"/>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372">
              <a:extLst>
                <a:ext uri="{FF2B5EF4-FFF2-40B4-BE49-F238E27FC236}">
                  <a16:creationId xmlns:a16="http://schemas.microsoft.com/office/drawing/2014/main" id="{90514658-DC05-4854-8899-06E8A8FC9990}"/>
                </a:ext>
              </a:extLst>
            </p:cNvPr>
            <p:cNvSpPr>
              <a:spLocks/>
            </p:cNvSpPr>
            <p:nvPr/>
          </p:nvSpPr>
          <p:spPr bwMode="gray">
            <a:xfrm>
              <a:off x="9452241" y="3516331"/>
              <a:ext cx="206162" cy="201368"/>
            </a:xfrm>
            <a:custGeom>
              <a:avLst/>
              <a:gdLst>
                <a:gd name="T0" fmla="*/ 1 w 23"/>
                <a:gd name="T1" fmla="*/ 14 h 23"/>
                <a:gd name="T2" fmla="*/ 14 w 23"/>
                <a:gd name="T3" fmla="*/ 22 h 23"/>
                <a:gd name="T4" fmla="*/ 21 w 23"/>
                <a:gd name="T5" fmla="*/ 9 h 23"/>
                <a:gd name="T6" fmla="*/ 9 w 23"/>
                <a:gd name="T7" fmla="*/ 2 h 23"/>
                <a:gd name="T8" fmla="*/ 1 w 23"/>
                <a:gd name="T9" fmla="*/ 14 h 23"/>
              </a:gdLst>
              <a:ahLst/>
              <a:cxnLst>
                <a:cxn ang="0">
                  <a:pos x="T0" y="T1"/>
                </a:cxn>
                <a:cxn ang="0">
                  <a:pos x="T2" y="T3"/>
                </a:cxn>
                <a:cxn ang="0">
                  <a:pos x="T4" y="T5"/>
                </a:cxn>
                <a:cxn ang="0">
                  <a:pos x="T6" y="T7"/>
                </a:cxn>
                <a:cxn ang="0">
                  <a:pos x="T8" y="T9"/>
                </a:cxn>
              </a:cxnLst>
              <a:rect l="0" t="0" r="r" b="b"/>
              <a:pathLst>
                <a:path w="23" h="23">
                  <a:moveTo>
                    <a:pt x="1" y="14"/>
                  </a:moveTo>
                  <a:cubicBezTo>
                    <a:pt x="3" y="20"/>
                    <a:pt x="8" y="23"/>
                    <a:pt x="14" y="22"/>
                  </a:cubicBezTo>
                  <a:cubicBezTo>
                    <a:pt x="19" y="20"/>
                    <a:pt x="23" y="14"/>
                    <a:pt x="21" y="9"/>
                  </a:cubicBezTo>
                  <a:cubicBezTo>
                    <a:pt x="20" y="4"/>
                    <a:pt x="14" y="0"/>
                    <a:pt x="9" y="2"/>
                  </a:cubicBezTo>
                  <a:cubicBezTo>
                    <a:pt x="3" y="3"/>
                    <a:pt x="0" y="9"/>
                    <a:pt x="1" y="14"/>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373">
              <a:extLst>
                <a:ext uri="{FF2B5EF4-FFF2-40B4-BE49-F238E27FC236}">
                  <a16:creationId xmlns:a16="http://schemas.microsoft.com/office/drawing/2014/main" id="{C0940A9F-0293-44FF-B7E5-1B309B965CE3}"/>
                </a:ext>
              </a:extLst>
            </p:cNvPr>
            <p:cNvSpPr>
              <a:spLocks/>
            </p:cNvSpPr>
            <p:nvPr/>
          </p:nvSpPr>
          <p:spPr bwMode="gray">
            <a:xfrm>
              <a:off x="8977591" y="3612221"/>
              <a:ext cx="278078" cy="282874"/>
            </a:xfrm>
            <a:custGeom>
              <a:avLst/>
              <a:gdLst>
                <a:gd name="T0" fmla="*/ 20 w 31"/>
                <a:gd name="T1" fmla="*/ 30 h 32"/>
                <a:gd name="T2" fmla="*/ 29 w 31"/>
                <a:gd name="T3" fmla="*/ 12 h 32"/>
                <a:gd name="T4" fmla="*/ 12 w 31"/>
                <a:gd name="T5" fmla="*/ 2 h 32"/>
                <a:gd name="T6" fmla="*/ 2 w 31"/>
                <a:gd name="T7" fmla="*/ 20 h 32"/>
                <a:gd name="T8" fmla="*/ 20 w 31"/>
                <a:gd name="T9" fmla="*/ 30 h 32"/>
              </a:gdLst>
              <a:ahLst/>
              <a:cxnLst>
                <a:cxn ang="0">
                  <a:pos x="T0" y="T1"/>
                </a:cxn>
                <a:cxn ang="0">
                  <a:pos x="T2" y="T3"/>
                </a:cxn>
                <a:cxn ang="0">
                  <a:pos x="T4" y="T5"/>
                </a:cxn>
                <a:cxn ang="0">
                  <a:pos x="T6" y="T7"/>
                </a:cxn>
                <a:cxn ang="0">
                  <a:pos x="T8" y="T9"/>
                </a:cxn>
              </a:cxnLst>
              <a:rect l="0" t="0" r="r" b="b"/>
              <a:pathLst>
                <a:path w="31" h="32">
                  <a:moveTo>
                    <a:pt x="20" y="30"/>
                  </a:moveTo>
                  <a:cubicBezTo>
                    <a:pt x="27" y="27"/>
                    <a:pt x="31" y="20"/>
                    <a:pt x="29" y="12"/>
                  </a:cubicBezTo>
                  <a:cubicBezTo>
                    <a:pt x="27" y="5"/>
                    <a:pt x="20" y="0"/>
                    <a:pt x="12" y="2"/>
                  </a:cubicBezTo>
                  <a:cubicBezTo>
                    <a:pt x="4" y="4"/>
                    <a:pt x="0" y="12"/>
                    <a:pt x="2" y="20"/>
                  </a:cubicBezTo>
                  <a:cubicBezTo>
                    <a:pt x="4" y="27"/>
                    <a:pt x="12" y="32"/>
                    <a:pt x="20" y="3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374">
              <a:extLst>
                <a:ext uri="{FF2B5EF4-FFF2-40B4-BE49-F238E27FC236}">
                  <a16:creationId xmlns:a16="http://schemas.microsoft.com/office/drawing/2014/main" id="{43A64BBF-E3ED-4F40-906F-43CCF1076B7D}"/>
                </a:ext>
              </a:extLst>
            </p:cNvPr>
            <p:cNvSpPr>
              <a:spLocks/>
            </p:cNvSpPr>
            <p:nvPr/>
          </p:nvSpPr>
          <p:spPr bwMode="gray">
            <a:xfrm>
              <a:off x="9087860" y="3535509"/>
              <a:ext cx="489034" cy="345202"/>
            </a:xfrm>
            <a:custGeom>
              <a:avLst/>
              <a:gdLst>
                <a:gd name="T0" fmla="*/ 0 w 102"/>
                <a:gd name="T1" fmla="*/ 20 h 72"/>
                <a:gd name="T2" fmla="*/ 93 w 102"/>
                <a:gd name="T3" fmla="*/ 0 h 72"/>
                <a:gd name="T4" fmla="*/ 102 w 102"/>
                <a:gd name="T5" fmla="*/ 37 h 72"/>
                <a:gd name="T6" fmla="*/ 15 w 102"/>
                <a:gd name="T7" fmla="*/ 72 h 72"/>
                <a:gd name="T8" fmla="*/ 0 w 102"/>
                <a:gd name="T9" fmla="*/ 20 h 72"/>
              </a:gdLst>
              <a:ahLst/>
              <a:cxnLst>
                <a:cxn ang="0">
                  <a:pos x="T0" y="T1"/>
                </a:cxn>
                <a:cxn ang="0">
                  <a:pos x="T2" y="T3"/>
                </a:cxn>
                <a:cxn ang="0">
                  <a:pos x="T4" y="T5"/>
                </a:cxn>
                <a:cxn ang="0">
                  <a:pos x="T6" y="T7"/>
                </a:cxn>
                <a:cxn ang="0">
                  <a:pos x="T8" y="T9"/>
                </a:cxn>
              </a:cxnLst>
              <a:rect l="0" t="0" r="r" b="b"/>
              <a:pathLst>
                <a:path w="102" h="72">
                  <a:moveTo>
                    <a:pt x="0" y="20"/>
                  </a:moveTo>
                  <a:lnTo>
                    <a:pt x="93" y="0"/>
                  </a:lnTo>
                  <a:lnTo>
                    <a:pt x="102" y="37"/>
                  </a:lnTo>
                  <a:lnTo>
                    <a:pt x="15" y="72"/>
                  </a:lnTo>
                  <a:lnTo>
                    <a:pt x="0" y="2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375">
              <a:extLst>
                <a:ext uri="{FF2B5EF4-FFF2-40B4-BE49-F238E27FC236}">
                  <a16:creationId xmlns:a16="http://schemas.microsoft.com/office/drawing/2014/main" id="{4F9A417C-A5B0-4796-8348-4A326A67C283}"/>
                </a:ext>
              </a:extLst>
            </p:cNvPr>
            <p:cNvSpPr>
              <a:spLocks/>
            </p:cNvSpPr>
            <p:nvPr/>
          </p:nvSpPr>
          <p:spPr bwMode="gray">
            <a:xfrm>
              <a:off x="9495391" y="3142363"/>
              <a:ext cx="153422" cy="52740"/>
            </a:xfrm>
            <a:custGeom>
              <a:avLst/>
              <a:gdLst>
                <a:gd name="T0" fmla="*/ 32 w 32"/>
                <a:gd name="T1" fmla="*/ 2 h 11"/>
                <a:gd name="T2" fmla="*/ 0 w 32"/>
                <a:gd name="T3" fmla="*/ 0 h 11"/>
                <a:gd name="T4" fmla="*/ 0 w 32"/>
                <a:gd name="T5" fmla="*/ 9 h 11"/>
                <a:gd name="T6" fmla="*/ 32 w 32"/>
                <a:gd name="T7" fmla="*/ 11 h 11"/>
                <a:gd name="T8" fmla="*/ 32 w 32"/>
                <a:gd name="T9" fmla="*/ 2 h 11"/>
              </a:gdLst>
              <a:ahLst/>
              <a:cxnLst>
                <a:cxn ang="0">
                  <a:pos x="T0" y="T1"/>
                </a:cxn>
                <a:cxn ang="0">
                  <a:pos x="T2" y="T3"/>
                </a:cxn>
                <a:cxn ang="0">
                  <a:pos x="T4" y="T5"/>
                </a:cxn>
                <a:cxn ang="0">
                  <a:pos x="T6" y="T7"/>
                </a:cxn>
                <a:cxn ang="0">
                  <a:pos x="T8" y="T9"/>
                </a:cxn>
              </a:cxnLst>
              <a:rect l="0" t="0" r="r" b="b"/>
              <a:pathLst>
                <a:path w="32" h="11">
                  <a:moveTo>
                    <a:pt x="32" y="2"/>
                  </a:moveTo>
                  <a:lnTo>
                    <a:pt x="0" y="0"/>
                  </a:lnTo>
                  <a:lnTo>
                    <a:pt x="0" y="9"/>
                  </a:lnTo>
                  <a:lnTo>
                    <a:pt x="32" y="11"/>
                  </a:lnTo>
                  <a:lnTo>
                    <a:pt x="32" y="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376">
              <a:extLst>
                <a:ext uri="{FF2B5EF4-FFF2-40B4-BE49-F238E27FC236}">
                  <a16:creationId xmlns:a16="http://schemas.microsoft.com/office/drawing/2014/main" id="{AF69C9BA-601C-4236-82A0-8B14B7C980CB}"/>
                </a:ext>
              </a:extLst>
            </p:cNvPr>
            <p:cNvSpPr>
              <a:spLocks/>
            </p:cNvSpPr>
            <p:nvPr/>
          </p:nvSpPr>
          <p:spPr bwMode="gray">
            <a:xfrm>
              <a:off x="9461828" y="3525921"/>
              <a:ext cx="186984" cy="186987"/>
            </a:xfrm>
            <a:custGeom>
              <a:avLst/>
              <a:gdLst>
                <a:gd name="T0" fmla="*/ 11 w 21"/>
                <a:gd name="T1" fmla="*/ 0 h 21"/>
                <a:gd name="T2" fmla="*/ 0 w 21"/>
                <a:gd name="T3" fmla="*/ 10 h 21"/>
                <a:gd name="T4" fmla="*/ 10 w 21"/>
                <a:gd name="T5" fmla="*/ 21 h 21"/>
                <a:gd name="T6" fmla="*/ 21 w 21"/>
                <a:gd name="T7" fmla="*/ 11 h 21"/>
                <a:gd name="T8" fmla="*/ 11 w 21"/>
                <a:gd name="T9" fmla="*/ 0 h 21"/>
              </a:gdLst>
              <a:ahLst/>
              <a:cxnLst>
                <a:cxn ang="0">
                  <a:pos x="T0" y="T1"/>
                </a:cxn>
                <a:cxn ang="0">
                  <a:pos x="T2" y="T3"/>
                </a:cxn>
                <a:cxn ang="0">
                  <a:pos x="T4" y="T5"/>
                </a:cxn>
                <a:cxn ang="0">
                  <a:pos x="T6" y="T7"/>
                </a:cxn>
                <a:cxn ang="0">
                  <a:pos x="T8" y="T9"/>
                </a:cxn>
              </a:cxnLst>
              <a:rect l="0" t="0" r="r" b="b"/>
              <a:pathLst>
                <a:path w="21" h="21">
                  <a:moveTo>
                    <a:pt x="11" y="0"/>
                  </a:moveTo>
                  <a:cubicBezTo>
                    <a:pt x="6" y="0"/>
                    <a:pt x="1" y="4"/>
                    <a:pt x="0" y="10"/>
                  </a:cubicBezTo>
                  <a:cubicBezTo>
                    <a:pt x="0" y="15"/>
                    <a:pt x="4" y="20"/>
                    <a:pt x="10" y="21"/>
                  </a:cubicBezTo>
                  <a:cubicBezTo>
                    <a:pt x="15" y="21"/>
                    <a:pt x="20" y="17"/>
                    <a:pt x="21" y="11"/>
                  </a:cubicBezTo>
                  <a:cubicBezTo>
                    <a:pt x="21" y="6"/>
                    <a:pt x="17" y="1"/>
                    <a:pt x="11" y="0"/>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377">
              <a:extLst>
                <a:ext uri="{FF2B5EF4-FFF2-40B4-BE49-F238E27FC236}">
                  <a16:creationId xmlns:a16="http://schemas.microsoft.com/office/drawing/2014/main" id="{5E520E07-904A-4B48-9B2B-79D380CAB8F8}"/>
                </a:ext>
              </a:extLst>
            </p:cNvPr>
            <p:cNvSpPr>
              <a:spLocks/>
            </p:cNvSpPr>
            <p:nvPr/>
          </p:nvSpPr>
          <p:spPr bwMode="gray">
            <a:xfrm>
              <a:off x="9461828" y="3185513"/>
              <a:ext cx="186984" cy="436299"/>
            </a:xfrm>
            <a:custGeom>
              <a:avLst/>
              <a:gdLst>
                <a:gd name="T0" fmla="*/ 39 w 39"/>
                <a:gd name="T1" fmla="*/ 2 h 91"/>
                <a:gd name="T2" fmla="*/ 39 w 39"/>
                <a:gd name="T3" fmla="*/ 91 h 91"/>
                <a:gd name="T4" fmla="*/ 0 w 39"/>
                <a:gd name="T5" fmla="*/ 89 h 91"/>
                <a:gd name="T6" fmla="*/ 4 w 39"/>
                <a:gd name="T7" fmla="*/ 0 h 91"/>
                <a:gd name="T8" fmla="*/ 39 w 39"/>
                <a:gd name="T9" fmla="*/ 2 h 91"/>
              </a:gdLst>
              <a:ahLst/>
              <a:cxnLst>
                <a:cxn ang="0">
                  <a:pos x="T0" y="T1"/>
                </a:cxn>
                <a:cxn ang="0">
                  <a:pos x="T2" y="T3"/>
                </a:cxn>
                <a:cxn ang="0">
                  <a:pos x="T4" y="T5"/>
                </a:cxn>
                <a:cxn ang="0">
                  <a:pos x="T6" y="T7"/>
                </a:cxn>
                <a:cxn ang="0">
                  <a:pos x="T8" y="T9"/>
                </a:cxn>
              </a:cxnLst>
              <a:rect l="0" t="0" r="r" b="b"/>
              <a:pathLst>
                <a:path w="39" h="91">
                  <a:moveTo>
                    <a:pt x="39" y="2"/>
                  </a:moveTo>
                  <a:lnTo>
                    <a:pt x="39" y="91"/>
                  </a:lnTo>
                  <a:lnTo>
                    <a:pt x="0" y="89"/>
                  </a:lnTo>
                  <a:lnTo>
                    <a:pt x="4" y="0"/>
                  </a:lnTo>
                  <a:lnTo>
                    <a:pt x="39" y="2"/>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378">
              <a:extLst>
                <a:ext uri="{FF2B5EF4-FFF2-40B4-BE49-F238E27FC236}">
                  <a16:creationId xmlns:a16="http://schemas.microsoft.com/office/drawing/2014/main" id="{8C441998-0944-4C6B-9FC3-8F06FEFE9761}"/>
                </a:ext>
              </a:extLst>
            </p:cNvPr>
            <p:cNvSpPr>
              <a:spLocks/>
            </p:cNvSpPr>
            <p:nvPr/>
          </p:nvSpPr>
          <p:spPr bwMode="gray">
            <a:xfrm>
              <a:off x="8781017" y="3444412"/>
              <a:ext cx="196574" cy="417121"/>
            </a:xfrm>
            <a:custGeom>
              <a:avLst/>
              <a:gdLst>
                <a:gd name="T0" fmla="*/ 22 w 22"/>
                <a:gd name="T1" fmla="*/ 0 h 47"/>
                <a:gd name="T2" fmla="*/ 0 w 22"/>
                <a:gd name="T3" fmla="*/ 1 h 47"/>
                <a:gd name="T4" fmla="*/ 0 w 22"/>
                <a:gd name="T5" fmla="*/ 22 h 47"/>
                <a:gd name="T6" fmla="*/ 10 w 22"/>
                <a:gd name="T7" fmla="*/ 47 h 47"/>
                <a:gd name="T8" fmla="*/ 20 w 22"/>
                <a:gd name="T9" fmla="*/ 22 h 47"/>
                <a:gd name="T10" fmla="*/ 22 w 22"/>
                <a:gd name="T11" fmla="*/ 0 h 47"/>
              </a:gdLst>
              <a:ahLst/>
              <a:cxnLst>
                <a:cxn ang="0">
                  <a:pos x="T0" y="T1"/>
                </a:cxn>
                <a:cxn ang="0">
                  <a:pos x="T2" y="T3"/>
                </a:cxn>
                <a:cxn ang="0">
                  <a:pos x="T4" y="T5"/>
                </a:cxn>
                <a:cxn ang="0">
                  <a:pos x="T6" y="T7"/>
                </a:cxn>
                <a:cxn ang="0">
                  <a:pos x="T8" y="T9"/>
                </a:cxn>
                <a:cxn ang="0">
                  <a:pos x="T10" y="T11"/>
                </a:cxn>
              </a:cxnLst>
              <a:rect l="0" t="0" r="r" b="b"/>
              <a:pathLst>
                <a:path w="22" h="47">
                  <a:moveTo>
                    <a:pt x="22" y="0"/>
                  </a:moveTo>
                  <a:cubicBezTo>
                    <a:pt x="0" y="1"/>
                    <a:pt x="0" y="1"/>
                    <a:pt x="0" y="1"/>
                  </a:cubicBezTo>
                  <a:cubicBezTo>
                    <a:pt x="0" y="22"/>
                    <a:pt x="0" y="22"/>
                    <a:pt x="0" y="22"/>
                  </a:cubicBezTo>
                  <a:cubicBezTo>
                    <a:pt x="0" y="22"/>
                    <a:pt x="1" y="47"/>
                    <a:pt x="10" y="47"/>
                  </a:cubicBezTo>
                  <a:cubicBezTo>
                    <a:pt x="19" y="47"/>
                    <a:pt x="20" y="22"/>
                    <a:pt x="20" y="22"/>
                  </a:cubicBezTo>
                  <a:lnTo>
                    <a:pt x="22"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379">
              <a:extLst>
                <a:ext uri="{FF2B5EF4-FFF2-40B4-BE49-F238E27FC236}">
                  <a16:creationId xmlns:a16="http://schemas.microsoft.com/office/drawing/2014/main" id="{9AD7A712-40AB-4880-963A-23709A7BBA48}"/>
                </a:ext>
              </a:extLst>
            </p:cNvPr>
            <p:cNvSpPr>
              <a:spLocks/>
            </p:cNvSpPr>
            <p:nvPr/>
          </p:nvSpPr>
          <p:spPr bwMode="gray">
            <a:xfrm>
              <a:off x="8790605" y="3415647"/>
              <a:ext cx="186984" cy="153422"/>
            </a:xfrm>
            <a:custGeom>
              <a:avLst/>
              <a:gdLst>
                <a:gd name="T0" fmla="*/ 4 w 21"/>
                <a:gd name="T1" fmla="*/ 1 h 17"/>
                <a:gd name="T2" fmla="*/ 20 w 21"/>
                <a:gd name="T3" fmla="*/ 16 h 17"/>
                <a:gd name="T4" fmla="*/ 21 w 21"/>
                <a:gd name="T5" fmla="*/ 3 h 17"/>
                <a:gd name="T6" fmla="*/ 0 w 21"/>
                <a:gd name="T7" fmla="*/ 0 h 17"/>
                <a:gd name="T8" fmla="*/ 4 w 21"/>
                <a:gd name="T9" fmla="*/ 1 h 17"/>
              </a:gdLst>
              <a:ahLst/>
              <a:cxnLst>
                <a:cxn ang="0">
                  <a:pos x="T0" y="T1"/>
                </a:cxn>
                <a:cxn ang="0">
                  <a:pos x="T2" y="T3"/>
                </a:cxn>
                <a:cxn ang="0">
                  <a:pos x="T4" y="T5"/>
                </a:cxn>
                <a:cxn ang="0">
                  <a:pos x="T6" y="T7"/>
                </a:cxn>
                <a:cxn ang="0">
                  <a:pos x="T8" y="T9"/>
                </a:cxn>
              </a:cxnLst>
              <a:rect l="0" t="0" r="r" b="b"/>
              <a:pathLst>
                <a:path w="21" h="17">
                  <a:moveTo>
                    <a:pt x="4" y="1"/>
                  </a:moveTo>
                  <a:cubicBezTo>
                    <a:pt x="3" y="11"/>
                    <a:pt x="7" y="17"/>
                    <a:pt x="20" y="16"/>
                  </a:cubicBezTo>
                  <a:cubicBezTo>
                    <a:pt x="21" y="3"/>
                    <a:pt x="21" y="3"/>
                    <a:pt x="21" y="3"/>
                  </a:cubicBezTo>
                  <a:cubicBezTo>
                    <a:pt x="0" y="0"/>
                    <a:pt x="0" y="0"/>
                    <a:pt x="0" y="0"/>
                  </a:cubicBezTo>
                  <a:lnTo>
                    <a:pt x="4" y="1"/>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1" name="Freeform 380">
              <a:extLst>
                <a:ext uri="{FF2B5EF4-FFF2-40B4-BE49-F238E27FC236}">
                  <a16:creationId xmlns:a16="http://schemas.microsoft.com/office/drawing/2014/main" id="{3185941C-4E8F-4FAE-875D-0FD4ECE5F0C5}"/>
                </a:ext>
              </a:extLst>
            </p:cNvPr>
            <p:cNvSpPr>
              <a:spLocks/>
            </p:cNvSpPr>
            <p:nvPr/>
          </p:nvSpPr>
          <p:spPr bwMode="gray">
            <a:xfrm>
              <a:off x="8809783" y="3151953"/>
              <a:ext cx="292465" cy="326024"/>
            </a:xfrm>
            <a:custGeom>
              <a:avLst/>
              <a:gdLst>
                <a:gd name="T0" fmla="*/ 21 w 33"/>
                <a:gd name="T1" fmla="*/ 7 h 37"/>
                <a:gd name="T2" fmla="*/ 20 w 33"/>
                <a:gd name="T3" fmla="*/ 3 h 37"/>
                <a:gd name="T4" fmla="*/ 10 w 33"/>
                <a:gd name="T5" fmla="*/ 1 h 37"/>
                <a:gd name="T6" fmla="*/ 8 w 33"/>
                <a:gd name="T7" fmla="*/ 0 h 37"/>
                <a:gd name="T8" fmla="*/ 8 w 33"/>
                <a:gd name="T9" fmla="*/ 0 h 37"/>
                <a:gd name="T10" fmla="*/ 2 w 33"/>
                <a:gd name="T11" fmla="*/ 7 h 37"/>
                <a:gd name="T12" fmla="*/ 4 w 33"/>
                <a:gd name="T13" fmla="*/ 14 h 37"/>
                <a:gd name="T14" fmla="*/ 7 w 33"/>
                <a:gd name="T15" fmla="*/ 16 h 37"/>
                <a:gd name="T16" fmla="*/ 6 w 33"/>
                <a:gd name="T17" fmla="*/ 18 h 37"/>
                <a:gd name="T18" fmla="*/ 1 w 33"/>
                <a:gd name="T19" fmla="*/ 20 h 37"/>
                <a:gd name="T20" fmla="*/ 7 w 33"/>
                <a:gd name="T21" fmla="*/ 27 h 37"/>
                <a:gd name="T22" fmla="*/ 9 w 33"/>
                <a:gd name="T23" fmla="*/ 28 h 37"/>
                <a:gd name="T24" fmla="*/ 13 w 33"/>
                <a:gd name="T25" fmla="*/ 37 h 37"/>
                <a:gd name="T26" fmla="*/ 13 w 33"/>
                <a:gd name="T27" fmla="*/ 37 h 37"/>
                <a:gd name="T28" fmla="*/ 13 w 33"/>
                <a:gd name="T29" fmla="*/ 37 h 37"/>
                <a:gd name="T30" fmla="*/ 13 w 33"/>
                <a:gd name="T31" fmla="*/ 37 h 37"/>
                <a:gd name="T32" fmla="*/ 13 w 33"/>
                <a:gd name="T33" fmla="*/ 37 h 37"/>
                <a:gd name="T34" fmla="*/ 30 w 33"/>
                <a:gd name="T35" fmla="*/ 23 h 37"/>
                <a:gd name="T36" fmla="*/ 31 w 33"/>
                <a:gd name="T37" fmla="*/ 17 h 37"/>
                <a:gd name="T38" fmla="*/ 21 w 33"/>
                <a:gd name="T39" fmla="*/ 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7">
                  <a:moveTo>
                    <a:pt x="21" y="7"/>
                  </a:moveTo>
                  <a:cubicBezTo>
                    <a:pt x="24" y="2"/>
                    <a:pt x="21" y="3"/>
                    <a:pt x="20" y="3"/>
                  </a:cubicBezTo>
                  <a:cubicBezTo>
                    <a:pt x="20" y="3"/>
                    <a:pt x="11" y="2"/>
                    <a:pt x="10" y="1"/>
                  </a:cubicBezTo>
                  <a:cubicBezTo>
                    <a:pt x="9" y="1"/>
                    <a:pt x="9" y="1"/>
                    <a:pt x="8" y="0"/>
                  </a:cubicBezTo>
                  <a:cubicBezTo>
                    <a:pt x="8" y="0"/>
                    <a:pt x="8" y="0"/>
                    <a:pt x="8" y="0"/>
                  </a:cubicBezTo>
                  <a:cubicBezTo>
                    <a:pt x="7" y="4"/>
                    <a:pt x="4" y="6"/>
                    <a:pt x="2" y="7"/>
                  </a:cubicBezTo>
                  <a:cubicBezTo>
                    <a:pt x="2" y="10"/>
                    <a:pt x="3" y="13"/>
                    <a:pt x="4" y="14"/>
                  </a:cubicBezTo>
                  <a:cubicBezTo>
                    <a:pt x="6" y="15"/>
                    <a:pt x="7" y="16"/>
                    <a:pt x="7" y="16"/>
                  </a:cubicBezTo>
                  <a:cubicBezTo>
                    <a:pt x="9" y="18"/>
                    <a:pt x="6" y="18"/>
                    <a:pt x="6" y="18"/>
                  </a:cubicBezTo>
                  <a:cubicBezTo>
                    <a:pt x="6" y="18"/>
                    <a:pt x="3" y="19"/>
                    <a:pt x="1" y="20"/>
                  </a:cubicBezTo>
                  <a:cubicBezTo>
                    <a:pt x="0" y="23"/>
                    <a:pt x="5" y="26"/>
                    <a:pt x="7" y="27"/>
                  </a:cubicBezTo>
                  <a:cubicBezTo>
                    <a:pt x="8" y="27"/>
                    <a:pt x="9" y="28"/>
                    <a:pt x="9" y="28"/>
                  </a:cubicBezTo>
                  <a:cubicBezTo>
                    <a:pt x="9" y="28"/>
                    <a:pt x="15" y="32"/>
                    <a:pt x="13" y="37"/>
                  </a:cubicBezTo>
                  <a:cubicBezTo>
                    <a:pt x="13" y="37"/>
                    <a:pt x="13" y="37"/>
                    <a:pt x="13" y="37"/>
                  </a:cubicBezTo>
                  <a:cubicBezTo>
                    <a:pt x="13" y="37"/>
                    <a:pt x="13" y="37"/>
                    <a:pt x="13" y="37"/>
                  </a:cubicBezTo>
                  <a:cubicBezTo>
                    <a:pt x="13" y="37"/>
                    <a:pt x="13" y="37"/>
                    <a:pt x="13" y="37"/>
                  </a:cubicBezTo>
                  <a:cubicBezTo>
                    <a:pt x="13" y="37"/>
                    <a:pt x="13" y="37"/>
                    <a:pt x="13" y="37"/>
                  </a:cubicBezTo>
                  <a:cubicBezTo>
                    <a:pt x="21" y="34"/>
                    <a:pt x="27" y="26"/>
                    <a:pt x="30" y="23"/>
                  </a:cubicBezTo>
                  <a:cubicBezTo>
                    <a:pt x="33" y="19"/>
                    <a:pt x="31" y="17"/>
                    <a:pt x="31" y="17"/>
                  </a:cubicBezTo>
                  <a:cubicBezTo>
                    <a:pt x="29" y="16"/>
                    <a:pt x="21" y="9"/>
                    <a:pt x="21" y="7"/>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2" name="Freeform 381">
              <a:extLst>
                <a:ext uri="{FF2B5EF4-FFF2-40B4-BE49-F238E27FC236}">
                  <a16:creationId xmlns:a16="http://schemas.microsoft.com/office/drawing/2014/main" id="{CFD01D0D-2394-45A8-B96B-FE5681F43DD0}"/>
                </a:ext>
              </a:extLst>
            </p:cNvPr>
            <p:cNvSpPr>
              <a:spLocks/>
            </p:cNvSpPr>
            <p:nvPr/>
          </p:nvSpPr>
          <p:spPr bwMode="gray">
            <a:xfrm>
              <a:off x="8924851" y="347797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5D2E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382">
              <a:extLst>
                <a:ext uri="{FF2B5EF4-FFF2-40B4-BE49-F238E27FC236}">
                  <a16:creationId xmlns:a16="http://schemas.microsoft.com/office/drawing/2014/main" id="{3161A7F4-597E-45B0-97ED-7900DC6B792B}"/>
                </a:ext>
              </a:extLst>
            </p:cNvPr>
            <p:cNvSpPr>
              <a:spLocks/>
            </p:cNvSpPr>
            <p:nvPr/>
          </p:nvSpPr>
          <p:spPr bwMode="gray">
            <a:xfrm>
              <a:off x="8809783" y="3247841"/>
              <a:ext cx="0" cy="9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383">
              <a:extLst>
                <a:ext uri="{FF2B5EF4-FFF2-40B4-BE49-F238E27FC236}">
                  <a16:creationId xmlns:a16="http://schemas.microsoft.com/office/drawing/2014/main" id="{9AA5CFE2-5929-4B6B-9933-4EAEF0F1EA08}"/>
                </a:ext>
              </a:extLst>
            </p:cNvPr>
            <p:cNvSpPr>
              <a:spLocks/>
            </p:cNvSpPr>
            <p:nvPr/>
          </p:nvSpPr>
          <p:spPr bwMode="gray">
            <a:xfrm>
              <a:off x="8776223" y="3214278"/>
              <a:ext cx="67122" cy="62331"/>
            </a:xfrm>
            <a:custGeom>
              <a:avLst/>
              <a:gdLst>
                <a:gd name="T0" fmla="*/ 0 w 8"/>
                <a:gd name="T1" fmla="*/ 1 h 7"/>
                <a:gd name="T2" fmla="*/ 4 w 8"/>
                <a:gd name="T3" fmla="*/ 4 h 7"/>
                <a:gd name="T4" fmla="*/ 4 w 8"/>
                <a:gd name="T5" fmla="*/ 5 h 7"/>
                <a:gd name="T6" fmla="*/ 8 w 8"/>
                <a:gd name="T7" fmla="*/ 7 h 7"/>
                <a:gd name="T8" fmla="*/ 6 w 8"/>
                <a:gd name="T9" fmla="*/ 0 h 7"/>
                <a:gd name="T10" fmla="*/ 0 w 8"/>
                <a:gd name="T11" fmla="*/ 1 h 7"/>
                <a:gd name="T12" fmla="*/ 0 w 8"/>
                <a:gd name="T13" fmla="*/ 1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0" y="1"/>
                  </a:moveTo>
                  <a:cubicBezTo>
                    <a:pt x="4" y="4"/>
                    <a:pt x="4" y="4"/>
                    <a:pt x="4" y="4"/>
                  </a:cubicBezTo>
                  <a:cubicBezTo>
                    <a:pt x="4" y="5"/>
                    <a:pt x="4" y="5"/>
                    <a:pt x="4" y="5"/>
                  </a:cubicBezTo>
                  <a:cubicBezTo>
                    <a:pt x="5" y="5"/>
                    <a:pt x="7" y="6"/>
                    <a:pt x="8" y="7"/>
                  </a:cubicBezTo>
                  <a:cubicBezTo>
                    <a:pt x="7" y="6"/>
                    <a:pt x="6" y="3"/>
                    <a:pt x="6" y="0"/>
                  </a:cubicBezTo>
                  <a:cubicBezTo>
                    <a:pt x="3" y="2"/>
                    <a:pt x="0" y="1"/>
                    <a:pt x="0" y="1"/>
                  </a:cubicBezTo>
                  <a:cubicBezTo>
                    <a:pt x="0" y="1"/>
                    <a:pt x="0" y="1"/>
                    <a:pt x="0" y="1"/>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384">
              <a:extLst>
                <a:ext uri="{FF2B5EF4-FFF2-40B4-BE49-F238E27FC236}">
                  <a16:creationId xmlns:a16="http://schemas.microsoft.com/office/drawing/2014/main" id="{CAB042D5-57C0-4876-9F87-BC8C73780A87}"/>
                </a:ext>
              </a:extLst>
            </p:cNvPr>
            <p:cNvSpPr>
              <a:spLocks/>
            </p:cNvSpPr>
            <p:nvPr/>
          </p:nvSpPr>
          <p:spPr bwMode="gray">
            <a:xfrm>
              <a:off x="8800195" y="3329347"/>
              <a:ext cx="71918" cy="62331"/>
            </a:xfrm>
            <a:custGeom>
              <a:avLst/>
              <a:gdLst>
                <a:gd name="T0" fmla="*/ 2 w 8"/>
                <a:gd name="T1" fmla="*/ 0 h 7"/>
                <a:gd name="T2" fmla="*/ 0 w 8"/>
                <a:gd name="T3" fmla="*/ 3 h 7"/>
                <a:gd name="T4" fmla="*/ 5 w 8"/>
                <a:gd name="T5" fmla="*/ 6 h 7"/>
                <a:gd name="T6" fmla="*/ 8 w 8"/>
                <a:gd name="T7" fmla="*/ 7 h 7"/>
                <a:gd name="T8" fmla="*/ 2 w 8"/>
                <a:gd name="T9" fmla="*/ 0 h 7"/>
              </a:gdLst>
              <a:ahLst/>
              <a:cxnLst>
                <a:cxn ang="0">
                  <a:pos x="T0" y="T1"/>
                </a:cxn>
                <a:cxn ang="0">
                  <a:pos x="T2" y="T3"/>
                </a:cxn>
                <a:cxn ang="0">
                  <a:pos x="T4" y="T5"/>
                </a:cxn>
                <a:cxn ang="0">
                  <a:pos x="T6" y="T7"/>
                </a:cxn>
                <a:cxn ang="0">
                  <a:pos x="T8" y="T9"/>
                </a:cxn>
              </a:cxnLst>
              <a:rect l="0" t="0" r="r" b="b"/>
              <a:pathLst>
                <a:path w="8" h="7">
                  <a:moveTo>
                    <a:pt x="2" y="0"/>
                  </a:moveTo>
                  <a:cubicBezTo>
                    <a:pt x="0" y="1"/>
                    <a:pt x="0" y="1"/>
                    <a:pt x="0" y="3"/>
                  </a:cubicBezTo>
                  <a:cubicBezTo>
                    <a:pt x="1" y="4"/>
                    <a:pt x="3" y="5"/>
                    <a:pt x="5" y="6"/>
                  </a:cubicBezTo>
                  <a:cubicBezTo>
                    <a:pt x="6" y="6"/>
                    <a:pt x="7" y="7"/>
                    <a:pt x="8" y="7"/>
                  </a:cubicBezTo>
                  <a:cubicBezTo>
                    <a:pt x="6" y="6"/>
                    <a:pt x="1" y="3"/>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385">
              <a:extLst>
                <a:ext uri="{FF2B5EF4-FFF2-40B4-BE49-F238E27FC236}">
                  <a16:creationId xmlns:a16="http://schemas.microsoft.com/office/drawing/2014/main" id="{FA4E65C0-54DE-4E15-85DD-4EB2A1E25FFE}"/>
                </a:ext>
              </a:extLst>
            </p:cNvPr>
            <p:cNvSpPr>
              <a:spLocks/>
            </p:cNvSpPr>
            <p:nvPr/>
          </p:nvSpPr>
          <p:spPr bwMode="gray">
            <a:xfrm>
              <a:off x="8507733" y="3056063"/>
              <a:ext cx="436296" cy="556158"/>
            </a:xfrm>
            <a:custGeom>
              <a:avLst/>
              <a:gdLst>
                <a:gd name="T0" fmla="*/ 43 w 49"/>
                <a:gd name="T1" fmla="*/ 39 h 63"/>
                <a:gd name="T2" fmla="*/ 47 w 49"/>
                <a:gd name="T3" fmla="*/ 48 h 63"/>
                <a:gd name="T4" fmla="*/ 47 w 49"/>
                <a:gd name="T5" fmla="*/ 48 h 63"/>
                <a:gd name="T6" fmla="*/ 47 w 49"/>
                <a:gd name="T7" fmla="*/ 48 h 63"/>
                <a:gd name="T8" fmla="*/ 29 w 49"/>
                <a:gd name="T9" fmla="*/ 54 h 63"/>
                <a:gd name="T10" fmla="*/ 27 w 49"/>
                <a:gd name="T11" fmla="*/ 56 h 63"/>
                <a:gd name="T12" fmla="*/ 7 w 49"/>
                <a:gd name="T13" fmla="*/ 58 h 63"/>
                <a:gd name="T14" fmla="*/ 5 w 49"/>
                <a:gd name="T15" fmla="*/ 38 h 63"/>
                <a:gd name="T16" fmla="*/ 7 w 49"/>
                <a:gd name="T17" fmla="*/ 36 h 63"/>
                <a:gd name="T18" fmla="*/ 6 w 49"/>
                <a:gd name="T19" fmla="*/ 27 h 63"/>
                <a:gd name="T20" fmla="*/ 10 w 49"/>
                <a:gd name="T21" fmla="*/ 17 h 63"/>
                <a:gd name="T22" fmla="*/ 24 w 49"/>
                <a:gd name="T23" fmla="*/ 6 h 63"/>
                <a:gd name="T24" fmla="*/ 37 w 49"/>
                <a:gd name="T25" fmla="*/ 3 h 63"/>
                <a:gd name="T26" fmla="*/ 42 w 49"/>
                <a:gd name="T27" fmla="*/ 11 h 63"/>
                <a:gd name="T28" fmla="*/ 42 w 49"/>
                <a:gd name="T29" fmla="*/ 11 h 63"/>
                <a:gd name="T30" fmla="*/ 36 w 49"/>
                <a:gd name="T31" fmla="*/ 18 h 63"/>
                <a:gd name="T32" fmla="*/ 30 w 49"/>
                <a:gd name="T33" fmla="*/ 19 h 63"/>
                <a:gd name="T34" fmla="*/ 30 w 49"/>
                <a:gd name="T35" fmla="*/ 19 h 63"/>
                <a:gd name="T36" fmla="*/ 41 w 49"/>
                <a:gd name="T37" fmla="*/ 27 h 63"/>
                <a:gd name="T38" fmla="*/ 40 w 49"/>
                <a:gd name="T39" fmla="*/ 29 h 63"/>
                <a:gd name="T40" fmla="*/ 35 w 49"/>
                <a:gd name="T41" fmla="*/ 31 h 63"/>
                <a:gd name="T42" fmla="*/ 33 w 49"/>
                <a:gd name="T43" fmla="*/ 34 h 63"/>
                <a:gd name="T44" fmla="*/ 38 w 49"/>
                <a:gd name="T45" fmla="*/ 37 h 63"/>
                <a:gd name="T46" fmla="*/ 41 w 49"/>
                <a:gd name="T47" fmla="*/ 38 h 63"/>
                <a:gd name="T48" fmla="*/ 43 w 49"/>
                <a:gd name="T49" fmla="*/ 3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63">
                  <a:moveTo>
                    <a:pt x="43" y="39"/>
                  </a:moveTo>
                  <a:cubicBezTo>
                    <a:pt x="43" y="39"/>
                    <a:pt x="49" y="43"/>
                    <a:pt x="47" y="48"/>
                  </a:cubicBezTo>
                  <a:cubicBezTo>
                    <a:pt x="47" y="48"/>
                    <a:pt x="47" y="48"/>
                    <a:pt x="47" y="48"/>
                  </a:cubicBezTo>
                  <a:cubicBezTo>
                    <a:pt x="47" y="48"/>
                    <a:pt x="47" y="48"/>
                    <a:pt x="47" y="48"/>
                  </a:cubicBezTo>
                  <a:cubicBezTo>
                    <a:pt x="42" y="52"/>
                    <a:pt x="35" y="54"/>
                    <a:pt x="29" y="54"/>
                  </a:cubicBezTo>
                  <a:cubicBezTo>
                    <a:pt x="28" y="55"/>
                    <a:pt x="28" y="55"/>
                    <a:pt x="27" y="56"/>
                  </a:cubicBezTo>
                  <a:cubicBezTo>
                    <a:pt x="22" y="62"/>
                    <a:pt x="13" y="63"/>
                    <a:pt x="7" y="58"/>
                  </a:cubicBezTo>
                  <a:cubicBezTo>
                    <a:pt x="1" y="53"/>
                    <a:pt x="0" y="44"/>
                    <a:pt x="5" y="38"/>
                  </a:cubicBezTo>
                  <a:cubicBezTo>
                    <a:pt x="6" y="37"/>
                    <a:pt x="6" y="37"/>
                    <a:pt x="7" y="36"/>
                  </a:cubicBezTo>
                  <a:cubicBezTo>
                    <a:pt x="6" y="34"/>
                    <a:pt x="6" y="31"/>
                    <a:pt x="6" y="27"/>
                  </a:cubicBezTo>
                  <a:cubicBezTo>
                    <a:pt x="7" y="23"/>
                    <a:pt x="8" y="20"/>
                    <a:pt x="10" y="17"/>
                  </a:cubicBezTo>
                  <a:cubicBezTo>
                    <a:pt x="13" y="11"/>
                    <a:pt x="18" y="8"/>
                    <a:pt x="24" y="6"/>
                  </a:cubicBezTo>
                  <a:cubicBezTo>
                    <a:pt x="27" y="2"/>
                    <a:pt x="33" y="0"/>
                    <a:pt x="37" y="3"/>
                  </a:cubicBezTo>
                  <a:cubicBezTo>
                    <a:pt x="40" y="5"/>
                    <a:pt x="42" y="8"/>
                    <a:pt x="42" y="11"/>
                  </a:cubicBezTo>
                  <a:cubicBezTo>
                    <a:pt x="42" y="11"/>
                    <a:pt x="42" y="11"/>
                    <a:pt x="42" y="11"/>
                  </a:cubicBezTo>
                  <a:cubicBezTo>
                    <a:pt x="41" y="15"/>
                    <a:pt x="38" y="17"/>
                    <a:pt x="36" y="18"/>
                  </a:cubicBezTo>
                  <a:cubicBezTo>
                    <a:pt x="33" y="20"/>
                    <a:pt x="30" y="19"/>
                    <a:pt x="30" y="19"/>
                  </a:cubicBezTo>
                  <a:cubicBezTo>
                    <a:pt x="30" y="19"/>
                    <a:pt x="30" y="19"/>
                    <a:pt x="30" y="19"/>
                  </a:cubicBezTo>
                  <a:cubicBezTo>
                    <a:pt x="41" y="27"/>
                    <a:pt x="41" y="27"/>
                    <a:pt x="41" y="27"/>
                  </a:cubicBezTo>
                  <a:cubicBezTo>
                    <a:pt x="43" y="29"/>
                    <a:pt x="40" y="29"/>
                    <a:pt x="40" y="29"/>
                  </a:cubicBezTo>
                  <a:cubicBezTo>
                    <a:pt x="40" y="29"/>
                    <a:pt x="37" y="30"/>
                    <a:pt x="35" y="31"/>
                  </a:cubicBezTo>
                  <a:cubicBezTo>
                    <a:pt x="33" y="32"/>
                    <a:pt x="33" y="32"/>
                    <a:pt x="33" y="34"/>
                  </a:cubicBezTo>
                  <a:cubicBezTo>
                    <a:pt x="34" y="35"/>
                    <a:pt x="36" y="36"/>
                    <a:pt x="38" y="37"/>
                  </a:cubicBezTo>
                  <a:cubicBezTo>
                    <a:pt x="39" y="37"/>
                    <a:pt x="40" y="38"/>
                    <a:pt x="41" y="38"/>
                  </a:cubicBezTo>
                  <a:cubicBezTo>
                    <a:pt x="42" y="38"/>
                    <a:pt x="43" y="39"/>
                    <a:pt x="43" y="39"/>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386">
              <a:extLst>
                <a:ext uri="{FF2B5EF4-FFF2-40B4-BE49-F238E27FC236}">
                  <a16:creationId xmlns:a16="http://schemas.microsoft.com/office/drawing/2014/main" id="{705F5E6C-17CB-4FBC-ABAB-08329F0A79B0}"/>
                </a:ext>
              </a:extLst>
            </p:cNvPr>
            <p:cNvSpPr>
              <a:spLocks/>
            </p:cNvSpPr>
            <p:nvPr/>
          </p:nvSpPr>
          <p:spPr bwMode="gray">
            <a:xfrm>
              <a:off x="8881701" y="3214278"/>
              <a:ext cx="23975" cy="23975"/>
            </a:xfrm>
            <a:custGeom>
              <a:avLst/>
              <a:gdLst>
                <a:gd name="T0" fmla="*/ 2 w 3"/>
                <a:gd name="T1" fmla="*/ 2 h 3"/>
                <a:gd name="T2" fmla="*/ 3 w 3"/>
                <a:gd name="T3" fmla="*/ 2 h 3"/>
                <a:gd name="T4" fmla="*/ 3 w 3"/>
                <a:gd name="T5" fmla="*/ 1 h 3"/>
                <a:gd name="T6" fmla="*/ 1 w 3"/>
                <a:gd name="T7" fmla="*/ 1 h 3"/>
                <a:gd name="T8" fmla="*/ 1 w 3"/>
                <a:gd name="T9" fmla="*/ 3 h 3"/>
                <a:gd name="T10" fmla="*/ 2 w 3"/>
                <a:gd name="T11" fmla="*/ 3 h 3"/>
                <a:gd name="T12" fmla="*/ 2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2" y="2"/>
                  </a:moveTo>
                  <a:cubicBezTo>
                    <a:pt x="2" y="2"/>
                    <a:pt x="3" y="1"/>
                    <a:pt x="3" y="2"/>
                  </a:cubicBezTo>
                  <a:cubicBezTo>
                    <a:pt x="3" y="1"/>
                    <a:pt x="3" y="1"/>
                    <a:pt x="3" y="1"/>
                  </a:cubicBezTo>
                  <a:cubicBezTo>
                    <a:pt x="2" y="0"/>
                    <a:pt x="1" y="0"/>
                    <a:pt x="1" y="1"/>
                  </a:cubicBezTo>
                  <a:cubicBezTo>
                    <a:pt x="0" y="1"/>
                    <a:pt x="0" y="2"/>
                    <a:pt x="1" y="3"/>
                  </a:cubicBezTo>
                  <a:cubicBezTo>
                    <a:pt x="1" y="3"/>
                    <a:pt x="1" y="3"/>
                    <a:pt x="2" y="3"/>
                  </a:cubicBezTo>
                  <a:cubicBezTo>
                    <a:pt x="2" y="3"/>
                    <a:pt x="2" y="2"/>
                    <a:pt x="2"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387">
              <a:extLst>
                <a:ext uri="{FF2B5EF4-FFF2-40B4-BE49-F238E27FC236}">
                  <a16:creationId xmlns:a16="http://schemas.microsoft.com/office/drawing/2014/main" id="{6A3B9758-74DA-42EF-A74D-178AD40DFBAE}"/>
                </a:ext>
              </a:extLst>
            </p:cNvPr>
            <p:cNvSpPr>
              <a:spLocks/>
            </p:cNvSpPr>
            <p:nvPr/>
          </p:nvSpPr>
          <p:spPr bwMode="gray">
            <a:xfrm>
              <a:off x="8872113" y="3631399"/>
              <a:ext cx="124656" cy="805470"/>
            </a:xfrm>
            <a:custGeom>
              <a:avLst/>
              <a:gdLst>
                <a:gd name="T0" fmla="*/ 0 w 26"/>
                <a:gd name="T1" fmla="*/ 31 h 168"/>
                <a:gd name="T2" fmla="*/ 0 w 26"/>
                <a:gd name="T3" fmla="*/ 168 h 168"/>
                <a:gd name="T4" fmla="*/ 17 w 26"/>
                <a:gd name="T5" fmla="*/ 72 h 168"/>
                <a:gd name="T6" fmla="*/ 26 w 26"/>
                <a:gd name="T7" fmla="*/ 30 h 168"/>
                <a:gd name="T8" fmla="*/ 11 w 26"/>
                <a:gd name="T9" fmla="*/ 0 h 168"/>
                <a:gd name="T10" fmla="*/ 11 w 26"/>
                <a:gd name="T11" fmla="*/ 9 h 168"/>
                <a:gd name="T12" fmla="*/ 0 w 26"/>
                <a:gd name="T13" fmla="*/ 31 h 168"/>
              </a:gdLst>
              <a:ahLst/>
              <a:cxnLst>
                <a:cxn ang="0">
                  <a:pos x="T0" y="T1"/>
                </a:cxn>
                <a:cxn ang="0">
                  <a:pos x="T2" y="T3"/>
                </a:cxn>
                <a:cxn ang="0">
                  <a:pos x="T4" y="T5"/>
                </a:cxn>
                <a:cxn ang="0">
                  <a:pos x="T6" y="T7"/>
                </a:cxn>
                <a:cxn ang="0">
                  <a:pos x="T8" y="T9"/>
                </a:cxn>
                <a:cxn ang="0">
                  <a:pos x="T10" y="T11"/>
                </a:cxn>
                <a:cxn ang="0">
                  <a:pos x="T12" y="T13"/>
                </a:cxn>
              </a:cxnLst>
              <a:rect l="0" t="0" r="r" b="b"/>
              <a:pathLst>
                <a:path w="26" h="168">
                  <a:moveTo>
                    <a:pt x="0" y="31"/>
                  </a:moveTo>
                  <a:lnTo>
                    <a:pt x="0" y="168"/>
                  </a:lnTo>
                  <a:lnTo>
                    <a:pt x="17" y="72"/>
                  </a:lnTo>
                  <a:lnTo>
                    <a:pt x="26" y="30"/>
                  </a:lnTo>
                  <a:lnTo>
                    <a:pt x="11" y="0"/>
                  </a:lnTo>
                  <a:lnTo>
                    <a:pt x="11" y="9"/>
                  </a:lnTo>
                  <a:lnTo>
                    <a:pt x="0" y="3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388">
              <a:extLst>
                <a:ext uri="{FF2B5EF4-FFF2-40B4-BE49-F238E27FC236}">
                  <a16:creationId xmlns:a16="http://schemas.microsoft.com/office/drawing/2014/main" id="{2F5B4970-191D-4232-8798-99E69197131E}"/>
                </a:ext>
              </a:extLst>
            </p:cNvPr>
            <p:cNvSpPr>
              <a:spLocks/>
            </p:cNvSpPr>
            <p:nvPr/>
          </p:nvSpPr>
          <p:spPr bwMode="gray">
            <a:xfrm>
              <a:off x="8747457" y="3631399"/>
              <a:ext cx="124656" cy="805470"/>
            </a:xfrm>
            <a:custGeom>
              <a:avLst/>
              <a:gdLst>
                <a:gd name="T0" fmla="*/ 26 w 26"/>
                <a:gd name="T1" fmla="*/ 31 h 168"/>
                <a:gd name="T2" fmla="*/ 26 w 26"/>
                <a:gd name="T3" fmla="*/ 168 h 168"/>
                <a:gd name="T4" fmla="*/ 11 w 26"/>
                <a:gd name="T5" fmla="*/ 76 h 168"/>
                <a:gd name="T6" fmla="*/ 0 w 26"/>
                <a:gd name="T7" fmla="*/ 33 h 168"/>
                <a:gd name="T8" fmla="*/ 17 w 26"/>
                <a:gd name="T9" fmla="*/ 0 h 168"/>
                <a:gd name="T10" fmla="*/ 17 w 26"/>
                <a:gd name="T11" fmla="*/ 7 h 168"/>
                <a:gd name="T12" fmla="*/ 26 w 26"/>
                <a:gd name="T13" fmla="*/ 31 h 168"/>
              </a:gdLst>
              <a:ahLst/>
              <a:cxnLst>
                <a:cxn ang="0">
                  <a:pos x="T0" y="T1"/>
                </a:cxn>
                <a:cxn ang="0">
                  <a:pos x="T2" y="T3"/>
                </a:cxn>
                <a:cxn ang="0">
                  <a:pos x="T4" y="T5"/>
                </a:cxn>
                <a:cxn ang="0">
                  <a:pos x="T6" y="T7"/>
                </a:cxn>
                <a:cxn ang="0">
                  <a:pos x="T8" y="T9"/>
                </a:cxn>
                <a:cxn ang="0">
                  <a:pos x="T10" y="T11"/>
                </a:cxn>
                <a:cxn ang="0">
                  <a:pos x="T12" y="T13"/>
                </a:cxn>
              </a:cxnLst>
              <a:rect l="0" t="0" r="r" b="b"/>
              <a:pathLst>
                <a:path w="26" h="168">
                  <a:moveTo>
                    <a:pt x="26" y="31"/>
                  </a:moveTo>
                  <a:lnTo>
                    <a:pt x="26" y="168"/>
                  </a:lnTo>
                  <a:lnTo>
                    <a:pt x="11" y="76"/>
                  </a:lnTo>
                  <a:lnTo>
                    <a:pt x="0" y="33"/>
                  </a:lnTo>
                  <a:lnTo>
                    <a:pt x="17" y="0"/>
                  </a:lnTo>
                  <a:lnTo>
                    <a:pt x="17" y="7"/>
                  </a:lnTo>
                  <a:lnTo>
                    <a:pt x="26"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389">
              <a:extLst>
                <a:ext uri="{FF2B5EF4-FFF2-40B4-BE49-F238E27FC236}">
                  <a16:creationId xmlns:a16="http://schemas.microsoft.com/office/drawing/2014/main" id="{DEA5382F-72A7-437A-8826-C80B8E8697F9}"/>
                </a:ext>
              </a:extLst>
            </p:cNvPr>
            <p:cNvSpPr>
              <a:spLocks/>
            </p:cNvSpPr>
            <p:nvPr/>
          </p:nvSpPr>
          <p:spPr bwMode="gray">
            <a:xfrm>
              <a:off x="8737867" y="3569068"/>
              <a:ext cx="91097" cy="239724"/>
            </a:xfrm>
            <a:custGeom>
              <a:avLst/>
              <a:gdLst>
                <a:gd name="T0" fmla="*/ 9 w 19"/>
                <a:gd name="T1" fmla="*/ 0 h 50"/>
                <a:gd name="T2" fmla="*/ 8 w 19"/>
                <a:gd name="T3" fmla="*/ 11 h 50"/>
                <a:gd name="T4" fmla="*/ 0 w 19"/>
                <a:gd name="T5" fmla="*/ 50 h 50"/>
                <a:gd name="T6" fmla="*/ 19 w 19"/>
                <a:gd name="T7" fmla="*/ 13 h 50"/>
                <a:gd name="T8" fmla="*/ 9 w 19"/>
                <a:gd name="T9" fmla="*/ 0 h 50"/>
              </a:gdLst>
              <a:ahLst/>
              <a:cxnLst>
                <a:cxn ang="0">
                  <a:pos x="T0" y="T1"/>
                </a:cxn>
                <a:cxn ang="0">
                  <a:pos x="T2" y="T3"/>
                </a:cxn>
                <a:cxn ang="0">
                  <a:pos x="T4" y="T5"/>
                </a:cxn>
                <a:cxn ang="0">
                  <a:pos x="T6" y="T7"/>
                </a:cxn>
                <a:cxn ang="0">
                  <a:pos x="T8" y="T9"/>
                </a:cxn>
              </a:cxnLst>
              <a:rect l="0" t="0" r="r" b="b"/>
              <a:pathLst>
                <a:path w="19" h="50">
                  <a:moveTo>
                    <a:pt x="9" y="0"/>
                  </a:moveTo>
                  <a:lnTo>
                    <a:pt x="8" y="11"/>
                  </a:lnTo>
                  <a:lnTo>
                    <a:pt x="0" y="50"/>
                  </a:lnTo>
                  <a:lnTo>
                    <a:pt x="19" y="13"/>
                  </a:lnTo>
                  <a:lnTo>
                    <a:pt x="9"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390">
              <a:extLst>
                <a:ext uri="{FF2B5EF4-FFF2-40B4-BE49-F238E27FC236}">
                  <a16:creationId xmlns:a16="http://schemas.microsoft.com/office/drawing/2014/main" id="{6E288702-D2C8-49FE-A355-1B804A9AD7B0}"/>
                </a:ext>
              </a:extLst>
            </p:cNvPr>
            <p:cNvSpPr>
              <a:spLocks/>
            </p:cNvSpPr>
            <p:nvPr/>
          </p:nvSpPr>
          <p:spPr bwMode="gray">
            <a:xfrm>
              <a:off x="8924851" y="3569068"/>
              <a:ext cx="71918" cy="210956"/>
            </a:xfrm>
            <a:custGeom>
              <a:avLst/>
              <a:gdLst>
                <a:gd name="T0" fmla="*/ 0 w 15"/>
                <a:gd name="T1" fmla="*/ 13 h 44"/>
                <a:gd name="T2" fmla="*/ 10 w 15"/>
                <a:gd name="T3" fmla="*/ 0 h 44"/>
                <a:gd name="T4" fmla="*/ 13 w 15"/>
                <a:gd name="T5" fmla="*/ 11 h 44"/>
                <a:gd name="T6" fmla="*/ 15 w 15"/>
                <a:gd name="T7" fmla="*/ 44 h 44"/>
                <a:gd name="T8" fmla="*/ 0 w 15"/>
                <a:gd name="T9" fmla="*/ 13 h 44"/>
              </a:gdLst>
              <a:ahLst/>
              <a:cxnLst>
                <a:cxn ang="0">
                  <a:pos x="T0" y="T1"/>
                </a:cxn>
                <a:cxn ang="0">
                  <a:pos x="T2" y="T3"/>
                </a:cxn>
                <a:cxn ang="0">
                  <a:pos x="T4" y="T5"/>
                </a:cxn>
                <a:cxn ang="0">
                  <a:pos x="T6" y="T7"/>
                </a:cxn>
                <a:cxn ang="0">
                  <a:pos x="T8" y="T9"/>
                </a:cxn>
              </a:cxnLst>
              <a:rect l="0" t="0" r="r" b="b"/>
              <a:pathLst>
                <a:path w="15" h="44">
                  <a:moveTo>
                    <a:pt x="0" y="13"/>
                  </a:moveTo>
                  <a:lnTo>
                    <a:pt x="10" y="0"/>
                  </a:lnTo>
                  <a:lnTo>
                    <a:pt x="13" y="11"/>
                  </a:lnTo>
                  <a:lnTo>
                    <a:pt x="15" y="44"/>
                  </a:lnTo>
                  <a:lnTo>
                    <a:pt x="0"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391">
              <a:extLst>
                <a:ext uri="{FF2B5EF4-FFF2-40B4-BE49-F238E27FC236}">
                  <a16:creationId xmlns:a16="http://schemas.microsoft.com/office/drawing/2014/main" id="{31D4182B-916B-40E9-9D59-F99E7C817C96}"/>
                </a:ext>
              </a:extLst>
            </p:cNvPr>
            <p:cNvSpPr>
              <a:spLocks/>
            </p:cNvSpPr>
            <p:nvPr/>
          </p:nvSpPr>
          <p:spPr bwMode="gray">
            <a:xfrm>
              <a:off x="8996769" y="3257431"/>
              <a:ext cx="43153" cy="43153"/>
            </a:xfrm>
            <a:custGeom>
              <a:avLst/>
              <a:gdLst>
                <a:gd name="T0" fmla="*/ 0 w 5"/>
                <a:gd name="T1" fmla="*/ 5 h 5"/>
                <a:gd name="T2" fmla="*/ 3 w 5"/>
                <a:gd name="T3" fmla="*/ 3 h 5"/>
                <a:gd name="T4" fmla="*/ 5 w 5"/>
                <a:gd name="T5" fmla="*/ 1 h 5"/>
                <a:gd name="T6" fmla="*/ 5 w 5"/>
                <a:gd name="T7" fmla="*/ 0 h 5"/>
                <a:gd name="T8" fmla="*/ 5 w 5"/>
                <a:gd name="T9" fmla="*/ 1 h 5"/>
                <a:gd name="T10" fmla="*/ 5 w 5"/>
                <a:gd name="T11" fmla="*/ 1 h 5"/>
                <a:gd name="T12" fmla="*/ 3 w 5"/>
                <a:gd name="T13" fmla="*/ 3 h 5"/>
                <a:gd name="T14" fmla="*/ 0 w 5"/>
                <a:gd name="T15" fmla="*/ 5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5">
                  <a:moveTo>
                    <a:pt x="0" y="5"/>
                  </a:moveTo>
                  <a:cubicBezTo>
                    <a:pt x="0" y="5"/>
                    <a:pt x="1" y="4"/>
                    <a:pt x="3" y="3"/>
                  </a:cubicBezTo>
                  <a:cubicBezTo>
                    <a:pt x="4" y="2"/>
                    <a:pt x="5" y="1"/>
                    <a:pt x="5" y="1"/>
                  </a:cubicBezTo>
                  <a:cubicBezTo>
                    <a:pt x="5" y="0"/>
                    <a:pt x="5" y="0"/>
                    <a:pt x="5" y="0"/>
                  </a:cubicBezTo>
                  <a:cubicBezTo>
                    <a:pt x="5" y="1"/>
                    <a:pt x="5" y="1"/>
                    <a:pt x="5" y="1"/>
                  </a:cubicBezTo>
                  <a:cubicBezTo>
                    <a:pt x="5" y="1"/>
                    <a:pt x="5" y="1"/>
                    <a:pt x="5" y="1"/>
                  </a:cubicBezTo>
                  <a:cubicBezTo>
                    <a:pt x="5" y="1"/>
                    <a:pt x="4" y="2"/>
                    <a:pt x="3" y="3"/>
                  </a:cubicBezTo>
                  <a:cubicBezTo>
                    <a:pt x="2" y="4"/>
                    <a:pt x="0" y="5"/>
                    <a:pt x="0" y="5"/>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3" name="Freeform 392">
              <a:extLst>
                <a:ext uri="{FF2B5EF4-FFF2-40B4-BE49-F238E27FC236}">
                  <a16:creationId xmlns:a16="http://schemas.microsoft.com/office/drawing/2014/main" id="{D4E48C81-1821-4CB3-8383-84A20510E699}"/>
                </a:ext>
              </a:extLst>
            </p:cNvPr>
            <p:cNvSpPr>
              <a:spLocks/>
            </p:cNvSpPr>
            <p:nvPr/>
          </p:nvSpPr>
          <p:spPr bwMode="gray">
            <a:xfrm>
              <a:off x="8996769" y="3267019"/>
              <a:ext cx="52740" cy="33562"/>
            </a:xfrm>
            <a:custGeom>
              <a:avLst/>
              <a:gdLst>
                <a:gd name="T0" fmla="*/ 0 w 6"/>
                <a:gd name="T1" fmla="*/ 4 h 4"/>
                <a:gd name="T2" fmla="*/ 3 w 6"/>
                <a:gd name="T3" fmla="*/ 2 h 4"/>
                <a:gd name="T4" fmla="*/ 5 w 6"/>
                <a:gd name="T5" fmla="*/ 0 h 4"/>
                <a:gd name="T6" fmla="*/ 6 w 6"/>
                <a:gd name="T7" fmla="*/ 0 h 4"/>
                <a:gd name="T8" fmla="*/ 6 w 6"/>
                <a:gd name="T9" fmla="*/ 1 h 4"/>
                <a:gd name="T10" fmla="*/ 6 w 6"/>
                <a:gd name="T11" fmla="*/ 1 h 4"/>
                <a:gd name="T12" fmla="*/ 3 w 6"/>
                <a:gd name="T13" fmla="*/ 2 h 4"/>
                <a:gd name="T14" fmla="*/ 0 w 6"/>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4">
                  <a:moveTo>
                    <a:pt x="0" y="4"/>
                  </a:moveTo>
                  <a:cubicBezTo>
                    <a:pt x="0" y="4"/>
                    <a:pt x="1" y="3"/>
                    <a:pt x="3" y="2"/>
                  </a:cubicBezTo>
                  <a:cubicBezTo>
                    <a:pt x="4" y="1"/>
                    <a:pt x="5" y="0"/>
                    <a:pt x="5" y="0"/>
                  </a:cubicBezTo>
                  <a:cubicBezTo>
                    <a:pt x="5" y="0"/>
                    <a:pt x="5" y="0"/>
                    <a:pt x="6" y="0"/>
                  </a:cubicBezTo>
                  <a:cubicBezTo>
                    <a:pt x="6" y="0"/>
                    <a:pt x="6" y="0"/>
                    <a:pt x="6" y="1"/>
                  </a:cubicBezTo>
                  <a:cubicBezTo>
                    <a:pt x="6" y="1"/>
                    <a:pt x="6" y="1"/>
                    <a:pt x="6" y="1"/>
                  </a:cubicBezTo>
                  <a:cubicBezTo>
                    <a:pt x="6" y="1"/>
                    <a:pt x="4" y="2"/>
                    <a:pt x="3" y="2"/>
                  </a:cubicBezTo>
                  <a:cubicBezTo>
                    <a:pt x="2" y="3"/>
                    <a:pt x="0" y="4"/>
                    <a:pt x="0" y="4"/>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4" name="Oval 393">
              <a:extLst>
                <a:ext uri="{FF2B5EF4-FFF2-40B4-BE49-F238E27FC236}">
                  <a16:creationId xmlns:a16="http://schemas.microsoft.com/office/drawing/2014/main" id="{A20BE359-BCAA-4A98-AE5C-3CB14BFFE270}"/>
                </a:ext>
              </a:extLst>
            </p:cNvPr>
            <p:cNvSpPr>
              <a:spLocks noChangeArrowheads="1"/>
            </p:cNvSpPr>
            <p:nvPr/>
          </p:nvSpPr>
          <p:spPr bwMode="gray">
            <a:xfrm>
              <a:off x="8963204" y="4029336"/>
              <a:ext cx="9588" cy="9588"/>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5" name="Oval 394">
              <a:extLst>
                <a:ext uri="{FF2B5EF4-FFF2-40B4-BE49-F238E27FC236}">
                  <a16:creationId xmlns:a16="http://schemas.microsoft.com/office/drawing/2014/main" id="{A5A9B041-FB01-433B-A2E0-A257E5038FA0}"/>
                </a:ext>
              </a:extLst>
            </p:cNvPr>
            <p:cNvSpPr>
              <a:spLocks noChangeArrowheads="1"/>
            </p:cNvSpPr>
            <p:nvPr/>
          </p:nvSpPr>
          <p:spPr bwMode="gray">
            <a:xfrm>
              <a:off x="8915261" y="4235501"/>
              <a:ext cx="9588" cy="9588"/>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6" name="Oval 395">
              <a:extLst>
                <a:ext uri="{FF2B5EF4-FFF2-40B4-BE49-F238E27FC236}">
                  <a16:creationId xmlns:a16="http://schemas.microsoft.com/office/drawing/2014/main" id="{6B607D74-C36E-4780-A4FB-06EB9E65812F}"/>
                </a:ext>
              </a:extLst>
            </p:cNvPr>
            <p:cNvSpPr>
              <a:spLocks noChangeArrowheads="1"/>
            </p:cNvSpPr>
            <p:nvPr/>
          </p:nvSpPr>
          <p:spPr bwMode="gray">
            <a:xfrm>
              <a:off x="8862523" y="4432073"/>
              <a:ext cx="19178" cy="14384"/>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7" name="Oval 396">
              <a:extLst>
                <a:ext uri="{FF2B5EF4-FFF2-40B4-BE49-F238E27FC236}">
                  <a16:creationId xmlns:a16="http://schemas.microsoft.com/office/drawing/2014/main" id="{75602605-CCD9-403C-9E68-AFE615F6482B}"/>
                </a:ext>
              </a:extLst>
            </p:cNvPr>
            <p:cNvSpPr>
              <a:spLocks noChangeArrowheads="1"/>
            </p:cNvSpPr>
            <p:nvPr/>
          </p:nvSpPr>
          <p:spPr bwMode="gray">
            <a:xfrm>
              <a:off x="8872113" y="4623851"/>
              <a:ext cx="9588" cy="19178"/>
            </a:xfrm>
            <a:prstGeom prst="ellipse">
              <a:avLst/>
            </a:pr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441">
              <a:extLst>
                <a:ext uri="{FF2B5EF4-FFF2-40B4-BE49-F238E27FC236}">
                  <a16:creationId xmlns:a16="http://schemas.microsoft.com/office/drawing/2014/main" id="{B5FF657E-CF4E-4E12-8398-41A4CD6F0CD5}"/>
                </a:ext>
              </a:extLst>
            </p:cNvPr>
            <p:cNvSpPr>
              <a:spLocks/>
            </p:cNvSpPr>
            <p:nvPr/>
          </p:nvSpPr>
          <p:spPr bwMode="gray">
            <a:xfrm>
              <a:off x="8584445" y="4676589"/>
              <a:ext cx="575336" cy="100684"/>
            </a:xfrm>
            <a:custGeom>
              <a:avLst/>
              <a:gdLst>
                <a:gd name="T0" fmla="*/ 120 w 120"/>
                <a:gd name="T1" fmla="*/ 17 h 21"/>
                <a:gd name="T2" fmla="*/ 62 w 120"/>
                <a:gd name="T3" fmla="*/ 17 h 21"/>
                <a:gd name="T4" fmla="*/ 60 w 120"/>
                <a:gd name="T5" fmla="*/ 0 h 21"/>
                <a:gd name="T6" fmla="*/ 58 w 120"/>
                <a:gd name="T7" fmla="*/ 17 h 21"/>
                <a:gd name="T8" fmla="*/ 0 w 120"/>
                <a:gd name="T9" fmla="*/ 17 h 21"/>
                <a:gd name="T10" fmla="*/ 2 w 120"/>
                <a:gd name="T11" fmla="*/ 21 h 21"/>
                <a:gd name="T12" fmla="*/ 120 w 120"/>
                <a:gd name="T13" fmla="*/ 21 h 21"/>
                <a:gd name="T14" fmla="*/ 120 w 120"/>
                <a:gd name="T15" fmla="*/ 17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21">
                  <a:moveTo>
                    <a:pt x="120" y="17"/>
                  </a:moveTo>
                  <a:lnTo>
                    <a:pt x="62" y="17"/>
                  </a:lnTo>
                  <a:lnTo>
                    <a:pt x="60" y="0"/>
                  </a:lnTo>
                  <a:lnTo>
                    <a:pt x="58" y="17"/>
                  </a:lnTo>
                  <a:lnTo>
                    <a:pt x="0" y="17"/>
                  </a:lnTo>
                  <a:lnTo>
                    <a:pt x="2" y="21"/>
                  </a:lnTo>
                  <a:lnTo>
                    <a:pt x="120" y="21"/>
                  </a:lnTo>
                  <a:lnTo>
                    <a:pt x="120" y="17"/>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3" name="TextBox 62">
            <a:extLst>
              <a:ext uri="{FF2B5EF4-FFF2-40B4-BE49-F238E27FC236}">
                <a16:creationId xmlns:a16="http://schemas.microsoft.com/office/drawing/2014/main" id="{52583220-2B78-4E21-A26C-A3EB10CE221D}"/>
              </a:ext>
              <a:ext uri="{C183D7F6-B498-43B3-948B-1728B52AA6E4}">
                <adec:decorative xmlns:adec="http://schemas.microsoft.com/office/drawing/2017/decorative" val="1"/>
              </a:ext>
            </a:extLst>
          </p:cNvPr>
          <p:cNvSpPr txBox="1"/>
          <p:nvPr/>
        </p:nvSpPr>
        <p:spPr>
          <a:xfrm>
            <a:off x="10320000" y="942317"/>
            <a:ext cx="86779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10</a:t>
            </a:r>
          </a:p>
        </p:txBody>
      </p:sp>
    </p:spTree>
    <p:extLst>
      <p:ext uri="{BB962C8B-B14F-4D97-AF65-F5344CB8AC3E}">
        <p14:creationId xmlns:p14="http://schemas.microsoft.com/office/powerpoint/2010/main" val="236099683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807FA8EA-66BF-41E4-924F-64E2A7E50229}"/>
              </a:ext>
            </a:extLst>
          </p:cNvPr>
          <p:cNvSpPr>
            <a:spLocks noGrp="1"/>
          </p:cNvSpPr>
          <p:nvPr>
            <p:ph type="title"/>
          </p:nvPr>
        </p:nvSpPr>
        <p:spPr/>
        <p:txBody>
          <a:bodyPr/>
          <a:lstStyle/>
          <a:p>
            <a:r>
              <a:rPr lang="en-US" dirty="0"/>
              <a:t>Common needs</a:t>
            </a:r>
          </a:p>
        </p:txBody>
      </p:sp>
      <p:grpSp>
        <p:nvGrpSpPr>
          <p:cNvPr id="3" name="Group 2" descr="End user&#10;Information the team cares about should be available regardless of the tool / workload&#10;Make it possible to bridge team collaboration and external communication">
            <a:extLst>
              <a:ext uri="{FF2B5EF4-FFF2-40B4-BE49-F238E27FC236}">
                <a16:creationId xmlns:a16="http://schemas.microsoft.com/office/drawing/2014/main" id="{D71CF9A7-9EF9-4593-9A84-B7B6961CD8EB}"/>
              </a:ext>
            </a:extLst>
          </p:cNvPr>
          <p:cNvGrpSpPr/>
          <p:nvPr/>
        </p:nvGrpSpPr>
        <p:grpSpPr>
          <a:xfrm>
            <a:off x="264695" y="1275350"/>
            <a:ext cx="5831306" cy="1463040"/>
            <a:chOff x="264695" y="1275350"/>
            <a:chExt cx="5831306" cy="1463040"/>
          </a:xfrm>
        </p:grpSpPr>
        <p:sp>
          <p:nvSpPr>
            <p:cNvPr id="7" name="Rectangle: Rounded Corners 6">
              <a:extLst>
                <a:ext uri="{FF2B5EF4-FFF2-40B4-BE49-F238E27FC236}">
                  <a16:creationId xmlns:a16="http://schemas.microsoft.com/office/drawing/2014/main" id="{6E8DD4F2-334D-4180-82AD-05CF83E993C9}"/>
                </a:ext>
              </a:extLst>
            </p:cNvPr>
            <p:cNvSpPr/>
            <p:nvPr/>
          </p:nvSpPr>
          <p:spPr>
            <a:xfrm>
              <a:off x="1796708" y="1275350"/>
              <a:ext cx="4299293" cy="1463040"/>
            </a:xfrm>
            <a:prstGeom prst="roundRect">
              <a:avLst>
                <a:gd name="adj" fmla="val 734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Information the team cares about should be available regardless of the tool / workload</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Make it possible to bridge team collaboration and external communication</a:t>
              </a:r>
            </a:p>
          </p:txBody>
        </p:sp>
        <p:sp>
          <p:nvSpPr>
            <p:cNvPr id="10" name="TextBox 9" descr="End user&#10;">
              <a:extLst>
                <a:ext uri="{FF2B5EF4-FFF2-40B4-BE49-F238E27FC236}">
                  <a16:creationId xmlns:a16="http://schemas.microsoft.com/office/drawing/2014/main" id="{7EF77C5A-39C8-4235-8BB8-7DB8FAD8CF63}"/>
                </a:ext>
              </a:extLst>
            </p:cNvPr>
            <p:cNvSpPr txBox="1"/>
            <p:nvPr/>
          </p:nvSpPr>
          <p:spPr>
            <a:xfrm>
              <a:off x="264695" y="1822204"/>
              <a:ext cx="1363571"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End user</a:t>
              </a:r>
            </a:p>
          </p:txBody>
        </p:sp>
      </p:grpSp>
      <p:grpSp>
        <p:nvGrpSpPr>
          <p:cNvPr id="4" name="Group 3" descr="IT admin&#10;Reduce the number of places and ways to manage and deploy solutions to end users">
            <a:extLst>
              <a:ext uri="{FF2B5EF4-FFF2-40B4-BE49-F238E27FC236}">
                <a16:creationId xmlns:a16="http://schemas.microsoft.com/office/drawing/2014/main" id="{A85F09C2-D81F-42F4-AD90-FF58FEF065CD}"/>
              </a:ext>
            </a:extLst>
          </p:cNvPr>
          <p:cNvGrpSpPr/>
          <p:nvPr/>
        </p:nvGrpSpPr>
        <p:grpSpPr>
          <a:xfrm>
            <a:off x="264695" y="3064045"/>
            <a:ext cx="5831305" cy="1463040"/>
            <a:chOff x="264695" y="3064045"/>
            <a:chExt cx="5831305" cy="1463040"/>
          </a:xfrm>
        </p:grpSpPr>
        <p:sp>
          <p:nvSpPr>
            <p:cNvPr id="8" name="Rectangle: Rounded Corners 7">
              <a:extLst>
                <a:ext uri="{FF2B5EF4-FFF2-40B4-BE49-F238E27FC236}">
                  <a16:creationId xmlns:a16="http://schemas.microsoft.com/office/drawing/2014/main" id="{9B05D87D-EEF1-4892-A2E5-8D92A8831C1E}"/>
                </a:ext>
              </a:extLst>
            </p:cNvPr>
            <p:cNvSpPr/>
            <p:nvPr/>
          </p:nvSpPr>
          <p:spPr>
            <a:xfrm>
              <a:off x="1796707" y="3064045"/>
              <a:ext cx="4299293" cy="1463040"/>
            </a:xfrm>
            <a:prstGeom prst="roundRect">
              <a:avLst>
                <a:gd name="adj" fmla="val 570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Reduce the number of places and ways to manage and deploy solutions to end users</a:t>
              </a:r>
            </a:p>
          </p:txBody>
        </p:sp>
        <p:sp>
          <p:nvSpPr>
            <p:cNvPr id="11" name="TextBox 10">
              <a:extLst>
                <a:ext uri="{FF2B5EF4-FFF2-40B4-BE49-F238E27FC236}">
                  <a16:creationId xmlns:a16="http://schemas.microsoft.com/office/drawing/2014/main" id="{AF1FE39B-D8AC-4B95-85A4-CC8641311033}"/>
                </a:ext>
              </a:extLst>
            </p:cNvPr>
            <p:cNvSpPr txBox="1"/>
            <p:nvPr/>
          </p:nvSpPr>
          <p:spPr>
            <a:xfrm>
              <a:off x="264695" y="3610899"/>
              <a:ext cx="1363571"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IT admin</a:t>
              </a:r>
            </a:p>
          </p:txBody>
        </p:sp>
      </p:grpSp>
      <p:grpSp>
        <p:nvGrpSpPr>
          <p:cNvPr id="5" name="Group 4" descr="Developer&#10;Reach multiple workloads with a single solution&#10;Reduce number of developer concepts and experiences&#10;">
            <a:extLst>
              <a:ext uri="{FF2B5EF4-FFF2-40B4-BE49-F238E27FC236}">
                <a16:creationId xmlns:a16="http://schemas.microsoft.com/office/drawing/2014/main" id="{181B57DD-8590-4174-AAEE-BDD9F384C78E}"/>
              </a:ext>
            </a:extLst>
          </p:cNvPr>
          <p:cNvGrpSpPr/>
          <p:nvPr/>
        </p:nvGrpSpPr>
        <p:grpSpPr>
          <a:xfrm>
            <a:off x="134831" y="4852740"/>
            <a:ext cx="5961169" cy="1463040"/>
            <a:chOff x="134831" y="4852740"/>
            <a:chExt cx="5961169" cy="1463040"/>
          </a:xfrm>
        </p:grpSpPr>
        <p:sp>
          <p:nvSpPr>
            <p:cNvPr id="9" name="Rectangle: Rounded Corners 8">
              <a:extLst>
                <a:ext uri="{FF2B5EF4-FFF2-40B4-BE49-F238E27FC236}">
                  <a16:creationId xmlns:a16="http://schemas.microsoft.com/office/drawing/2014/main" id="{3FC94114-7628-41E4-9540-D82CF3B33157}"/>
                </a:ext>
              </a:extLst>
            </p:cNvPr>
            <p:cNvSpPr/>
            <p:nvPr/>
          </p:nvSpPr>
          <p:spPr>
            <a:xfrm>
              <a:off x="1796707" y="4852740"/>
              <a:ext cx="4299293" cy="1463040"/>
            </a:xfrm>
            <a:prstGeom prst="roundRect">
              <a:avLst>
                <a:gd name="adj" fmla="val 6250"/>
              </a:avLst>
            </a:prstGeom>
            <a:solidFill>
              <a:srgbClr val="DDD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Reach multiple workloads with a single solution</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Reduce number of developer concepts and experiences</a:t>
              </a:r>
            </a:p>
          </p:txBody>
        </p:sp>
        <p:sp>
          <p:nvSpPr>
            <p:cNvPr id="12" name="TextBox 11">
              <a:extLst>
                <a:ext uri="{FF2B5EF4-FFF2-40B4-BE49-F238E27FC236}">
                  <a16:creationId xmlns:a16="http://schemas.microsoft.com/office/drawing/2014/main" id="{12C713DF-FF1A-467A-AEB8-47C0A1E8C7FC}"/>
                </a:ext>
              </a:extLst>
            </p:cNvPr>
            <p:cNvSpPr txBox="1"/>
            <p:nvPr/>
          </p:nvSpPr>
          <p:spPr>
            <a:xfrm>
              <a:off x="134831" y="5399594"/>
              <a:ext cx="1493436" cy="40011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Developer</a:t>
              </a:r>
            </a:p>
          </p:txBody>
        </p:sp>
      </p:grpSp>
      <p:sp>
        <p:nvSpPr>
          <p:cNvPr id="14" name="Arrow: Right 13" descr="Right-facing arrow">
            <a:extLst>
              <a:ext uri="{FF2B5EF4-FFF2-40B4-BE49-F238E27FC236}">
                <a16:creationId xmlns:a16="http://schemas.microsoft.com/office/drawing/2014/main" id="{65A3E238-A5B3-40A3-9C3E-14C6EE270BDB}"/>
              </a:ext>
            </a:extLst>
          </p:cNvPr>
          <p:cNvSpPr/>
          <p:nvPr/>
        </p:nvSpPr>
        <p:spPr>
          <a:xfrm>
            <a:off x="6264441" y="3493971"/>
            <a:ext cx="930443" cy="603186"/>
          </a:xfrm>
          <a:prstGeom prst="rightArrow">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pic>
        <p:nvPicPr>
          <p:cNvPr id="16" name="Picture 15" descr="Microsoft SharePoint logo icon">
            <a:extLst>
              <a:ext uri="{FF2B5EF4-FFF2-40B4-BE49-F238E27FC236}">
                <a16:creationId xmlns:a16="http://schemas.microsoft.com/office/drawing/2014/main" id="{5CB52CB6-FF6A-407B-AAFB-4E1789A5C8CE}"/>
              </a:ext>
            </a:extLst>
          </p:cNvPr>
          <p:cNvPicPr>
            <a:picLocks noChangeAspect="1"/>
          </p:cNvPicPr>
          <p:nvPr/>
        </p:nvPicPr>
        <p:blipFill>
          <a:blip r:embed="rId3"/>
          <a:stretch>
            <a:fillRect/>
          </a:stretch>
        </p:blipFill>
        <p:spPr>
          <a:xfrm>
            <a:off x="7774170" y="3255803"/>
            <a:ext cx="1063861" cy="1063861"/>
          </a:xfrm>
          <a:prstGeom prst="rect">
            <a:avLst/>
          </a:prstGeom>
        </p:spPr>
      </p:pic>
      <p:sp>
        <p:nvSpPr>
          <p:cNvPr id="23" name="Plus Sign 22" descr="Plus sign">
            <a:extLst>
              <a:ext uri="{FF2B5EF4-FFF2-40B4-BE49-F238E27FC236}">
                <a16:creationId xmlns:a16="http://schemas.microsoft.com/office/drawing/2014/main" id="{D57EB981-BA35-4861-B053-2837AA48C89D}"/>
              </a:ext>
            </a:extLst>
          </p:cNvPr>
          <p:cNvSpPr/>
          <p:nvPr/>
        </p:nvSpPr>
        <p:spPr>
          <a:xfrm>
            <a:off x="9066644" y="3460652"/>
            <a:ext cx="685800" cy="685800"/>
          </a:xfrm>
          <a:prstGeom prst="mathPlus">
            <a:avLst>
              <a:gd name="adj1" fmla="val 108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6E6E6"/>
              </a:solidFill>
              <a:effectLst/>
              <a:uLnTx/>
              <a:uFillTx/>
              <a:latin typeface="Segoe UI"/>
              <a:ea typeface="+mn-ea"/>
              <a:cs typeface="+mn-cs"/>
            </a:endParaRPr>
          </a:p>
        </p:txBody>
      </p:sp>
      <p:pic>
        <p:nvPicPr>
          <p:cNvPr id="25" name="Picture 24" descr="Microsoft Teams logo icon">
            <a:extLst>
              <a:ext uri="{FF2B5EF4-FFF2-40B4-BE49-F238E27FC236}">
                <a16:creationId xmlns:a16="http://schemas.microsoft.com/office/drawing/2014/main" id="{5EB1F7EE-BFEC-48D5-8507-4686477E4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294" y="3082417"/>
            <a:ext cx="1588581" cy="144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435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B35B-C42C-4E90-853A-07D35E79B29D}"/>
              </a:ext>
            </a:extLst>
          </p:cNvPr>
          <p:cNvSpPr>
            <a:spLocks noGrp="1"/>
          </p:cNvSpPr>
          <p:nvPr>
            <p:ph type="title"/>
          </p:nvPr>
        </p:nvSpPr>
        <p:spPr/>
        <p:txBody>
          <a:bodyPr/>
          <a:lstStyle/>
          <a:p>
            <a:r>
              <a:rPr lang="en-US" dirty="0"/>
              <a:t>SharePoint Framework + Teams</a:t>
            </a:r>
          </a:p>
        </p:txBody>
      </p:sp>
      <p:pic>
        <p:nvPicPr>
          <p:cNvPr id="22" name="Picture 4" descr="Screenshot of Microsoft Teams app window displaying an example of a Lead Management SharePoint web part exposed inside of Teams.">
            <a:extLst>
              <a:ext uri="{FF2B5EF4-FFF2-40B4-BE49-F238E27FC236}">
                <a16:creationId xmlns:a16="http://schemas.microsoft.com/office/drawing/2014/main" id="{8F73EE1C-3ECD-48C7-B815-17C365826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04" y="1929352"/>
            <a:ext cx="5749965" cy="34870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Microsoft SharePoint logo icon">
            <a:extLst>
              <a:ext uri="{FF2B5EF4-FFF2-40B4-BE49-F238E27FC236}">
                <a16:creationId xmlns:a16="http://schemas.microsoft.com/office/drawing/2014/main" id="{066E8FBC-D0F3-4F1F-A687-9B93DA83D70D}"/>
              </a:ext>
            </a:extLst>
          </p:cNvPr>
          <p:cNvPicPr>
            <a:picLocks noChangeAspect="1"/>
          </p:cNvPicPr>
          <p:nvPr/>
        </p:nvPicPr>
        <p:blipFill>
          <a:blip r:embed="rId4"/>
          <a:stretch>
            <a:fillRect/>
          </a:stretch>
        </p:blipFill>
        <p:spPr>
          <a:xfrm>
            <a:off x="7699947" y="1219698"/>
            <a:ext cx="1063861" cy="1063861"/>
          </a:xfrm>
          <a:prstGeom prst="rect">
            <a:avLst/>
          </a:prstGeom>
        </p:spPr>
      </p:pic>
      <p:sp>
        <p:nvSpPr>
          <p:cNvPr id="16" name="Plus Sign 15" descr="Plus sign">
            <a:extLst>
              <a:ext uri="{FF2B5EF4-FFF2-40B4-BE49-F238E27FC236}">
                <a16:creationId xmlns:a16="http://schemas.microsoft.com/office/drawing/2014/main" id="{8266C198-C651-4DF2-A72F-23A483392129}"/>
              </a:ext>
            </a:extLst>
          </p:cNvPr>
          <p:cNvSpPr/>
          <p:nvPr/>
        </p:nvSpPr>
        <p:spPr>
          <a:xfrm>
            <a:off x="9066644" y="1441726"/>
            <a:ext cx="685800" cy="685800"/>
          </a:xfrm>
          <a:prstGeom prst="mathPlus">
            <a:avLst>
              <a:gd name="adj1" fmla="val 108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EB16C6AE-9CAB-43D4-8A86-807DC42D62E0}"/>
              </a:ext>
            </a:extLst>
          </p:cNvPr>
          <p:cNvSpPr txBox="1"/>
          <p:nvPr/>
        </p:nvSpPr>
        <p:spPr>
          <a:xfrm>
            <a:off x="7363325" y="2638174"/>
            <a:ext cx="4308205" cy="3275512"/>
          </a:xfrm>
          <a:prstGeom prst="rect">
            <a:avLst/>
          </a:prstGeom>
          <a:noFill/>
        </p:spPr>
        <p:txBody>
          <a:bodyPr wrap="square" rtlCol="0">
            <a:spAutoFit/>
          </a:bodyPr>
          <a:lstStyle/>
          <a:p>
            <a:pPr marL="285750" marR="0" lvl="0" indent="-285750" algn="l" defTabSz="914367"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en-US" sz="1765" b="0" i="0" u="none" strike="noStrike" kern="1200" cap="none" spc="0" normalizeH="0" baseline="0" noProof="0">
                <a:ln>
                  <a:noFill/>
                </a:ln>
                <a:solidFill>
                  <a:srgbClr val="FFFFFF">
                    <a:lumMod val="25000"/>
                  </a:srgbClr>
                </a:solidFill>
                <a:effectLst/>
                <a:uLnTx/>
                <a:uFillTx/>
                <a:latin typeface="Segoe UI"/>
                <a:ea typeface="+mn-ea"/>
                <a:cs typeface="+mn-cs"/>
              </a:rPr>
              <a:t>SharePoint Framework web parts can be exposed as Microsoft Teams tabs</a:t>
            </a:r>
          </a:p>
          <a:p>
            <a:pPr marL="285750" marR="0" lvl="0" indent="-285750" algn="l" defTabSz="914367"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en-US" sz="1765" b="0" i="0" u="none" strike="noStrike" kern="1200" cap="none" spc="0" normalizeH="0" baseline="0" noProof="0">
                <a:ln>
                  <a:noFill/>
                </a:ln>
                <a:solidFill>
                  <a:srgbClr val="FFFFFF">
                    <a:lumMod val="25000"/>
                  </a:srgbClr>
                </a:solidFill>
                <a:effectLst/>
                <a:uLnTx/>
                <a:uFillTx/>
                <a:latin typeface="Segoe UI"/>
                <a:ea typeface="+mn-ea"/>
                <a:cs typeface="+mn-cs"/>
              </a:rPr>
              <a:t>Tabs are automatically hosted and executed in the context of the SharePoint, so there’s no additional complexity on hosting or deployment</a:t>
            </a:r>
          </a:p>
          <a:p>
            <a:pPr marL="285750" marR="0" lvl="0" indent="-285750" algn="l" defTabSz="914367" rtl="0" eaLnBrk="1" fontAlgn="auto" latinLnBrk="0" hangingPunct="1">
              <a:lnSpc>
                <a:spcPct val="100000"/>
              </a:lnSpc>
              <a:spcBef>
                <a:spcPts val="0"/>
              </a:spcBef>
              <a:spcAft>
                <a:spcPts val="1200"/>
              </a:spcAft>
              <a:buClrTx/>
              <a:buSzTx/>
              <a:buFont typeface="Wingdings" panose="05000000000000000000" pitchFamily="2" charset="2"/>
              <a:buChar char="ü"/>
              <a:tabLst/>
              <a:defRPr/>
            </a:pPr>
            <a:r>
              <a:rPr kumimoji="0" lang="en-US" sz="1765" b="0" i="0" u="none" strike="noStrike" kern="1200" cap="none" spc="0" normalizeH="0" baseline="0" noProof="0">
                <a:ln>
                  <a:noFill/>
                </a:ln>
                <a:solidFill>
                  <a:srgbClr val="FFFFFF">
                    <a:lumMod val="25000"/>
                  </a:srgbClr>
                </a:solidFill>
                <a:effectLst/>
                <a:uLnTx/>
                <a:uFillTx/>
                <a:latin typeface="Segoe UI"/>
                <a:ea typeface="+mn-ea"/>
                <a:cs typeface="+mn-cs"/>
              </a:rPr>
              <a:t>You can take advantage of all SharePoint Framework capabilities in the Teams tab</a:t>
            </a:r>
          </a:p>
          <a:p>
            <a:pPr marL="285750" marR="0" lvl="0" indent="-285750" algn="l" defTabSz="914400" rtl="0" eaLnBrk="1" fontAlgn="auto" latinLnBrk="0" hangingPunct="1">
              <a:lnSpc>
                <a:spcPct val="100000"/>
              </a:lnSpc>
              <a:spcBef>
                <a:spcPts val="0"/>
              </a:spcBef>
              <a:spcAft>
                <a:spcPts val="1200"/>
              </a:spcAft>
              <a:buClrTx/>
              <a:buSzTx/>
              <a:buFont typeface="Wingdings" panose="05000000000000000000" pitchFamily="2" charset="2"/>
              <a:buChar char="ü"/>
              <a:tabLst/>
              <a:defRPr/>
            </a:pPr>
            <a:endParaRPr kumimoji="0" lang="en-US" sz="1800" b="0" i="0" u="none" strike="noStrike" kern="1200" cap="none" spc="0" normalizeH="0" baseline="0" noProof="0">
              <a:ln>
                <a:noFill/>
              </a:ln>
              <a:solidFill>
                <a:srgbClr val="FFFFFF">
                  <a:lumMod val="25000"/>
                </a:srgbClr>
              </a:solidFill>
              <a:effectLst/>
              <a:uLnTx/>
              <a:uFillTx/>
              <a:latin typeface="Segoe UI"/>
              <a:ea typeface="+mn-ea"/>
              <a:cs typeface="+mn-cs"/>
            </a:endParaRPr>
          </a:p>
        </p:txBody>
      </p:sp>
      <p:pic>
        <p:nvPicPr>
          <p:cNvPr id="21" name="Picture 20" descr="Microsoft Teams logo icon">
            <a:extLst>
              <a:ext uri="{FF2B5EF4-FFF2-40B4-BE49-F238E27FC236}">
                <a16:creationId xmlns:a16="http://schemas.microsoft.com/office/drawing/2014/main" id="{84912EDE-0961-4609-98B4-B979226E2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2294" y="1063491"/>
            <a:ext cx="1588581" cy="1442265"/>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descr="Right facing arrow">
            <a:extLst>
              <a:ext uri="{FF2B5EF4-FFF2-40B4-BE49-F238E27FC236}">
                <a16:creationId xmlns:a16="http://schemas.microsoft.com/office/drawing/2014/main" id="{C19D9542-A919-4363-9A5F-2F355C3768DD}"/>
              </a:ext>
            </a:extLst>
          </p:cNvPr>
          <p:cNvSpPr/>
          <p:nvPr/>
        </p:nvSpPr>
        <p:spPr>
          <a:xfrm rot="10800000">
            <a:off x="6424200" y="3493971"/>
            <a:ext cx="930443" cy="603186"/>
          </a:xfrm>
          <a:prstGeom prst="rightArrow">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8E367A07-2E6E-4B08-B3F9-4CC61E02D09D}"/>
              </a:ext>
            </a:extLst>
          </p:cNvPr>
          <p:cNvSpPr/>
          <p:nvPr/>
        </p:nvSpPr>
        <p:spPr>
          <a:xfrm>
            <a:off x="2255309" y="2492060"/>
            <a:ext cx="4087842" cy="2924331"/>
          </a:xfrm>
          <a:prstGeom prst="rect">
            <a:avLst/>
          </a:prstGeom>
          <a:solidFill>
            <a:srgbClr val="5458A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SharePoint Framework solution running in Teams</a:t>
            </a:r>
          </a:p>
        </p:txBody>
      </p:sp>
    </p:spTree>
    <p:extLst>
      <p:ext uri="{BB962C8B-B14F-4D97-AF65-F5344CB8AC3E}">
        <p14:creationId xmlns:p14="http://schemas.microsoft.com/office/powerpoint/2010/main" val="2200421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animBg="1"/>
      <p:bldP spid="2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3C9F-7E00-4EC9-8C3C-588C951C286C}"/>
              </a:ext>
            </a:extLst>
          </p:cNvPr>
          <p:cNvSpPr>
            <a:spLocks noGrp="1"/>
          </p:cNvSpPr>
          <p:nvPr>
            <p:ph type="title"/>
          </p:nvPr>
        </p:nvSpPr>
        <p:spPr>
          <a:xfrm>
            <a:off x="588263" y="457200"/>
            <a:ext cx="11018520" cy="553998"/>
          </a:xfrm>
        </p:spPr>
        <p:txBody>
          <a:bodyPr/>
          <a:lstStyle/>
          <a:p>
            <a:r>
              <a:rPr lang="en-US" dirty="0"/>
              <a:t>Authentication + Graph</a:t>
            </a:r>
          </a:p>
        </p:txBody>
      </p:sp>
      <p:sp>
        <p:nvSpPr>
          <p:cNvPr id="3" name="Text Placeholder 2">
            <a:extLst>
              <a:ext uri="{FF2B5EF4-FFF2-40B4-BE49-F238E27FC236}">
                <a16:creationId xmlns:a16="http://schemas.microsoft.com/office/drawing/2014/main" id="{97F4A6D4-594B-482E-AC25-6379E7EBA625}"/>
              </a:ext>
            </a:extLst>
          </p:cNvPr>
          <p:cNvSpPr>
            <a:spLocks noGrp="1"/>
          </p:cNvSpPr>
          <p:nvPr>
            <p:ph type="body" sz="quarter" idx="10"/>
          </p:nvPr>
        </p:nvSpPr>
        <p:spPr>
          <a:xfrm>
            <a:off x="586390" y="1434370"/>
            <a:ext cx="11018520" cy="5260543"/>
          </a:xfrm>
        </p:spPr>
        <p:txBody>
          <a:bodyPr/>
          <a:lstStyle/>
          <a:p>
            <a:pPr marL="448193" lvl="0" indent="-448193" defTabSz="896365">
              <a:lnSpc>
                <a:spcPct val="90000"/>
              </a:lnSpc>
              <a:spcBef>
                <a:spcPts val="1175"/>
              </a:spcBef>
              <a:buFont typeface="Arial" panose="020B0604020202020204" pitchFamily="34" charset="0"/>
              <a:buChar char="•"/>
              <a:defRPr/>
            </a:pPr>
            <a:r>
              <a:rPr lang="en-US" sz="2745" dirty="0">
                <a:solidFill>
                  <a:srgbClr val="2F2F2F"/>
                </a:solidFill>
              </a:rPr>
              <a:t>Silent authentication between Teams client and SharePoint Online</a:t>
            </a:r>
          </a:p>
          <a:p>
            <a:pPr marL="667876" lvl="1" indent="-448193" defTabSz="896365">
              <a:lnSpc>
                <a:spcPct val="90000"/>
              </a:lnSpc>
              <a:spcBef>
                <a:spcPts val="1175"/>
              </a:spcBef>
              <a:buFont typeface="Arial" panose="020B0604020202020204" pitchFamily="34" charset="0"/>
              <a:buChar char="•"/>
              <a:defRPr/>
            </a:pPr>
            <a:r>
              <a:rPr lang="en-US" sz="1961" dirty="0">
                <a:solidFill>
                  <a:srgbClr val="2F2F2F"/>
                </a:solidFill>
              </a:rPr>
              <a:t>Teams provides the token client side to SharePoint</a:t>
            </a:r>
          </a:p>
          <a:p>
            <a:pPr marL="667876" lvl="1" indent="-448193" defTabSz="896365">
              <a:lnSpc>
                <a:spcPct val="90000"/>
              </a:lnSpc>
              <a:spcBef>
                <a:spcPts val="1175"/>
              </a:spcBef>
              <a:buFont typeface="Arial" panose="020B0604020202020204" pitchFamily="34" charset="0"/>
              <a:buChar char="•"/>
              <a:defRPr/>
            </a:pPr>
            <a:r>
              <a:rPr lang="en-US" sz="1961" dirty="0">
                <a:solidFill>
                  <a:srgbClr val="2F2F2F"/>
                </a:solidFill>
              </a:rPr>
              <a:t>We convert it to cookie server side</a:t>
            </a:r>
          </a:p>
          <a:p>
            <a:pPr marL="667876" lvl="1" indent="-448193" defTabSz="896365">
              <a:lnSpc>
                <a:spcPct val="90000"/>
              </a:lnSpc>
              <a:spcBef>
                <a:spcPts val="1175"/>
              </a:spcBef>
              <a:buFont typeface="Arial" panose="020B0604020202020204" pitchFamily="34" charset="0"/>
              <a:buChar char="•"/>
              <a:defRPr/>
            </a:pPr>
            <a:r>
              <a:rPr lang="en-US" sz="1961" dirty="0">
                <a:solidFill>
                  <a:srgbClr val="2F2F2F"/>
                </a:solidFill>
              </a:rPr>
              <a:t>The _layout system page that hosts the </a:t>
            </a:r>
            <a:r>
              <a:rPr lang="en-US" sz="1961" dirty="0" err="1">
                <a:solidFill>
                  <a:srgbClr val="2F2F2F"/>
                </a:solidFill>
              </a:rPr>
              <a:t>SPFx</a:t>
            </a:r>
            <a:r>
              <a:rPr lang="en-US" sz="1961" dirty="0">
                <a:solidFill>
                  <a:srgbClr val="2F2F2F"/>
                </a:solidFill>
              </a:rPr>
              <a:t> solution renders: no additional auth required</a:t>
            </a:r>
          </a:p>
          <a:p>
            <a:pPr marL="667876" lvl="1" indent="-448193" defTabSz="896365">
              <a:lnSpc>
                <a:spcPct val="90000"/>
              </a:lnSpc>
              <a:spcBef>
                <a:spcPts val="1175"/>
              </a:spcBef>
              <a:buFont typeface="Arial" panose="020B0604020202020204" pitchFamily="34" charset="0"/>
              <a:buChar char="•"/>
              <a:defRPr/>
            </a:pPr>
            <a:r>
              <a:rPr lang="en-US" sz="1961" dirty="0">
                <a:solidFill>
                  <a:srgbClr val="2F2F2F"/>
                </a:solidFill>
              </a:rPr>
              <a:t>Full access to SharePoint REST APIs</a:t>
            </a:r>
          </a:p>
          <a:p>
            <a:pPr marL="448193" lvl="0" indent="-448193" defTabSz="896365">
              <a:lnSpc>
                <a:spcPct val="90000"/>
              </a:lnSpc>
              <a:spcBef>
                <a:spcPts val="1175"/>
              </a:spcBef>
              <a:buFont typeface="Arial" panose="020B0604020202020204" pitchFamily="34" charset="0"/>
              <a:buChar char="•"/>
              <a:defRPr/>
            </a:pPr>
            <a:r>
              <a:rPr lang="en-US" sz="2745" dirty="0">
                <a:solidFill>
                  <a:srgbClr val="2F2F2F"/>
                </a:solidFill>
              </a:rPr>
              <a:t>When / if the component requires to access Graph / Web APIs:</a:t>
            </a:r>
          </a:p>
          <a:p>
            <a:pPr marL="667876" lvl="1" indent="-448193" defTabSz="896365">
              <a:lnSpc>
                <a:spcPct val="90000"/>
              </a:lnSpc>
              <a:spcBef>
                <a:spcPts val="1175"/>
              </a:spcBef>
              <a:buFont typeface="Arial" panose="020B0604020202020204" pitchFamily="34" charset="0"/>
              <a:buChar char="•"/>
              <a:defRPr/>
            </a:pPr>
            <a:r>
              <a:rPr lang="en-US" sz="1961" dirty="0">
                <a:solidFill>
                  <a:srgbClr val="2F2F2F"/>
                </a:solidFill>
              </a:rPr>
              <a:t>We get the auth token from the client: no permissions there, we use it as bootstrap token</a:t>
            </a:r>
          </a:p>
          <a:p>
            <a:pPr marL="667876" lvl="1" indent="-448193" defTabSz="896365">
              <a:lnSpc>
                <a:spcPct val="90000"/>
              </a:lnSpc>
              <a:spcBef>
                <a:spcPts val="1175"/>
              </a:spcBef>
              <a:buFont typeface="Arial" panose="020B0604020202020204" pitchFamily="34" charset="0"/>
              <a:buChar char="•"/>
              <a:defRPr/>
            </a:pPr>
            <a:r>
              <a:rPr lang="en-US" sz="1961" dirty="0" err="1">
                <a:solidFill>
                  <a:srgbClr val="2F2F2F"/>
                </a:solidFill>
              </a:rPr>
              <a:t>SPFx</a:t>
            </a:r>
            <a:r>
              <a:rPr lang="en-US" sz="1961" dirty="0">
                <a:solidFill>
                  <a:srgbClr val="2F2F2F"/>
                </a:solidFill>
              </a:rPr>
              <a:t> client libraries understand that the call is coming from a Teams rich client environment</a:t>
            </a:r>
          </a:p>
          <a:p>
            <a:pPr marL="887562" lvl="2" indent="-448193" defTabSz="896365">
              <a:lnSpc>
                <a:spcPct val="90000"/>
              </a:lnSpc>
              <a:spcBef>
                <a:spcPts val="1175"/>
              </a:spcBef>
              <a:buFont typeface="Arial" panose="020B0604020202020204" pitchFamily="34" charset="0"/>
              <a:buChar char="•"/>
              <a:defRPr/>
            </a:pPr>
            <a:r>
              <a:rPr lang="en-US" sz="1569" dirty="0">
                <a:solidFill>
                  <a:srgbClr val="2F2F2F"/>
                </a:solidFill>
              </a:rPr>
              <a:t>Bootstrap token is sent to AAD using the “on behalf of” flow to obtain an access token for the requested resource in exchange for the bootstrap token</a:t>
            </a:r>
          </a:p>
          <a:p>
            <a:pPr marL="887562" lvl="2" indent="-448193" defTabSz="896365">
              <a:lnSpc>
                <a:spcPct val="90000"/>
              </a:lnSpc>
              <a:spcBef>
                <a:spcPts val="1175"/>
              </a:spcBef>
              <a:buFont typeface="Arial" panose="020B0604020202020204" pitchFamily="34" charset="0"/>
              <a:buChar char="•"/>
              <a:defRPr/>
            </a:pPr>
            <a:r>
              <a:rPr lang="en-US" sz="1569" dirty="0">
                <a:solidFill>
                  <a:srgbClr val="2F2F2F"/>
                </a:solidFill>
              </a:rPr>
              <a:t>AAD returns the access token to SPO. The component can now execute the Web API call.</a:t>
            </a:r>
          </a:p>
          <a:p>
            <a:pPr marL="667876" lvl="1" indent="-448193" defTabSz="896365">
              <a:lnSpc>
                <a:spcPct val="90000"/>
              </a:lnSpc>
              <a:spcBef>
                <a:spcPts val="1175"/>
              </a:spcBef>
              <a:buFont typeface="Arial" panose="020B0604020202020204" pitchFamily="34" charset="0"/>
              <a:buChar char="•"/>
              <a:defRPr/>
            </a:pPr>
            <a:endParaRPr lang="en-US" sz="1177" dirty="0">
              <a:solidFill>
                <a:srgbClr val="2F2F2F"/>
              </a:solidFill>
            </a:endParaRPr>
          </a:p>
          <a:p>
            <a:endParaRPr lang="en-US" dirty="0"/>
          </a:p>
        </p:txBody>
      </p:sp>
    </p:spTree>
    <p:extLst>
      <p:ext uri="{BB962C8B-B14F-4D97-AF65-F5344CB8AC3E}">
        <p14:creationId xmlns:p14="http://schemas.microsoft.com/office/powerpoint/2010/main" val="402166022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p:txBody>
          <a:bodyPr>
            <a:noAutofit/>
          </a:bodyPr>
          <a:lstStyle/>
          <a:p>
            <a:r>
              <a:rPr lang="en-US" dirty="0"/>
              <a:t>Surfacing </a:t>
            </a:r>
            <a:r>
              <a:rPr lang="en-US" dirty="0" err="1"/>
              <a:t>SPFx</a:t>
            </a:r>
            <a:r>
              <a:rPr lang="en-US" dirty="0"/>
              <a:t> in Teams</a:t>
            </a:r>
          </a:p>
        </p:txBody>
      </p:sp>
      <p:sp>
        <p:nvSpPr>
          <p:cNvPr id="108" name="Rectangle 107">
            <a:extLst>
              <a:ext uri="{FF2B5EF4-FFF2-40B4-BE49-F238E27FC236}">
                <a16:creationId xmlns:a16="http://schemas.microsoft.com/office/drawing/2014/main" id="{1514E4EC-0E11-4529-B786-6494A24CC120}"/>
              </a:ext>
            </a:extLst>
          </p:cNvPr>
          <p:cNvSpPr/>
          <p:nvPr/>
        </p:nvSpPr>
        <p:spPr bwMode="auto">
          <a:xfrm>
            <a:off x="3462489" y="1922280"/>
            <a:ext cx="3880490" cy="4115069"/>
          </a:xfrm>
          <a:prstGeom prst="rect">
            <a:avLst/>
          </a:prstGeom>
          <a:solidFill>
            <a:srgbClr val="E7E6E6"/>
          </a:solidFill>
          <a:ln>
            <a:noFill/>
            <a:headEnd type="none" w="med" len="med"/>
            <a:tailEnd type="none" w="med" len="med"/>
          </a:ln>
          <a:effectLst>
            <a:outerShdw blurRad="520700" sx="90000" sy="90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25252"/>
                </a:solidFill>
                <a:effectLst/>
                <a:uLnTx/>
                <a:uFillTx/>
                <a:latin typeface="Segoe UI"/>
                <a:ea typeface="+mn-ea"/>
                <a:cs typeface="Segoe UI" pitchFamily="34" charset="0"/>
              </a:rPr>
              <a:t>Microsoft Teams</a:t>
            </a:r>
          </a:p>
        </p:txBody>
      </p:sp>
      <p:pic>
        <p:nvPicPr>
          <p:cNvPr id="107" name="Picture 106">
            <a:extLst>
              <a:ext uri="{FF2B5EF4-FFF2-40B4-BE49-F238E27FC236}">
                <a16:creationId xmlns:a16="http://schemas.microsoft.com/office/drawing/2014/main" id="{395B8017-B6F1-492C-9B1C-004F92AD836F}"/>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945" y="1587156"/>
            <a:ext cx="938471" cy="852033"/>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DC9902AE-E550-459F-9A8F-D62645CB64DB}"/>
              </a:ext>
            </a:extLst>
          </p:cNvPr>
          <p:cNvSpPr/>
          <p:nvPr/>
        </p:nvSpPr>
        <p:spPr bwMode="auto">
          <a:xfrm>
            <a:off x="8447178" y="1942335"/>
            <a:ext cx="2953581" cy="4115069"/>
          </a:xfrm>
          <a:prstGeom prst="rect">
            <a:avLst/>
          </a:prstGeom>
          <a:solidFill>
            <a:srgbClr val="E7E6E6"/>
          </a:solidFill>
          <a:ln>
            <a:noFill/>
            <a:headEnd type="none" w="med" len="med"/>
            <a:tailEnd type="none" w="med" len="med"/>
          </a:ln>
          <a:effectLst>
            <a:outerShdw blurRad="520700" sx="90000" sy="90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25252"/>
                </a:solidFill>
                <a:effectLst/>
                <a:uLnTx/>
                <a:uFillTx/>
                <a:latin typeface="Segoe UI"/>
                <a:ea typeface="+mn-ea"/>
                <a:cs typeface="Segoe UI" pitchFamily="34" charset="0"/>
              </a:rPr>
              <a:t>SharePoint Online</a:t>
            </a:r>
          </a:p>
        </p:txBody>
      </p:sp>
      <p:pic>
        <p:nvPicPr>
          <p:cNvPr id="106" name="Picture 105">
            <a:extLst>
              <a:ext uri="{FF2B5EF4-FFF2-40B4-BE49-F238E27FC236}">
                <a16:creationId xmlns:a16="http://schemas.microsoft.com/office/drawing/2014/main" id="{AB1A18AF-2D04-43E0-B47C-A247C1AA308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135308" y="1763433"/>
            <a:ext cx="603156" cy="582243"/>
          </a:xfrm>
          <a:prstGeom prst="rect">
            <a:avLst/>
          </a:prstGeom>
        </p:spPr>
      </p:pic>
      <p:grpSp>
        <p:nvGrpSpPr>
          <p:cNvPr id="5" name="Group 4" descr="Step 1&#10;SPFx Teams solutions are deployed to Office 365 tenants using the “tenant app catalog”">
            <a:extLst>
              <a:ext uri="{FF2B5EF4-FFF2-40B4-BE49-F238E27FC236}">
                <a16:creationId xmlns:a16="http://schemas.microsoft.com/office/drawing/2014/main" id="{0B8EF6F5-70F5-4B26-ABE3-3A9069C4689D}"/>
              </a:ext>
            </a:extLst>
          </p:cNvPr>
          <p:cNvGrpSpPr/>
          <p:nvPr/>
        </p:nvGrpSpPr>
        <p:grpSpPr>
          <a:xfrm>
            <a:off x="588263" y="2128533"/>
            <a:ext cx="2717842" cy="758562"/>
            <a:chOff x="588263" y="2128533"/>
            <a:chExt cx="2717842" cy="758562"/>
          </a:xfrm>
        </p:grpSpPr>
        <p:sp>
          <p:nvSpPr>
            <p:cNvPr id="60" name="TextBox 4">
              <a:extLst>
                <a:ext uri="{FF2B5EF4-FFF2-40B4-BE49-F238E27FC236}">
                  <a16:creationId xmlns:a16="http://schemas.microsoft.com/office/drawing/2014/main" id="{390287EC-5D48-4DA9-8FBA-B351C9D08E9D}"/>
                </a:ext>
              </a:extLst>
            </p:cNvPr>
            <p:cNvSpPr txBox="1"/>
            <p:nvPr/>
          </p:nvSpPr>
          <p:spPr>
            <a:xfrm>
              <a:off x="588263" y="2128533"/>
              <a:ext cx="2588657" cy="727507"/>
            </a:xfrm>
            <a:prstGeom prst="rect">
              <a:avLst/>
            </a:prstGeom>
            <a:solidFill>
              <a:srgbClr val="282828"/>
            </a:solidFill>
            <a:ln w="19050">
              <a:noFill/>
              <a:prstDash val="solid"/>
              <a:miter lim="800000"/>
            </a:ln>
            <a:effectLst/>
          </p:spPr>
          <p:txBody>
            <a:bodyPr wrap="square" lIns="57024" tIns="91440" rIns="91240" bIns="9144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marR="0" lvl="1" indent="0" algn="l" defTabSz="89614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err="1">
                  <a:ln>
                    <a:noFill/>
                  </a:ln>
                  <a:solidFill>
                    <a:prstClr val="white"/>
                  </a:solidFill>
                  <a:effectLst/>
                  <a:uLnTx/>
                  <a:uFillTx/>
                  <a:latin typeface="Segoe UI"/>
                  <a:ea typeface="+mn-ea"/>
                  <a:cs typeface="+mn-cs"/>
                </a:rPr>
                <a:t>SPFx</a:t>
              </a:r>
              <a:r>
                <a:rPr kumimoji="0" lang="en-US" sz="1176" b="0" i="0" u="none" strike="noStrike" kern="1200" cap="none" spc="0" normalizeH="0" baseline="0" noProof="0" dirty="0">
                  <a:ln>
                    <a:noFill/>
                  </a:ln>
                  <a:solidFill>
                    <a:prstClr val="white"/>
                  </a:solidFill>
                  <a:effectLst/>
                  <a:uLnTx/>
                  <a:uFillTx/>
                  <a:latin typeface="Segoe UI"/>
                  <a:ea typeface="+mn-ea"/>
                  <a:cs typeface="+mn-cs"/>
                </a:rPr>
                <a:t> Teams solutions are deployed to Office 365 tenants using the “tenant app catalog”</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940345" y="2521335"/>
              <a:ext cx="365760" cy="365760"/>
              <a:chOff x="492" y="17985"/>
              <a:chExt cx="524853" cy="524853"/>
            </a:xfrm>
            <a:solidFill>
              <a:srgbClr val="5458AF"/>
            </a:solidFill>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04537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1</a:t>
                </a:r>
              </a:p>
            </p:txBody>
          </p:sp>
        </p:grpSp>
      </p:grpSp>
      <p:sp>
        <p:nvSpPr>
          <p:cNvPr id="39" name="TextBox 38">
            <a:extLst>
              <a:ext uri="{FF2B5EF4-FFF2-40B4-BE49-F238E27FC236}">
                <a16:creationId xmlns:a16="http://schemas.microsoft.com/office/drawing/2014/main" id="{82E934CD-A687-4137-909D-4F59FF7CA2C2}"/>
              </a:ext>
            </a:extLst>
          </p:cNvPr>
          <p:cNvSpPr txBox="1"/>
          <p:nvPr/>
        </p:nvSpPr>
        <p:spPr>
          <a:xfrm>
            <a:off x="8700627" y="3371086"/>
            <a:ext cx="1894123" cy="1008750"/>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Tenant App catalog</a:t>
            </a:r>
          </a:p>
        </p:txBody>
      </p:sp>
      <p:grpSp>
        <p:nvGrpSpPr>
          <p:cNvPr id="27" name="Group 26" descr="Icon graphic of generic app window overlaid with hexagons">
            <a:extLst>
              <a:ext uri="{FF2B5EF4-FFF2-40B4-BE49-F238E27FC236}">
                <a16:creationId xmlns:a16="http://schemas.microsoft.com/office/drawing/2014/main" id="{75EB88B6-B546-40EA-9E91-26C99E8BC6E7}"/>
              </a:ext>
            </a:extLst>
          </p:cNvPr>
          <p:cNvGrpSpPr/>
          <p:nvPr/>
        </p:nvGrpSpPr>
        <p:grpSpPr>
          <a:xfrm>
            <a:off x="9262910" y="2666630"/>
            <a:ext cx="957060" cy="858320"/>
            <a:chOff x="9481695" y="2260928"/>
            <a:chExt cx="957060" cy="858320"/>
          </a:xfrm>
        </p:grpSpPr>
        <p:pic>
          <p:nvPicPr>
            <p:cNvPr id="40" name="Picture 39">
              <a:extLst>
                <a:ext uri="{FF2B5EF4-FFF2-40B4-BE49-F238E27FC236}">
                  <a16:creationId xmlns:a16="http://schemas.microsoft.com/office/drawing/2014/main" id="{B8E633F1-F9CA-4246-84DA-EE4ED4B005F3}"/>
                </a:ext>
              </a:extLst>
            </p:cNvPr>
            <p:cNvPicPr>
              <a:picLocks noChangeAspect="1"/>
            </p:cNvPicPr>
            <p:nvPr/>
          </p:nvPicPr>
          <p:blipFill>
            <a:blip r:embed="rId5"/>
            <a:stretch>
              <a:fillRect/>
            </a:stretch>
          </p:blipFill>
          <p:spPr>
            <a:xfrm>
              <a:off x="9481695" y="2260928"/>
              <a:ext cx="779035" cy="670134"/>
            </a:xfrm>
            <a:prstGeom prst="rect">
              <a:avLst/>
            </a:prstGeom>
          </p:spPr>
        </p:pic>
        <p:pic>
          <p:nvPicPr>
            <p:cNvPr id="41" name="Picture 40">
              <a:extLst>
                <a:ext uri="{FF2B5EF4-FFF2-40B4-BE49-F238E27FC236}">
                  <a16:creationId xmlns:a16="http://schemas.microsoft.com/office/drawing/2014/main" id="{E419CA59-A0BB-472A-B3C9-31C2241BFF8C}"/>
                </a:ext>
              </a:extLst>
            </p:cNvPr>
            <p:cNvPicPr>
              <a:picLocks noChangeAspect="1"/>
            </p:cNvPicPr>
            <p:nvPr/>
          </p:nvPicPr>
          <p:blipFill>
            <a:blip r:embed="rId6"/>
            <a:stretch>
              <a:fillRect/>
            </a:stretch>
          </p:blipFill>
          <p:spPr>
            <a:xfrm>
              <a:off x="9941152" y="2627759"/>
              <a:ext cx="497603" cy="491489"/>
            </a:xfrm>
            <a:prstGeom prst="rect">
              <a:avLst/>
            </a:prstGeom>
          </p:spPr>
        </p:pic>
      </p:grpSp>
      <p:sp>
        <p:nvSpPr>
          <p:cNvPr id="49" name="TextBox 48">
            <a:extLst>
              <a:ext uri="{FF2B5EF4-FFF2-40B4-BE49-F238E27FC236}">
                <a16:creationId xmlns:a16="http://schemas.microsoft.com/office/drawing/2014/main" id="{B2FFCB39-2919-40E3-9FCB-FB94592A95B3}"/>
              </a:ext>
            </a:extLst>
          </p:cNvPr>
          <p:cNvSpPr txBox="1"/>
          <p:nvPr/>
        </p:nvSpPr>
        <p:spPr>
          <a:xfrm>
            <a:off x="9017275" y="3928667"/>
            <a:ext cx="1266313" cy="452526"/>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SPFx</a:t>
            </a:r>
            <a:r>
              <a:rPr kumimoji="0" lang="en-US" sz="1175"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solution</a:t>
            </a:r>
          </a:p>
        </p:txBody>
      </p:sp>
      <p:grpSp>
        <p:nvGrpSpPr>
          <p:cNvPr id="18" name="Group 17" descr="Icon graphic of app window containing file labelled &quot;js&quot; for JavaScript">
            <a:extLst>
              <a:ext uri="{FF2B5EF4-FFF2-40B4-BE49-F238E27FC236}">
                <a16:creationId xmlns:a16="http://schemas.microsoft.com/office/drawing/2014/main" id="{E2A2538B-4969-44F9-9AA8-854A63A5246D}"/>
              </a:ext>
            </a:extLst>
          </p:cNvPr>
          <p:cNvGrpSpPr/>
          <p:nvPr/>
        </p:nvGrpSpPr>
        <p:grpSpPr>
          <a:xfrm>
            <a:off x="9388471" y="3665050"/>
            <a:ext cx="435124" cy="337802"/>
            <a:chOff x="1528167" y="3752826"/>
            <a:chExt cx="435124" cy="337802"/>
          </a:xfrm>
        </p:grpSpPr>
        <p:pic>
          <p:nvPicPr>
            <p:cNvPr id="51" name="Picture 50">
              <a:extLst>
                <a:ext uri="{FF2B5EF4-FFF2-40B4-BE49-F238E27FC236}">
                  <a16:creationId xmlns:a16="http://schemas.microsoft.com/office/drawing/2014/main" id="{08F72934-EB0C-4E69-A14B-3631D7E32CA0}"/>
                </a:ext>
              </a:extLst>
            </p:cNvPr>
            <p:cNvPicPr>
              <a:picLocks noChangeAspect="1"/>
            </p:cNvPicPr>
            <p:nvPr/>
          </p:nvPicPr>
          <p:blipFill>
            <a:blip r:embed="rId7"/>
            <a:stretch>
              <a:fillRect/>
            </a:stretch>
          </p:blipFill>
          <p:spPr>
            <a:xfrm>
              <a:off x="1528167" y="3752826"/>
              <a:ext cx="435124" cy="337802"/>
            </a:xfrm>
            <a:prstGeom prst="rect">
              <a:avLst/>
            </a:prstGeom>
          </p:spPr>
        </p:pic>
        <p:grpSp>
          <p:nvGrpSpPr>
            <p:cNvPr id="52" name="Group 51">
              <a:extLst>
                <a:ext uri="{FF2B5EF4-FFF2-40B4-BE49-F238E27FC236}">
                  <a16:creationId xmlns:a16="http://schemas.microsoft.com/office/drawing/2014/main" id="{EA45FCAD-14A0-41F1-94C5-59AE52E25891}"/>
                </a:ext>
              </a:extLst>
            </p:cNvPr>
            <p:cNvGrpSpPr>
              <a:grpSpLocks noChangeAspect="1"/>
            </p:cNvGrpSpPr>
            <p:nvPr/>
          </p:nvGrpSpPr>
          <p:grpSpPr>
            <a:xfrm>
              <a:off x="1648745" y="3823412"/>
              <a:ext cx="205428" cy="232152"/>
              <a:chOff x="1776745" y="4741916"/>
              <a:chExt cx="489172" cy="552806"/>
            </a:xfrm>
          </p:grpSpPr>
          <p:pic>
            <p:nvPicPr>
              <p:cNvPr id="53" name="Picture 52">
                <a:extLst>
                  <a:ext uri="{FF2B5EF4-FFF2-40B4-BE49-F238E27FC236}">
                    <a16:creationId xmlns:a16="http://schemas.microsoft.com/office/drawing/2014/main" id="{DAF7CD2D-5665-468D-BF9A-FAA12D15FE27}"/>
                  </a:ext>
                </a:extLst>
              </p:cNvPr>
              <p:cNvPicPr>
                <a:picLocks noChangeAspect="1"/>
              </p:cNvPicPr>
              <p:nvPr/>
            </p:nvPicPr>
            <p:blipFill>
              <a:blip r:embed="rId8"/>
              <a:stretch>
                <a:fillRect/>
              </a:stretch>
            </p:blipFill>
            <p:spPr>
              <a:xfrm>
                <a:off x="1785786" y="4741916"/>
                <a:ext cx="480131" cy="552806"/>
              </a:xfrm>
              <a:prstGeom prst="rect">
                <a:avLst/>
              </a:prstGeom>
            </p:spPr>
          </p:pic>
          <p:sp>
            <p:nvSpPr>
              <p:cNvPr id="54" name="TextBox 53">
                <a:extLst>
                  <a:ext uri="{FF2B5EF4-FFF2-40B4-BE49-F238E27FC236}">
                    <a16:creationId xmlns:a16="http://schemas.microsoft.com/office/drawing/2014/main" id="{65F7C495-168E-47BF-98AD-F7DB2EA0B294}"/>
                  </a:ext>
                </a:extLst>
              </p:cNvPr>
              <p:cNvSpPr txBox="1"/>
              <p:nvPr/>
            </p:nvSpPr>
            <p:spPr>
              <a:xfrm>
                <a:off x="1776745" y="4862606"/>
                <a:ext cx="481052" cy="33896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err="1">
                    <a:ln>
                      <a:noFill/>
                    </a:ln>
                    <a:solidFill>
                      <a:srgbClr val="4A66AC"/>
                    </a:solidFill>
                    <a:effectLst/>
                    <a:uLnTx/>
                    <a:uFillTx/>
                    <a:latin typeface="Segoe UI"/>
                    <a:ea typeface="+mn-ea"/>
                    <a:cs typeface="+mn-cs"/>
                  </a:rPr>
                  <a:t>js</a:t>
                </a:r>
                <a:endParaRPr kumimoji="0" lang="en-US" sz="1028" b="0" i="0" u="none" strike="noStrike" kern="1200" cap="none" spc="0" normalizeH="0" baseline="0" noProof="0">
                  <a:ln>
                    <a:noFill/>
                  </a:ln>
                  <a:solidFill>
                    <a:srgbClr val="4A66AC"/>
                  </a:solidFill>
                  <a:effectLst/>
                  <a:uLnTx/>
                  <a:uFillTx/>
                  <a:latin typeface="Segoe UI"/>
                  <a:ea typeface="+mn-ea"/>
                  <a:cs typeface="+mn-cs"/>
                </a:endParaRPr>
              </a:p>
            </p:txBody>
          </p:sp>
        </p:grpSp>
      </p:grpSp>
      <p:grpSp>
        <p:nvGrpSpPr>
          <p:cNvPr id="8" name="Group 7" descr="Step 2&#10;Teams manifest file is created and deployed in the Teams LoB Catalog">
            <a:extLst>
              <a:ext uri="{FF2B5EF4-FFF2-40B4-BE49-F238E27FC236}">
                <a16:creationId xmlns:a16="http://schemas.microsoft.com/office/drawing/2014/main" id="{25E6E8CF-5B85-42AE-9ECD-885026A36643}"/>
              </a:ext>
            </a:extLst>
          </p:cNvPr>
          <p:cNvGrpSpPr/>
          <p:nvPr/>
        </p:nvGrpSpPr>
        <p:grpSpPr>
          <a:xfrm>
            <a:off x="590489" y="2972212"/>
            <a:ext cx="2714406" cy="652683"/>
            <a:chOff x="590489" y="2972212"/>
            <a:chExt cx="2714406" cy="652683"/>
          </a:xfrm>
        </p:grpSpPr>
        <p:sp>
          <p:nvSpPr>
            <p:cNvPr id="100" name="TextBox 4">
              <a:extLst>
                <a:ext uri="{FF2B5EF4-FFF2-40B4-BE49-F238E27FC236}">
                  <a16:creationId xmlns:a16="http://schemas.microsoft.com/office/drawing/2014/main" id="{E040EB7E-C24E-4829-A68B-306C934AD1B9}"/>
                </a:ext>
              </a:extLst>
            </p:cNvPr>
            <p:cNvSpPr txBox="1"/>
            <p:nvPr/>
          </p:nvSpPr>
          <p:spPr>
            <a:xfrm>
              <a:off x="590489" y="2972212"/>
              <a:ext cx="2588657" cy="546560"/>
            </a:xfrm>
            <a:prstGeom prst="rect">
              <a:avLst/>
            </a:prstGeom>
            <a:solidFill>
              <a:srgbClr val="282828"/>
            </a:solidFill>
            <a:ln w="19050">
              <a:noFill/>
              <a:prstDash val="solid"/>
              <a:miter lim="800000"/>
            </a:ln>
            <a:effectLst/>
          </p:spPr>
          <p:txBody>
            <a:bodyPr wrap="square" lIns="57024" tIns="91440" rIns="91240" bIns="9144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marR="0" lvl="1" indent="0" algn="l" defTabSz="89614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Teams manifest file is created and deployed in the Teams </a:t>
              </a:r>
              <a:r>
                <a:rPr kumimoji="0" lang="en-US" sz="1176" b="0" i="0" u="none" strike="noStrike" kern="1200" cap="none" spc="0" normalizeH="0" baseline="0" noProof="0" dirty="0" err="1">
                  <a:ln>
                    <a:noFill/>
                  </a:ln>
                  <a:solidFill>
                    <a:prstClr val="white"/>
                  </a:solidFill>
                  <a:effectLst/>
                  <a:uLnTx/>
                  <a:uFillTx/>
                  <a:latin typeface="Segoe UI"/>
                  <a:ea typeface="+mn-ea"/>
                  <a:cs typeface="+mn-cs"/>
                </a:rPr>
                <a:t>LoB</a:t>
              </a:r>
              <a:r>
                <a:rPr kumimoji="0" lang="en-US" sz="1176" b="0" i="0" u="none" strike="noStrike" kern="1200" cap="none" spc="0" normalizeH="0" baseline="0" noProof="0" dirty="0">
                  <a:ln>
                    <a:noFill/>
                  </a:ln>
                  <a:solidFill>
                    <a:prstClr val="white"/>
                  </a:solidFill>
                  <a:effectLst/>
                  <a:uLnTx/>
                  <a:uFillTx/>
                  <a:latin typeface="Segoe UI"/>
                  <a:ea typeface="+mn-ea"/>
                  <a:cs typeface="+mn-cs"/>
                </a:rPr>
                <a:t> Catalog</a:t>
              </a:r>
            </a:p>
          </p:txBody>
        </p:sp>
        <p:grpSp>
          <p:nvGrpSpPr>
            <p:cNvPr id="101" name="Group 100" descr="Step 2">
              <a:extLst>
                <a:ext uri="{FF2B5EF4-FFF2-40B4-BE49-F238E27FC236}">
                  <a16:creationId xmlns:a16="http://schemas.microsoft.com/office/drawing/2014/main" id="{9821BD29-12BE-4A86-BE7E-070E78ABDB34}"/>
                </a:ext>
              </a:extLst>
            </p:cNvPr>
            <p:cNvGrpSpPr/>
            <p:nvPr/>
          </p:nvGrpSpPr>
          <p:grpSpPr>
            <a:xfrm>
              <a:off x="2939135" y="3259135"/>
              <a:ext cx="365760" cy="365760"/>
              <a:chOff x="492" y="17985"/>
              <a:chExt cx="524853" cy="524853"/>
            </a:xfrm>
            <a:solidFill>
              <a:srgbClr val="5458AF"/>
            </a:solidFill>
          </p:grpSpPr>
          <p:sp>
            <p:nvSpPr>
              <p:cNvPr id="102" name="Oval 101">
                <a:extLst>
                  <a:ext uri="{FF2B5EF4-FFF2-40B4-BE49-F238E27FC236}">
                    <a16:creationId xmlns:a16="http://schemas.microsoft.com/office/drawing/2014/main" id="{DF4D9B69-B137-451C-BA98-2704A3D26CB8}"/>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Oval 4">
                <a:extLst>
                  <a:ext uri="{FF2B5EF4-FFF2-40B4-BE49-F238E27FC236}">
                    <a16:creationId xmlns:a16="http://schemas.microsoft.com/office/drawing/2014/main" id="{261529EC-1F0B-41A0-AA61-493E2E877830}"/>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04537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2</a:t>
                </a:r>
              </a:p>
            </p:txBody>
          </p:sp>
        </p:grpSp>
      </p:grpSp>
      <p:grpSp>
        <p:nvGrpSpPr>
          <p:cNvPr id="97" name="Group 96" descr="Graphic icon of file labelled zip">
            <a:extLst>
              <a:ext uri="{FF2B5EF4-FFF2-40B4-BE49-F238E27FC236}">
                <a16:creationId xmlns:a16="http://schemas.microsoft.com/office/drawing/2014/main" id="{AB186E15-6322-44DC-9D39-A5040DE9D102}"/>
              </a:ext>
            </a:extLst>
          </p:cNvPr>
          <p:cNvGrpSpPr>
            <a:grpSpLocks noChangeAspect="1"/>
          </p:cNvGrpSpPr>
          <p:nvPr/>
        </p:nvGrpSpPr>
        <p:grpSpPr>
          <a:xfrm>
            <a:off x="7641169" y="2976370"/>
            <a:ext cx="485431" cy="548580"/>
            <a:chOff x="1776745" y="4741916"/>
            <a:chExt cx="489172" cy="552806"/>
          </a:xfrm>
        </p:grpSpPr>
        <p:pic>
          <p:nvPicPr>
            <p:cNvPr id="98" name="Picture 97">
              <a:extLst>
                <a:ext uri="{FF2B5EF4-FFF2-40B4-BE49-F238E27FC236}">
                  <a16:creationId xmlns:a16="http://schemas.microsoft.com/office/drawing/2014/main" id="{BF4800A4-2893-4C4C-A639-49D26651A9BC}"/>
                </a:ext>
              </a:extLst>
            </p:cNvPr>
            <p:cNvPicPr>
              <a:picLocks noChangeAspect="1"/>
            </p:cNvPicPr>
            <p:nvPr/>
          </p:nvPicPr>
          <p:blipFill>
            <a:blip r:embed="rId8"/>
            <a:stretch>
              <a:fillRect/>
            </a:stretch>
          </p:blipFill>
          <p:spPr>
            <a:xfrm>
              <a:off x="1785786" y="4741916"/>
              <a:ext cx="480131" cy="552806"/>
            </a:xfrm>
            <a:prstGeom prst="rect">
              <a:avLst/>
            </a:prstGeom>
          </p:spPr>
        </p:pic>
        <p:sp>
          <p:nvSpPr>
            <p:cNvPr id="99" name="TextBox 98">
              <a:extLst>
                <a:ext uri="{FF2B5EF4-FFF2-40B4-BE49-F238E27FC236}">
                  <a16:creationId xmlns:a16="http://schemas.microsoft.com/office/drawing/2014/main" id="{B7E0C2D3-B64D-47B2-A47F-C07B8D2CAFE0}"/>
                </a:ext>
              </a:extLst>
            </p:cNvPr>
            <p:cNvSpPr txBox="1"/>
            <p:nvPr/>
          </p:nvSpPr>
          <p:spPr>
            <a:xfrm>
              <a:off x="1776745" y="4960364"/>
              <a:ext cx="481052" cy="143444"/>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28" b="0" i="0" u="none" strike="noStrike" kern="1200" cap="none" spc="0" normalizeH="0" baseline="0" noProof="0">
                  <a:ln>
                    <a:noFill/>
                  </a:ln>
                  <a:solidFill>
                    <a:srgbClr val="4A66AC"/>
                  </a:solidFill>
                  <a:effectLst/>
                  <a:uLnTx/>
                  <a:uFillTx/>
                  <a:latin typeface="Segoe UI"/>
                  <a:ea typeface="+mn-ea"/>
                  <a:cs typeface="+mn-cs"/>
                </a:rPr>
                <a:t>zip</a:t>
              </a:r>
            </a:p>
          </p:txBody>
        </p:sp>
      </p:grpSp>
      <p:cxnSp>
        <p:nvCxnSpPr>
          <p:cNvPr id="104" name="Straight Arrow Connector 103" descr="Left facing arrow pointing from SharePoint Online to Microsoft Teams">
            <a:extLst>
              <a:ext uri="{FF2B5EF4-FFF2-40B4-BE49-F238E27FC236}">
                <a16:creationId xmlns:a16="http://schemas.microsoft.com/office/drawing/2014/main" id="{5DD5CC3B-288C-4544-BA90-58F987982F2D}"/>
              </a:ext>
            </a:extLst>
          </p:cNvPr>
          <p:cNvCxnSpPr>
            <a:cxnSpLocks/>
          </p:cNvCxnSpPr>
          <p:nvPr/>
        </p:nvCxnSpPr>
        <p:spPr>
          <a:xfrm flipH="1" flipV="1">
            <a:off x="7337093" y="3570386"/>
            <a:ext cx="1090135" cy="12177"/>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10" name="Group 9" descr="Step 3&#10;User selects the SPFx application like any other tab in MS Teams “Add a tab” experience">
            <a:extLst>
              <a:ext uri="{FF2B5EF4-FFF2-40B4-BE49-F238E27FC236}">
                <a16:creationId xmlns:a16="http://schemas.microsoft.com/office/drawing/2014/main" id="{FA4D2A24-02E0-4034-A2E2-A928E86F199C}"/>
              </a:ext>
            </a:extLst>
          </p:cNvPr>
          <p:cNvGrpSpPr/>
          <p:nvPr/>
        </p:nvGrpSpPr>
        <p:grpSpPr>
          <a:xfrm>
            <a:off x="588263" y="3752261"/>
            <a:ext cx="2717842" cy="758561"/>
            <a:chOff x="588263" y="3752261"/>
            <a:chExt cx="2717842" cy="758561"/>
          </a:xfrm>
        </p:grpSpPr>
        <p:sp>
          <p:nvSpPr>
            <p:cNvPr id="112" name="TextBox 4">
              <a:extLst>
                <a:ext uri="{FF2B5EF4-FFF2-40B4-BE49-F238E27FC236}">
                  <a16:creationId xmlns:a16="http://schemas.microsoft.com/office/drawing/2014/main" id="{EDF5F871-8881-4F2B-A7CB-09645CFC1A9E}"/>
                </a:ext>
              </a:extLst>
            </p:cNvPr>
            <p:cNvSpPr txBox="1"/>
            <p:nvPr/>
          </p:nvSpPr>
          <p:spPr>
            <a:xfrm>
              <a:off x="588263" y="3752261"/>
              <a:ext cx="2588657" cy="727507"/>
            </a:xfrm>
            <a:prstGeom prst="rect">
              <a:avLst/>
            </a:prstGeom>
            <a:solidFill>
              <a:srgbClr val="282828"/>
            </a:solidFill>
            <a:ln w="19050">
              <a:noFill/>
              <a:prstDash val="solid"/>
              <a:miter lim="800000"/>
            </a:ln>
            <a:effectLst/>
          </p:spPr>
          <p:txBody>
            <a:bodyPr wrap="square" lIns="57024" tIns="91440" rIns="91240" bIns="9144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marR="0" lvl="1" indent="0" algn="l" defTabSz="89614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User selects the </a:t>
              </a:r>
              <a:r>
                <a:rPr kumimoji="0" lang="en-US" sz="1176" b="0" i="0" u="none" strike="noStrike" kern="1200" cap="none" spc="0" normalizeH="0" baseline="0" noProof="0" dirty="0" err="1">
                  <a:ln>
                    <a:noFill/>
                  </a:ln>
                  <a:solidFill>
                    <a:prstClr val="white"/>
                  </a:solidFill>
                  <a:effectLst/>
                  <a:uLnTx/>
                  <a:uFillTx/>
                  <a:latin typeface="Segoe UI"/>
                  <a:ea typeface="+mn-ea"/>
                  <a:cs typeface="+mn-cs"/>
                </a:rPr>
                <a:t>SPFx</a:t>
              </a:r>
              <a:r>
                <a:rPr kumimoji="0" lang="en-US" sz="1176" b="0" i="0" u="none" strike="noStrike" kern="1200" cap="none" spc="0" normalizeH="0" baseline="0" noProof="0" dirty="0">
                  <a:ln>
                    <a:noFill/>
                  </a:ln>
                  <a:solidFill>
                    <a:prstClr val="white"/>
                  </a:solidFill>
                  <a:effectLst/>
                  <a:uLnTx/>
                  <a:uFillTx/>
                  <a:latin typeface="Segoe UI"/>
                  <a:ea typeface="+mn-ea"/>
                  <a:cs typeface="+mn-cs"/>
                </a:rPr>
                <a:t> application like any other tab in MS Teams “Add a tab” experience</a:t>
              </a:r>
            </a:p>
          </p:txBody>
        </p:sp>
        <p:grpSp>
          <p:nvGrpSpPr>
            <p:cNvPr id="113" name="Group 112">
              <a:extLst>
                <a:ext uri="{FF2B5EF4-FFF2-40B4-BE49-F238E27FC236}">
                  <a16:creationId xmlns:a16="http://schemas.microsoft.com/office/drawing/2014/main" id="{DC15CCB9-16CB-4A79-89C3-B5D1A5356FAD}"/>
                </a:ext>
              </a:extLst>
            </p:cNvPr>
            <p:cNvGrpSpPr/>
            <p:nvPr/>
          </p:nvGrpSpPr>
          <p:grpSpPr>
            <a:xfrm>
              <a:off x="2940345" y="4145062"/>
              <a:ext cx="365760" cy="365760"/>
              <a:chOff x="492" y="17985"/>
              <a:chExt cx="524853" cy="524853"/>
            </a:xfrm>
            <a:solidFill>
              <a:srgbClr val="5458AF"/>
            </a:solidFill>
          </p:grpSpPr>
          <p:sp>
            <p:nvSpPr>
              <p:cNvPr id="114" name="Oval 113">
                <a:extLst>
                  <a:ext uri="{FF2B5EF4-FFF2-40B4-BE49-F238E27FC236}">
                    <a16:creationId xmlns:a16="http://schemas.microsoft.com/office/drawing/2014/main" id="{52A7966E-2ECF-4C5F-BA95-1D319BD24614}"/>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Oval 4">
                <a:extLst>
                  <a:ext uri="{FF2B5EF4-FFF2-40B4-BE49-F238E27FC236}">
                    <a16:creationId xmlns:a16="http://schemas.microsoft.com/office/drawing/2014/main" id="{DDDE5C36-FD04-4271-A4D5-9DAB893FAC02}"/>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04537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3</a:t>
                </a:r>
              </a:p>
            </p:txBody>
          </p:sp>
        </p:grpSp>
      </p:grpSp>
      <p:pic>
        <p:nvPicPr>
          <p:cNvPr id="85" name="Picture 84" descr="Screenshot of &quot;Add a tab&quot; window with list of available apps and files that may be added as a tab to the top of a channel in Microsoft Teams">
            <a:extLst>
              <a:ext uri="{FF2B5EF4-FFF2-40B4-BE49-F238E27FC236}">
                <a16:creationId xmlns:a16="http://schemas.microsoft.com/office/drawing/2014/main" id="{FEED55D6-518B-4BD4-A989-F193CAEFED1C}"/>
              </a:ext>
            </a:extLst>
          </p:cNvPr>
          <p:cNvPicPr>
            <a:picLocks noChangeAspect="1"/>
          </p:cNvPicPr>
          <p:nvPr/>
        </p:nvPicPr>
        <p:blipFill>
          <a:blip r:embed="rId9"/>
          <a:stretch>
            <a:fillRect/>
          </a:stretch>
        </p:blipFill>
        <p:spPr>
          <a:xfrm>
            <a:off x="3893926" y="2524578"/>
            <a:ext cx="2903725" cy="2953020"/>
          </a:xfrm>
          <a:prstGeom prst="rect">
            <a:avLst/>
          </a:prstGeom>
          <a:ln>
            <a:noFill/>
          </a:ln>
          <a:effectLst>
            <a:outerShdw blurRad="292100" dist="139700" dir="2700000" algn="tl" rotWithShape="0">
              <a:srgbClr val="333333">
                <a:alpha val="65000"/>
              </a:srgbClr>
            </a:outerShdw>
          </a:effectLst>
        </p:spPr>
      </p:pic>
      <p:sp>
        <p:nvSpPr>
          <p:cNvPr id="28" name="Oval 27" descr="Red circle surrounding icon for an app within the list called Legal Matters. The icon is a graphic of a file folder and a justice scale.">
            <a:extLst>
              <a:ext uri="{FF2B5EF4-FFF2-40B4-BE49-F238E27FC236}">
                <a16:creationId xmlns:a16="http://schemas.microsoft.com/office/drawing/2014/main" id="{0F8DF749-BE45-406B-9D2A-83E583E6F77D}"/>
              </a:ext>
            </a:extLst>
          </p:cNvPr>
          <p:cNvSpPr/>
          <p:nvPr/>
        </p:nvSpPr>
        <p:spPr bwMode="auto">
          <a:xfrm>
            <a:off x="5450000" y="3042864"/>
            <a:ext cx="510589" cy="519996"/>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descr="Step 4&#10;Configuration panel is displayed and, once saved, information are stored in the SPO site connected to the group&#10;">
            <a:extLst>
              <a:ext uri="{FF2B5EF4-FFF2-40B4-BE49-F238E27FC236}">
                <a16:creationId xmlns:a16="http://schemas.microsoft.com/office/drawing/2014/main" id="{10075BEB-D0D6-4CCB-9227-526C3C7DEECF}"/>
              </a:ext>
            </a:extLst>
          </p:cNvPr>
          <p:cNvGrpSpPr/>
          <p:nvPr/>
        </p:nvGrpSpPr>
        <p:grpSpPr>
          <a:xfrm>
            <a:off x="588263" y="4713257"/>
            <a:ext cx="2717842" cy="1030008"/>
            <a:chOff x="588263" y="4713257"/>
            <a:chExt cx="2717842" cy="1030008"/>
          </a:xfrm>
        </p:grpSpPr>
        <p:sp>
          <p:nvSpPr>
            <p:cNvPr id="120" name="TextBox 4" descr="Step 4&#10;Configuration panel is displayed and, once saved, information are stored in the SPO site connected to the group">
              <a:extLst>
                <a:ext uri="{FF2B5EF4-FFF2-40B4-BE49-F238E27FC236}">
                  <a16:creationId xmlns:a16="http://schemas.microsoft.com/office/drawing/2014/main" id="{83FB44FE-C636-4E68-817D-D608156CF5DD}"/>
                </a:ext>
              </a:extLst>
            </p:cNvPr>
            <p:cNvSpPr txBox="1"/>
            <p:nvPr/>
          </p:nvSpPr>
          <p:spPr>
            <a:xfrm>
              <a:off x="588263" y="4713257"/>
              <a:ext cx="2588657" cy="908454"/>
            </a:xfrm>
            <a:prstGeom prst="rect">
              <a:avLst/>
            </a:prstGeom>
            <a:solidFill>
              <a:srgbClr val="282828"/>
            </a:solidFill>
            <a:ln w="19050">
              <a:noFill/>
              <a:prstDash val="solid"/>
              <a:miter lim="800000"/>
            </a:ln>
            <a:effectLst/>
          </p:spPr>
          <p:txBody>
            <a:bodyPr wrap="square" lIns="57024" tIns="91440" rIns="91240" bIns="9144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marR="0" lvl="1" indent="0" algn="l" defTabSz="89614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Configuration panel is displayed and, once saved, information are stored in the SPO site connected to the group</a:t>
              </a:r>
            </a:p>
          </p:txBody>
        </p:sp>
        <p:grpSp>
          <p:nvGrpSpPr>
            <p:cNvPr id="121" name="Group 120">
              <a:extLst>
                <a:ext uri="{FF2B5EF4-FFF2-40B4-BE49-F238E27FC236}">
                  <a16:creationId xmlns:a16="http://schemas.microsoft.com/office/drawing/2014/main" id="{7CDD329C-C96D-4303-A2B8-34A7E9D65D62}"/>
                </a:ext>
              </a:extLst>
            </p:cNvPr>
            <p:cNvGrpSpPr/>
            <p:nvPr/>
          </p:nvGrpSpPr>
          <p:grpSpPr>
            <a:xfrm>
              <a:off x="2940345" y="5377505"/>
              <a:ext cx="365760" cy="365760"/>
              <a:chOff x="492" y="17985"/>
              <a:chExt cx="524853" cy="524853"/>
            </a:xfrm>
            <a:solidFill>
              <a:srgbClr val="5458AF"/>
            </a:solidFill>
          </p:grpSpPr>
          <p:sp>
            <p:nvSpPr>
              <p:cNvPr id="122" name="Oval 121">
                <a:extLst>
                  <a:ext uri="{FF2B5EF4-FFF2-40B4-BE49-F238E27FC236}">
                    <a16:creationId xmlns:a16="http://schemas.microsoft.com/office/drawing/2014/main" id="{398EF39B-84BB-4C27-9941-C659E616641B}"/>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a:extLst>
                  <a:ext uri="{FF2B5EF4-FFF2-40B4-BE49-F238E27FC236}">
                    <a16:creationId xmlns:a16="http://schemas.microsoft.com/office/drawing/2014/main" id="{7E5F1B46-E239-4320-9A62-66AD6BA8280F}"/>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04537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4</a:t>
                </a:r>
              </a:p>
            </p:txBody>
          </p:sp>
        </p:grpSp>
      </p:grpSp>
      <p:grpSp>
        <p:nvGrpSpPr>
          <p:cNvPr id="9" name="Group 8" descr="Popup window overlaying &quot;Add a tab&quot; screenshot. The popup window displays configuration options and information for the Legal Matters app:&#10;At the top right is a text label reading &quot;Legal Matters.&quot; Directly below it is the app's icon followed to the right by text reading &quot;Show how enterprise devs can use SPFX to author rich Teams Tabs experiences,&quot; and followed by link text that reads &quot;Lean more.&quot;&#10;This is followed by text reading &quot;Filter by current user&quot; above a toggle switch with the word &quot;Yes&quot; to the right. The switch is toggled to the right, towards &quot;Yes.&quot;&#10;&#10;Towards the bottom left is a check box that is shown as unchecked. To the right of the check box it reads, &quot;Post to the channel about this tab.&quot;&#10;&#10;To the bottom right is a button labelled &quot;Back&quot; and to its right is a grayed-out button labelled &quot;Save&quot;&#10;&#10;At the top right there is link text reading &quot;About&quot; and to the right of that is an &quot;x&quot; for closing the window.&#10;">
            <a:extLst>
              <a:ext uri="{FF2B5EF4-FFF2-40B4-BE49-F238E27FC236}">
                <a16:creationId xmlns:a16="http://schemas.microsoft.com/office/drawing/2014/main" id="{B9351F53-A89D-4BA8-B81C-C9300F0EC65B}"/>
              </a:ext>
            </a:extLst>
          </p:cNvPr>
          <p:cNvGrpSpPr/>
          <p:nvPr/>
        </p:nvGrpSpPr>
        <p:grpSpPr>
          <a:xfrm>
            <a:off x="4345801" y="3187305"/>
            <a:ext cx="2151450" cy="1829627"/>
            <a:chOff x="4322186" y="3187305"/>
            <a:chExt cx="2151450" cy="1829627"/>
          </a:xfrm>
        </p:grpSpPr>
        <p:pic>
          <p:nvPicPr>
            <p:cNvPr id="124" name="Picture 123">
              <a:extLst>
                <a:ext uri="{FF2B5EF4-FFF2-40B4-BE49-F238E27FC236}">
                  <a16:creationId xmlns:a16="http://schemas.microsoft.com/office/drawing/2014/main" id="{F10233C4-E1F1-4170-BDA9-38BF5429A87F}"/>
                </a:ext>
              </a:extLst>
            </p:cNvPr>
            <p:cNvPicPr>
              <a:picLocks noChangeAspect="1"/>
            </p:cNvPicPr>
            <p:nvPr/>
          </p:nvPicPr>
          <p:blipFill>
            <a:blip r:embed="rId10"/>
            <a:stretch>
              <a:fillRect/>
            </a:stretch>
          </p:blipFill>
          <p:spPr>
            <a:xfrm>
              <a:off x="4322186" y="3187305"/>
              <a:ext cx="2151450" cy="1829627"/>
            </a:xfrm>
            <a:prstGeom prst="rect">
              <a:avLst/>
            </a:prstGeom>
          </p:spPr>
        </p:pic>
        <p:sp>
          <p:nvSpPr>
            <p:cNvPr id="7" name="Rectangle 6">
              <a:extLst>
                <a:ext uri="{FF2B5EF4-FFF2-40B4-BE49-F238E27FC236}">
                  <a16:creationId xmlns:a16="http://schemas.microsoft.com/office/drawing/2014/main" id="{1B069AA7-8183-43F8-BB2E-3E0E71522966}"/>
                </a:ext>
              </a:extLst>
            </p:cNvPr>
            <p:cNvSpPr/>
            <p:nvPr/>
          </p:nvSpPr>
          <p:spPr bwMode="auto">
            <a:xfrm>
              <a:off x="4439995" y="3624895"/>
              <a:ext cx="1925880" cy="885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4A8BDAFC-2594-4E85-92E0-C02F114FC839}"/>
                </a:ext>
              </a:extLst>
            </p:cNvPr>
            <p:cNvPicPr>
              <a:picLocks noChangeAspect="1"/>
            </p:cNvPicPr>
            <p:nvPr/>
          </p:nvPicPr>
          <p:blipFill rotWithShape="1">
            <a:blip r:embed="rId10"/>
            <a:srcRect l="38237" t="36245" r="34376" b="43151"/>
            <a:stretch/>
          </p:blipFill>
          <p:spPr>
            <a:xfrm>
              <a:off x="4439995" y="3686969"/>
              <a:ext cx="589206" cy="376984"/>
            </a:xfrm>
            <a:prstGeom prst="rect">
              <a:avLst/>
            </a:prstGeom>
          </p:spPr>
        </p:pic>
      </p:grpSp>
      <p:cxnSp>
        <p:nvCxnSpPr>
          <p:cNvPr id="109" name="Straight Arrow Connector 108" descr="Right-facing horizontal arrow pointing from Microsoft Teams to SharePoint Online.">
            <a:extLst>
              <a:ext uri="{FF2B5EF4-FFF2-40B4-BE49-F238E27FC236}">
                <a16:creationId xmlns:a16="http://schemas.microsoft.com/office/drawing/2014/main" id="{B7FE70FF-2D13-471A-952E-CE7C3FBB95E9}"/>
              </a:ext>
            </a:extLst>
          </p:cNvPr>
          <p:cNvCxnSpPr>
            <a:cxnSpLocks/>
          </p:cNvCxnSpPr>
          <p:nvPr/>
        </p:nvCxnSpPr>
        <p:spPr>
          <a:xfrm>
            <a:off x="7406373" y="5117170"/>
            <a:ext cx="1052562" cy="15405"/>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111" name="TextBox 110">
            <a:extLst>
              <a:ext uri="{FF2B5EF4-FFF2-40B4-BE49-F238E27FC236}">
                <a16:creationId xmlns:a16="http://schemas.microsoft.com/office/drawing/2014/main" id="{5410787B-176B-4465-A0B2-7B126AD74E61}"/>
              </a:ext>
            </a:extLst>
          </p:cNvPr>
          <p:cNvSpPr txBox="1"/>
          <p:nvPr/>
        </p:nvSpPr>
        <p:spPr>
          <a:xfrm>
            <a:off x="8805514" y="5332073"/>
            <a:ext cx="1894123" cy="452352"/>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Configuration List</a:t>
            </a:r>
          </a:p>
        </p:txBody>
      </p:sp>
      <p:pic>
        <p:nvPicPr>
          <p:cNvPr id="110" name="Picture 109" descr="Icon graphic of generic app window">
            <a:extLst>
              <a:ext uri="{FF2B5EF4-FFF2-40B4-BE49-F238E27FC236}">
                <a16:creationId xmlns:a16="http://schemas.microsoft.com/office/drawing/2014/main" id="{2A7814BF-0273-43D1-AB96-4D382C1DDAD6}"/>
              </a:ext>
            </a:extLst>
          </p:cNvPr>
          <p:cNvPicPr>
            <a:picLocks noChangeAspect="1"/>
          </p:cNvPicPr>
          <p:nvPr/>
        </p:nvPicPr>
        <p:blipFill>
          <a:blip r:embed="rId5"/>
          <a:stretch>
            <a:fillRect/>
          </a:stretch>
        </p:blipFill>
        <p:spPr>
          <a:xfrm>
            <a:off x="9358394" y="4754381"/>
            <a:ext cx="779035" cy="670134"/>
          </a:xfrm>
          <a:prstGeom prst="rect">
            <a:avLst/>
          </a:prstGeom>
        </p:spPr>
      </p:pic>
    </p:spTree>
    <p:extLst>
      <p:ext uri="{BB962C8B-B14F-4D97-AF65-F5344CB8AC3E}">
        <p14:creationId xmlns:p14="http://schemas.microsoft.com/office/powerpoint/2010/main" val="159048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anim calcmode="lin" valueType="num">
                                      <p:cBhvr>
                                        <p:cTn id="10" dur="1000" fill="hold"/>
                                        <p:tgtEl>
                                          <p:spTgt spid="27"/>
                                        </p:tgtEl>
                                        <p:attrNameLst>
                                          <p:attrName>ppt_w</p:attrName>
                                        </p:attrNameLst>
                                      </p:cBhvr>
                                      <p:tavLst>
                                        <p:tav tm="0">
                                          <p:val>
                                            <p:fltVal val="0"/>
                                          </p:val>
                                        </p:tav>
                                        <p:tav tm="100000">
                                          <p:val>
                                            <p:strVal val="#ppt_w"/>
                                          </p:val>
                                        </p:tav>
                                      </p:tavLst>
                                    </p:anim>
                                    <p:anim calcmode="lin" valueType="num">
                                      <p:cBhvr>
                                        <p:cTn id="11" dur="1000" fill="hold"/>
                                        <p:tgtEl>
                                          <p:spTgt spid="27"/>
                                        </p:tgtEl>
                                        <p:attrNameLst>
                                          <p:attrName>ppt_h</p:attrName>
                                        </p:attrNameLst>
                                      </p:cBhvr>
                                      <p:tavLst>
                                        <p:tav tm="0">
                                          <p:val>
                                            <p:fltVal val="0"/>
                                          </p:val>
                                        </p:tav>
                                        <p:tav tm="100000">
                                          <p:val>
                                            <p:strVal val="#ppt_h"/>
                                          </p:val>
                                        </p:tav>
                                      </p:tavLst>
                                    </p:anim>
                                    <p:anim calcmode="lin" valueType="num">
                                      <p:cBhvr>
                                        <p:cTn id="12" dur="1000" fill="hold"/>
                                        <p:tgtEl>
                                          <p:spTgt spid="27"/>
                                        </p:tgtEl>
                                        <p:attrNameLst>
                                          <p:attrName>style.rotation</p:attrName>
                                        </p:attrNameLst>
                                      </p:cBhvr>
                                      <p:tavLst>
                                        <p:tav tm="0">
                                          <p:val>
                                            <p:fltVal val="90"/>
                                          </p:val>
                                        </p:tav>
                                        <p:tav tm="100000">
                                          <p:val>
                                            <p:fltVal val="0"/>
                                          </p:val>
                                        </p:tav>
                                      </p:tavLst>
                                    </p:anim>
                                    <p:animEffect transition="in" filter="fade">
                                      <p:cBhvr>
                                        <p:cTn id="13" dur="1000"/>
                                        <p:tgtEl>
                                          <p:spTgt spid="27"/>
                                        </p:tgtEl>
                                      </p:cBhvr>
                                    </p:animEffect>
                                  </p:childTnLst>
                                </p:cTn>
                              </p:par>
                              <p:par>
                                <p:cTn id="14" presetID="3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1000" fill="hold"/>
                                        <p:tgtEl>
                                          <p:spTgt spid="18"/>
                                        </p:tgtEl>
                                        <p:attrNameLst>
                                          <p:attrName>ppt_w</p:attrName>
                                        </p:attrNameLst>
                                      </p:cBhvr>
                                      <p:tavLst>
                                        <p:tav tm="0">
                                          <p:val>
                                            <p:fltVal val="0"/>
                                          </p:val>
                                        </p:tav>
                                        <p:tav tm="100000">
                                          <p:val>
                                            <p:strVal val="#ppt_w"/>
                                          </p:val>
                                        </p:tav>
                                      </p:tavLst>
                                    </p:anim>
                                    <p:anim calcmode="lin" valueType="num">
                                      <p:cBhvr>
                                        <p:cTn id="17" dur="1000" fill="hold"/>
                                        <p:tgtEl>
                                          <p:spTgt spid="18"/>
                                        </p:tgtEl>
                                        <p:attrNameLst>
                                          <p:attrName>ppt_h</p:attrName>
                                        </p:attrNameLst>
                                      </p:cBhvr>
                                      <p:tavLst>
                                        <p:tav tm="0">
                                          <p:val>
                                            <p:fltVal val="0"/>
                                          </p:val>
                                        </p:tav>
                                        <p:tav tm="100000">
                                          <p:val>
                                            <p:strVal val="#ppt_h"/>
                                          </p:val>
                                        </p:tav>
                                      </p:tavLst>
                                    </p:anim>
                                    <p:anim calcmode="lin" valueType="num">
                                      <p:cBhvr>
                                        <p:cTn id="18" dur="1000" fill="hold"/>
                                        <p:tgtEl>
                                          <p:spTgt spid="18"/>
                                        </p:tgtEl>
                                        <p:attrNameLst>
                                          <p:attrName>style.rotation</p:attrName>
                                        </p:attrNameLst>
                                      </p:cBhvr>
                                      <p:tavLst>
                                        <p:tav tm="0">
                                          <p:val>
                                            <p:fltVal val="90"/>
                                          </p:val>
                                        </p:tav>
                                        <p:tav tm="100000">
                                          <p:val>
                                            <p:fltVal val="0"/>
                                          </p:val>
                                        </p:tav>
                                      </p:tavLst>
                                    </p:anim>
                                    <p:animEffect transition="in" filter="fade">
                                      <p:cBhvr>
                                        <p:cTn id="19" dur="1000"/>
                                        <p:tgtEl>
                                          <p:spTgt spid="18"/>
                                        </p:tgtEl>
                                      </p:cBhvr>
                                    </p:animEffect>
                                  </p:childTnLst>
                                </p:cTn>
                              </p:par>
                            </p:childTnLst>
                          </p:cTn>
                        </p:par>
                        <p:par>
                          <p:cTn id="20" fill="hold">
                            <p:stCondLst>
                              <p:cond delay="1000"/>
                            </p:stCondLst>
                            <p:childTnLst>
                              <p:par>
                                <p:cTn id="21" presetID="31" presetClass="entr" presetSubtype="0"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 calcmode="lin" valueType="num">
                                      <p:cBhvr>
                                        <p:cTn id="23" dur="1000" fill="hold"/>
                                        <p:tgtEl>
                                          <p:spTgt spid="49"/>
                                        </p:tgtEl>
                                        <p:attrNameLst>
                                          <p:attrName>ppt_w</p:attrName>
                                        </p:attrNameLst>
                                      </p:cBhvr>
                                      <p:tavLst>
                                        <p:tav tm="0">
                                          <p:val>
                                            <p:fltVal val="0"/>
                                          </p:val>
                                        </p:tav>
                                        <p:tav tm="100000">
                                          <p:val>
                                            <p:strVal val="#ppt_w"/>
                                          </p:val>
                                        </p:tav>
                                      </p:tavLst>
                                    </p:anim>
                                    <p:anim calcmode="lin" valueType="num">
                                      <p:cBhvr>
                                        <p:cTn id="24" dur="1000" fill="hold"/>
                                        <p:tgtEl>
                                          <p:spTgt spid="49"/>
                                        </p:tgtEl>
                                        <p:attrNameLst>
                                          <p:attrName>ppt_h</p:attrName>
                                        </p:attrNameLst>
                                      </p:cBhvr>
                                      <p:tavLst>
                                        <p:tav tm="0">
                                          <p:val>
                                            <p:fltVal val="0"/>
                                          </p:val>
                                        </p:tav>
                                        <p:tav tm="100000">
                                          <p:val>
                                            <p:strVal val="#ppt_h"/>
                                          </p:val>
                                        </p:tav>
                                      </p:tavLst>
                                    </p:anim>
                                    <p:anim calcmode="lin" valueType="num">
                                      <p:cBhvr>
                                        <p:cTn id="25" dur="1000" fill="hold"/>
                                        <p:tgtEl>
                                          <p:spTgt spid="49"/>
                                        </p:tgtEl>
                                        <p:attrNameLst>
                                          <p:attrName>style.rotation</p:attrName>
                                        </p:attrNameLst>
                                      </p:cBhvr>
                                      <p:tavLst>
                                        <p:tav tm="0">
                                          <p:val>
                                            <p:fltVal val="90"/>
                                          </p:val>
                                        </p:tav>
                                        <p:tav tm="100000">
                                          <p:val>
                                            <p:fltVal val="0"/>
                                          </p:val>
                                        </p:tav>
                                      </p:tavLst>
                                    </p:anim>
                                    <p:animEffect transition="in" filter="fade">
                                      <p:cBhvr>
                                        <p:cTn id="26" dur="1000"/>
                                        <p:tgtEl>
                                          <p:spTgt spid="49"/>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p:cTn id="29" dur="1000" fill="hold"/>
                                        <p:tgtEl>
                                          <p:spTgt spid="39"/>
                                        </p:tgtEl>
                                        <p:attrNameLst>
                                          <p:attrName>ppt_w</p:attrName>
                                        </p:attrNameLst>
                                      </p:cBhvr>
                                      <p:tavLst>
                                        <p:tav tm="0">
                                          <p:val>
                                            <p:fltVal val="0"/>
                                          </p:val>
                                        </p:tav>
                                        <p:tav tm="100000">
                                          <p:val>
                                            <p:strVal val="#ppt_w"/>
                                          </p:val>
                                        </p:tav>
                                      </p:tavLst>
                                    </p:anim>
                                    <p:anim calcmode="lin" valueType="num">
                                      <p:cBhvr>
                                        <p:cTn id="30" dur="1000" fill="hold"/>
                                        <p:tgtEl>
                                          <p:spTgt spid="39"/>
                                        </p:tgtEl>
                                        <p:attrNameLst>
                                          <p:attrName>ppt_h</p:attrName>
                                        </p:attrNameLst>
                                      </p:cBhvr>
                                      <p:tavLst>
                                        <p:tav tm="0">
                                          <p:val>
                                            <p:fltVal val="0"/>
                                          </p:val>
                                        </p:tav>
                                        <p:tav tm="100000">
                                          <p:val>
                                            <p:strVal val="#ppt_h"/>
                                          </p:val>
                                        </p:tav>
                                      </p:tavLst>
                                    </p:anim>
                                    <p:anim calcmode="lin" valueType="num">
                                      <p:cBhvr>
                                        <p:cTn id="31" dur="1000" fill="hold"/>
                                        <p:tgtEl>
                                          <p:spTgt spid="39"/>
                                        </p:tgtEl>
                                        <p:attrNameLst>
                                          <p:attrName>style.rotation</p:attrName>
                                        </p:attrNameLst>
                                      </p:cBhvr>
                                      <p:tavLst>
                                        <p:tav tm="0">
                                          <p:val>
                                            <p:fltVal val="90"/>
                                          </p:val>
                                        </p:tav>
                                        <p:tav tm="100000">
                                          <p:val>
                                            <p:fltVal val="0"/>
                                          </p:val>
                                        </p:tav>
                                      </p:tavLst>
                                    </p:anim>
                                    <p:animEffect transition="in" filter="fade">
                                      <p:cBhvr>
                                        <p:cTn id="32" dur="10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par>
                          <p:cTn id="37" fill="hold">
                            <p:stCondLst>
                              <p:cond delay="0"/>
                            </p:stCondLst>
                            <p:childTnLst>
                              <p:par>
                                <p:cTn id="38" presetID="31" presetClass="entr" presetSubtype="0" fill="hold" nodeType="afterEffect">
                                  <p:stCondLst>
                                    <p:cond delay="0"/>
                                  </p:stCondLst>
                                  <p:childTnLst>
                                    <p:set>
                                      <p:cBhvr>
                                        <p:cTn id="39" dur="1" fill="hold">
                                          <p:stCondLst>
                                            <p:cond delay="0"/>
                                          </p:stCondLst>
                                        </p:cTn>
                                        <p:tgtEl>
                                          <p:spTgt spid="104"/>
                                        </p:tgtEl>
                                        <p:attrNameLst>
                                          <p:attrName>style.visibility</p:attrName>
                                        </p:attrNameLst>
                                      </p:cBhvr>
                                      <p:to>
                                        <p:strVal val="visible"/>
                                      </p:to>
                                    </p:set>
                                    <p:anim calcmode="lin" valueType="num">
                                      <p:cBhvr>
                                        <p:cTn id="40" dur="1000" fill="hold"/>
                                        <p:tgtEl>
                                          <p:spTgt spid="104"/>
                                        </p:tgtEl>
                                        <p:attrNameLst>
                                          <p:attrName>ppt_w</p:attrName>
                                        </p:attrNameLst>
                                      </p:cBhvr>
                                      <p:tavLst>
                                        <p:tav tm="0">
                                          <p:val>
                                            <p:fltVal val="0"/>
                                          </p:val>
                                        </p:tav>
                                        <p:tav tm="100000">
                                          <p:val>
                                            <p:strVal val="#ppt_w"/>
                                          </p:val>
                                        </p:tav>
                                      </p:tavLst>
                                    </p:anim>
                                    <p:anim calcmode="lin" valueType="num">
                                      <p:cBhvr>
                                        <p:cTn id="41" dur="1000" fill="hold"/>
                                        <p:tgtEl>
                                          <p:spTgt spid="104"/>
                                        </p:tgtEl>
                                        <p:attrNameLst>
                                          <p:attrName>ppt_h</p:attrName>
                                        </p:attrNameLst>
                                      </p:cBhvr>
                                      <p:tavLst>
                                        <p:tav tm="0">
                                          <p:val>
                                            <p:fltVal val="0"/>
                                          </p:val>
                                        </p:tav>
                                        <p:tav tm="100000">
                                          <p:val>
                                            <p:strVal val="#ppt_h"/>
                                          </p:val>
                                        </p:tav>
                                      </p:tavLst>
                                    </p:anim>
                                    <p:anim calcmode="lin" valueType="num">
                                      <p:cBhvr>
                                        <p:cTn id="42" dur="1000" fill="hold"/>
                                        <p:tgtEl>
                                          <p:spTgt spid="104"/>
                                        </p:tgtEl>
                                        <p:attrNameLst>
                                          <p:attrName>style.rotation</p:attrName>
                                        </p:attrNameLst>
                                      </p:cBhvr>
                                      <p:tavLst>
                                        <p:tav tm="0">
                                          <p:val>
                                            <p:fltVal val="90"/>
                                          </p:val>
                                        </p:tav>
                                        <p:tav tm="100000">
                                          <p:val>
                                            <p:fltVal val="0"/>
                                          </p:val>
                                        </p:tav>
                                      </p:tavLst>
                                    </p:anim>
                                    <p:animEffect transition="in" filter="fade">
                                      <p:cBhvr>
                                        <p:cTn id="43" dur="1000"/>
                                        <p:tgtEl>
                                          <p:spTgt spid="104"/>
                                        </p:tgtEl>
                                      </p:cBhvr>
                                    </p:animEffect>
                                  </p:childTnLst>
                                </p:cTn>
                              </p:par>
                              <p:par>
                                <p:cTn id="44" presetID="31" presetClass="entr" presetSubtype="0" fill="hold" nodeType="withEffect">
                                  <p:stCondLst>
                                    <p:cond delay="0"/>
                                  </p:stCondLst>
                                  <p:childTnLst>
                                    <p:set>
                                      <p:cBhvr>
                                        <p:cTn id="45" dur="1" fill="hold">
                                          <p:stCondLst>
                                            <p:cond delay="0"/>
                                          </p:stCondLst>
                                        </p:cTn>
                                        <p:tgtEl>
                                          <p:spTgt spid="97"/>
                                        </p:tgtEl>
                                        <p:attrNameLst>
                                          <p:attrName>style.visibility</p:attrName>
                                        </p:attrNameLst>
                                      </p:cBhvr>
                                      <p:to>
                                        <p:strVal val="visible"/>
                                      </p:to>
                                    </p:set>
                                    <p:anim calcmode="lin" valueType="num">
                                      <p:cBhvr>
                                        <p:cTn id="46" dur="1000" fill="hold"/>
                                        <p:tgtEl>
                                          <p:spTgt spid="97"/>
                                        </p:tgtEl>
                                        <p:attrNameLst>
                                          <p:attrName>ppt_w</p:attrName>
                                        </p:attrNameLst>
                                      </p:cBhvr>
                                      <p:tavLst>
                                        <p:tav tm="0">
                                          <p:val>
                                            <p:fltVal val="0"/>
                                          </p:val>
                                        </p:tav>
                                        <p:tav tm="100000">
                                          <p:val>
                                            <p:strVal val="#ppt_w"/>
                                          </p:val>
                                        </p:tav>
                                      </p:tavLst>
                                    </p:anim>
                                    <p:anim calcmode="lin" valueType="num">
                                      <p:cBhvr>
                                        <p:cTn id="47" dur="1000" fill="hold"/>
                                        <p:tgtEl>
                                          <p:spTgt spid="97"/>
                                        </p:tgtEl>
                                        <p:attrNameLst>
                                          <p:attrName>ppt_h</p:attrName>
                                        </p:attrNameLst>
                                      </p:cBhvr>
                                      <p:tavLst>
                                        <p:tav tm="0">
                                          <p:val>
                                            <p:fltVal val="0"/>
                                          </p:val>
                                        </p:tav>
                                        <p:tav tm="100000">
                                          <p:val>
                                            <p:strVal val="#ppt_h"/>
                                          </p:val>
                                        </p:tav>
                                      </p:tavLst>
                                    </p:anim>
                                    <p:anim calcmode="lin" valueType="num">
                                      <p:cBhvr>
                                        <p:cTn id="48" dur="1000" fill="hold"/>
                                        <p:tgtEl>
                                          <p:spTgt spid="97"/>
                                        </p:tgtEl>
                                        <p:attrNameLst>
                                          <p:attrName>style.rotation</p:attrName>
                                        </p:attrNameLst>
                                      </p:cBhvr>
                                      <p:tavLst>
                                        <p:tav tm="0">
                                          <p:val>
                                            <p:fltVal val="90"/>
                                          </p:val>
                                        </p:tav>
                                        <p:tav tm="100000">
                                          <p:val>
                                            <p:fltVal val="0"/>
                                          </p:val>
                                        </p:tav>
                                      </p:tavLst>
                                    </p:anim>
                                    <p:animEffect transition="in" filter="fade">
                                      <p:cBhvr>
                                        <p:cTn id="49" dur="1000"/>
                                        <p:tgtEl>
                                          <p:spTgt spid="97"/>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childTnLst>
                          </p:cTn>
                        </p:par>
                        <p:par>
                          <p:cTn id="54" fill="hold">
                            <p:stCondLst>
                              <p:cond delay="0"/>
                            </p:stCondLst>
                            <p:childTnLst>
                              <p:par>
                                <p:cTn id="55" presetID="31" presetClass="entr" presetSubtype="0" fill="hold" nodeType="afterEffect">
                                  <p:stCondLst>
                                    <p:cond delay="0"/>
                                  </p:stCondLst>
                                  <p:childTnLst>
                                    <p:set>
                                      <p:cBhvr>
                                        <p:cTn id="56" dur="1" fill="hold">
                                          <p:stCondLst>
                                            <p:cond delay="0"/>
                                          </p:stCondLst>
                                        </p:cTn>
                                        <p:tgtEl>
                                          <p:spTgt spid="85"/>
                                        </p:tgtEl>
                                        <p:attrNameLst>
                                          <p:attrName>style.visibility</p:attrName>
                                        </p:attrNameLst>
                                      </p:cBhvr>
                                      <p:to>
                                        <p:strVal val="visible"/>
                                      </p:to>
                                    </p:set>
                                    <p:anim calcmode="lin" valueType="num">
                                      <p:cBhvr>
                                        <p:cTn id="57" dur="1000" fill="hold"/>
                                        <p:tgtEl>
                                          <p:spTgt spid="85"/>
                                        </p:tgtEl>
                                        <p:attrNameLst>
                                          <p:attrName>ppt_w</p:attrName>
                                        </p:attrNameLst>
                                      </p:cBhvr>
                                      <p:tavLst>
                                        <p:tav tm="0">
                                          <p:val>
                                            <p:fltVal val="0"/>
                                          </p:val>
                                        </p:tav>
                                        <p:tav tm="100000">
                                          <p:val>
                                            <p:strVal val="#ppt_w"/>
                                          </p:val>
                                        </p:tav>
                                      </p:tavLst>
                                    </p:anim>
                                    <p:anim calcmode="lin" valueType="num">
                                      <p:cBhvr>
                                        <p:cTn id="58" dur="1000" fill="hold"/>
                                        <p:tgtEl>
                                          <p:spTgt spid="85"/>
                                        </p:tgtEl>
                                        <p:attrNameLst>
                                          <p:attrName>ppt_h</p:attrName>
                                        </p:attrNameLst>
                                      </p:cBhvr>
                                      <p:tavLst>
                                        <p:tav tm="0">
                                          <p:val>
                                            <p:fltVal val="0"/>
                                          </p:val>
                                        </p:tav>
                                        <p:tav tm="100000">
                                          <p:val>
                                            <p:strVal val="#ppt_h"/>
                                          </p:val>
                                        </p:tav>
                                      </p:tavLst>
                                    </p:anim>
                                    <p:anim calcmode="lin" valueType="num">
                                      <p:cBhvr>
                                        <p:cTn id="59" dur="1000" fill="hold"/>
                                        <p:tgtEl>
                                          <p:spTgt spid="85"/>
                                        </p:tgtEl>
                                        <p:attrNameLst>
                                          <p:attrName>style.rotation</p:attrName>
                                        </p:attrNameLst>
                                      </p:cBhvr>
                                      <p:tavLst>
                                        <p:tav tm="0">
                                          <p:val>
                                            <p:fltVal val="90"/>
                                          </p:val>
                                        </p:tav>
                                        <p:tav tm="100000">
                                          <p:val>
                                            <p:fltVal val="0"/>
                                          </p:val>
                                        </p:tav>
                                      </p:tavLst>
                                    </p:anim>
                                    <p:animEffect transition="in" filter="fade">
                                      <p:cBhvr>
                                        <p:cTn id="60" dur="1000"/>
                                        <p:tgtEl>
                                          <p:spTgt spid="85"/>
                                        </p:tgtEl>
                                      </p:cBhvr>
                                    </p:animEffect>
                                  </p:childTnLst>
                                </p:cTn>
                              </p:par>
                            </p:childTnLst>
                          </p:cTn>
                        </p:par>
                        <p:par>
                          <p:cTn id="61" fill="hold">
                            <p:stCondLst>
                              <p:cond delay="1000"/>
                            </p:stCondLst>
                            <p:childTnLst>
                              <p:par>
                                <p:cTn id="62" presetID="21" presetClass="entr" presetSubtype="1"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heel(1)">
                                      <p:cBhvr>
                                        <p:cTn id="64" dur="2000"/>
                                        <p:tgtEl>
                                          <p:spTgt spid="28"/>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nodeType="click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p:cTn id="73" dur="1000" fill="hold"/>
                                        <p:tgtEl>
                                          <p:spTgt spid="9"/>
                                        </p:tgtEl>
                                        <p:attrNameLst>
                                          <p:attrName>ppt_w</p:attrName>
                                        </p:attrNameLst>
                                      </p:cBhvr>
                                      <p:tavLst>
                                        <p:tav tm="0">
                                          <p:val>
                                            <p:fltVal val="0"/>
                                          </p:val>
                                        </p:tav>
                                        <p:tav tm="100000">
                                          <p:val>
                                            <p:strVal val="#ppt_w"/>
                                          </p:val>
                                        </p:tav>
                                      </p:tavLst>
                                    </p:anim>
                                    <p:anim calcmode="lin" valueType="num">
                                      <p:cBhvr>
                                        <p:cTn id="74" dur="1000" fill="hold"/>
                                        <p:tgtEl>
                                          <p:spTgt spid="9"/>
                                        </p:tgtEl>
                                        <p:attrNameLst>
                                          <p:attrName>ppt_h</p:attrName>
                                        </p:attrNameLst>
                                      </p:cBhvr>
                                      <p:tavLst>
                                        <p:tav tm="0">
                                          <p:val>
                                            <p:fltVal val="0"/>
                                          </p:val>
                                        </p:tav>
                                        <p:tav tm="100000">
                                          <p:val>
                                            <p:strVal val="#ppt_h"/>
                                          </p:val>
                                        </p:tav>
                                      </p:tavLst>
                                    </p:anim>
                                    <p:anim calcmode="lin" valueType="num">
                                      <p:cBhvr>
                                        <p:cTn id="75" dur="1000" fill="hold"/>
                                        <p:tgtEl>
                                          <p:spTgt spid="9"/>
                                        </p:tgtEl>
                                        <p:attrNameLst>
                                          <p:attrName>style.rotation</p:attrName>
                                        </p:attrNameLst>
                                      </p:cBhvr>
                                      <p:tavLst>
                                        <p:tav tm="0">
                                          <p:val>
                                            <p:fltVal val="90"/>
                                          </p:val>
                                        </p:tav>
                                        <p:tav tm="100000">
                                          <p:val>
                                            <p:fltVal val="0"/>
                                          </p:val>
                                        </p:tav>
                                      </p:tavLst>
                                    </p:anim>
                                    <p:animEffect transition="in" filter="fade">
                                      <p:cBhvr>
                                        <p:cTn id="76" dur="1000"/>
                                        <p:tgtEl>
                                          <p:spTgt spid="9"/>
                                        </p:tgtEl>
                                      </p:cBhvr>
                                    </p:animEffect>
                                  </p:childTnLst>
                                </p:cTn>
                              </p:par>
                              <p:par>
                                <p:cTn id="77" presetID="31" presetClass="entr" presetSubtype="0" fill="hold" nodeType="withEffect">
                                  <p:stCondLst>
                                    <p:cond delay="0"/>
                                  </p:stCondLst>
                                  <p:childTnLst>
                                    <p:set>
                                      <p:cBhvr>
                                        <p:cTn id="78" dur="1" fill="hold">
                                          <p:stCondLst>
                                            <p:cond delay="0"/>
                                          </p:stCondLst>
                                        </p:cTn>
                                        <p:tgtEl>
                                          <p:spTgt spid="109"/>
                                        </p:tgtEl>
                                        <p:attrNameLst>
                                          <p:attrName>style.visibility</p:attrName>
                                        </p:attrNameLst>
                                      </p:cBhvr>
                                      <p:to>
                                        <p:strVal val="visible"/>
                                      </p:to>
                                    </p:set>
                                    <p:anim calcmode="lin" valueType="num">
                                      <p:cBhvr>
                                        <p:cTn id="79" dur="1000" fill="hold"/>
                                        <p:tgtEl>
                                          <p:spTgt spid="109"/>
                                        </p:tgtEl>
                                        <p:attrNameLst>
                                          <p:attrName>ppt_w</p:attrName>
                                        </p:attrNameLst>
                                      </p:cBhvr>
                                      <p:tavLst>
                                        <p:tav tm="0">
                                          <p:val>
                                            <p:fltVal val="0"/>
                                          </p:val>
                                        </p:tav>
                                        <p:tav tm="100000">
                                          <p:val>
                                            <p:strVal val="#ppt_w"/>
                                          </p:val>
                                        </p:tav>
                                      </p:tavLst>
                                    </p:anim>
                                    <p:anim calcmode="lin" valueType="num">
                                      <p:cBhvr>
                                        <p:cTn id="80" dur="1000" fill="hold"/>
                                        <p:tgtEl>
                                          <p:spTgt spid="109"/>
                                        </p:tgtEl>
                                        <p:attrNameLst>
                                          <p:attrName>ppt_h</p:attrName>
                                        </p:attrNameLst>
                                      </p:cBhvr>
                                      <p:tavLst>
                                        <p:tav tm="0">
                                          <p:val>
                                            <p:fltVal val="0"/>
                                          </p:val>
                                        </p:tav>
                                        <p:tav tm="100000">
                                          <p:val>
                                            <p:strVal val="#ppt_h"/>
                                          </p:val>
                                        </p:tav>
                                      </p:tavLst>
                                    </p:anim>
                                    <p:anim calcmode="lin" valueType="num">
                                      <p:cBhvr>
                                        <p:cTn id="81" dur="1000" fill="hold"/>
                                        <p:tgtEl>
                                          <p:spTgt spid="109"/>
                                        </p:tgtEl>
                                        <p:attrNameLst>
                                          <p:attrName>style.rotation</p:attrName>
                                        </p:attrNameLst>
                                      </p:cBhvr>
                                      <p:tavLst>
                                        <p:tav tm="0">
                                          <p:val>
                                            <p:fltVal val="90"/>
                                          </p:val>
                                        </p:tav>
                                        <p:tav tm="100000">
                                          <p:val>
                                            <p:fltVal val="0"/>
                                          </p:val>
                                        </p:tav>
                                      </p:tavLst>
                                    </p:anim>
                                    <p:animEffect transition="in" filter="fade">
                                      <p:cBhvr>
                                        <p:cTn id="82" dur="1000"/>
                                        <p:tgtEl>
                                          <p:spTgt spid="109"/>
                                        </p:tgtEl>
                                      </p:cBhvr>
                                    </p:animEffect>
                                  </p:childTnLst>
                                </p:cTn>
                              </p:par>
                            </p:childTnLst>
                          </p:cTn>
                        </p:par>
                        <p:par>
                          <p:cTn id="83" fill="hold">
                            <p:stCondLst>
                              <p:cond delay="1000"/>
                            </p:stCondLst>
                            <p:childTnLst>
                              <p:par>
                                <p:cTn id="84" presetID="31" presetClass="entr" presetSubtype="0" fill="hold" nodeType="afterEffect">
                                  <p:stCondLst>
                                    <p:cond delay="0"/>
                                  </p:stCondLst>
                                  <p:childTnLst>
                                    <p:set>
                                      <p:cBhvr>
                                        <p:cTn id="85" dur="1" fill="hold">
                                          <p:stCondLst>
                                            <p:cond delay="0"/>
                                          </p:stCondLst>
                                        </p:cTn>
                                        <p:tgtEl>
                                          <p:spTgt spid="110"/>
                                        </p:tgtEl>
                                        <p:attrNameLst>
                                          <p:attrName>style.visibility</p:attrName>
                                        </p:attrNameLst>
                                      </p:cBhvr>
                                      <p:to>
                                        <p:strVal val="visible"/>
                                      </p:to>
                                    </p:set>
                                    <p:anim calcmode="lin" valueType="num">
                                      <p:cBhvr>
                                        <p:cTn id="86" dur="1000" fill="hold"/>
                                        <p:tgtEl>
                                          <p:spTgt spid="110"/>
                                        </p:tgtEl>
                                        <p:attrNameLst>
                                          <p:attrName>ppt_w</p:attrName>
                                        </p:attrNameLst>
                                      </p:cBhvr>
                                      <p:tavLst>
                                        <p:tav tm="0">
                                          <p:val>
                                            <p:fltVal val="0"/>
                                          </p:val>
                                        </p:tav>
                                        <p:tav tm="100000">
                                          <p:val>
                                            <p:strVal val="#ppt_w"/>
                                          </p:val>
                                        </p:tav>
                                      </p:tavLst>
                                    </p:anim>
                                    <p:anim calcmode="lin" valueType="num">
                                      <p:cBhvr>
                                        <p:cTn id="87" dur="1000" fill="hold"/>
                                        <p:tgtEl>
                                          <p:spTgt spid="110"/>
                                        </p:tgtEl>
                                        <p:attrNameLst>
                                          <p:attrName>ppt_h</p:attrName>
                                        </p:attrNameLst>
                                      </p:cBhvr>
                                      <p:tavLst>
                                        <p:tav tm="0">
                                          <p:val>
                                            <p:fltVal val="0"/>
                                          </p:val>
                                        </p:tav>
                                        <p:tav tm="100000">
                                          <p:val>
                                            <p:strVal val="#ppt_h"/>
                                          </p:val>
                                        </p:tav>
                                      </p:tavLst>
                                    </p:anim>
                                    <p:anim calcmode="lin" valueType="num">
                                      <p:cBhvr>
                                        <p:cTn id="88" dur="1000" fill="hold"/>
                                        <p:tgtEl>
                                          <p:spTgt spid="110"/>
                                        </p:tgtEl>
                                        <p:attrNameLst>
                                          <p:attrName>style.rotation</p:attrName>
                                        </p:attrNameLst>
                                      </p:cBhvr>
                                      <p:tavLst>
                                        <p:tav tm="0">
                                          <p:val>
                                            <p:fltVal val="90"/>
                                          </p:val>
                                        </p:tav>
                                        <p:tav tm="100000">
                                          <p:val>
                                            <p:fltVal val="0"/>
                                          </p:val>
                                        </p:tav>
                                      </p:tavLst>
                                    </p:anim>
                                    <p:animEffect transition="in" filter="fade">
                                      <p:cBhvr>
                                        <p:cTn id="89" dur="1000"/>
                                        <p:tgtEl>
                                          <p:spTgt spid="110"/>
                                        </p:tgtEl>
                                      </p:cBhvr>
                                    </p:animEffect>
                                  </p:childTnLst>
                                </p:cTn>
                              </p:par>
                              <p:par>
                                <p:cTn id="90" presetID="31" presetClass="entr" presetSubtype="0" fill="hold" grpId="0" nodeType="withEffect">
                                  <p:stCondLst>
                                    <p:cond delay="0"/>
                                  </p:stCondLst>
                                  <p:childTnLst>
                                    <p:set>
                                      <p:cBhvr>
                                        <p:cTn id="91" dur="1" fill="hold">
                                          <p:stCondLst>
                                            <p:cond delay="0"/>
                                          </p:stCondLst>
                                        </p:cTn>
                                        <p:tgtEl>
                                          <p:spTgt spid="111"/>
                                        </p:tgtEl>
                                        <p:attrNameLst>
                                          <p:attrName>style.visibility</p:attrName>
                                        </p:attrNameLst>
                                      </p:cBhvr>
                                      <p:to>
                                        <p:strVal val="visible"/>
                                      </p:to>
                                    </p:set>
                                    <p:anim calcmode="lin" valueType="num">
                                      <p:cBhvr>
                                        <p:cTn id="92" dur="1000" fill="hold"/>
                                        <p:tgtEl>
                                          <p:spTgt spid="111"/>
                                        </p:tgtEl>
                                        <p:attrNameLst>
                                          <p:attrName>ppt_w</p:attrName>
                                        </p:attrNameLst>
                                      </p:cBhvr>
                                      <p:tavLst>
                                        <p:tav tm="0">
                                          <p:val>
                                            <p:fltVal val="0"/>
                                          </p:val>
                                        </p:tav>
                                        <p:tav tm="100000">
                                          <p:val>
                                            <p:strVal val="#ppt_w"/>
                                          </p:val>
                                        </p:tav>
                                      </p:tavLst>
                                    </p:anim>
                                    <p:anim calcmode="lin" valueType="num">
                                      <p:cBhvr>
                                        <p:cTn id="93" dur="1000" fill="hold"/>
                                        <p:tgtEl>
                                          <p:spTgt spid="111"/>
                                        </p:tgtEl>
                                        <p:attrNameLst>
                                          <p:attrName>ppt_h</p:attrName>
                                        </p:attrNameLst>
                                      </p:cBhvr>
                                      <p:tavLst>
                                        <p:tav tm="0">
                                          <p:val>
                                            <p:fltVal val="0"/>
                                          </p:val>
                                        </p:tav>
                                        <p:tav tm="100000">
                                          <p:val>
                                            <p:strVal val="#ppt_h"/>
                                          </p:val>
                                        </p:tav>
                                      </p:tavLst>
                                    </p:anim>
                                    <p:anim calcmode="lin" valueType="num">
                                      <p:cBhvr>
                                        <p:cTn id="94" dur="1000" fill="hold"/>
                                        <p:tgtEl>
                                          <p:spTgt spid="111"/>
                                        </p:tgtEl>
                                        <p:attrNameLst>
                                          <p:attrName>style.rotation</p:attrName>
                                        </p:attrNameLst>
                                      </p:cBhvr>
                                      <p:tavLst>
                                        <p:tav tm="0">
                                          <p:val>
                                            <p:fltVal val="90"/>
                                          </p:val>
                                        </p:tav>
                                        <p:tav tm="100000">
                                          <p:val>
                                            <p:fltVal val="0"/>
                                          </p:val>
                                        </p:tav>
                                      </p:tavLst>
                                    </p:anim>
                                    <p:animEffect transition="in" filter="fade">
                                      <p:cBhvr>
                                        <p:cTn id="95"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9" grpId="0"/>
      <p:bldP spid="28" grpId="0" animBg="1"/>
      <p:bldP spid="1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a:xfrm>
            <a:off x="588263" y="457200"/>
            <a:ext cx="11018520" cy="553998"/>
          </a:xfrm>
        </p:spPr>
        <p:txBody>
          <a:bodyPr/>
          <a:lstStyle/>
          <a:p>
            <a:r>
              <a:rPr lang="en-US" dirty="0">
                <a:gradFill>
                  <a:gsLst>
                    <a:gs pos="1250">
                      <a:srgbClr val="2F2F2F"/>
                    </a:gs>
                    <a:gs pos="100000">
                      <a:srgbClr val="2F2F2F"/>
                    </a:gs>
                  </a:gsLst>
                  <a:lin ang="5400000" scaled="0"/>
                </a:gradFill>
              </a:rPr>
              <a:t>Surfacing </a:t>
            </a:r>
            <a:r>
              <a:rPr lang="en-US" dirty="0" err="1">
                <a:gradFill>
                  <a:gsLst>
                    <a:gs pos="1250">
                      <a:srgbClr val="2F2F2F"/>
                    </a:gs>
                    <a:gs pos="100000">
                      <a:srgbClr val="2F2F2F"/>
                    </a:gs>
                  </a:gsLst>
                  <a:lin ang="5400000" scaled="0"/>
                </a:gradFill>
              </a:rPr>
              <a:t>SPFx</a:t>
            </a:r>
            <a:r>
              <a:rPr lang="en-US" dirty="0">
                <a:gradFill>
                  <a:gsLst>
                    <a:gs pos="1250">
                      <a:srgbClr val="2F2F2F"/>
                    </a:gs>
                    <a:gs pos="100000">
                      <a:srgbClr val="2F2F2F"/>
                    </a:gs>
                  </a:gsLst>
                  <a:lin ang="5400000" scaled="0"/>
                </a:gradFill>
              </a:rPr>
              <a:t> in Teams</a:t>
            </a:r>
            <a:endParaRPr lang="en-US" sz="2400" dirty="0"/>
          </a:p>
        </p:txBody>
      </p:sp>
      <p:sp>
        <p:nvSpPr>
          <p:cNvPr id="46" name="Rectangle 45">
            <a:extLst>
              <a:ext uri="{FF2B5EF4-FFF2-40B4-BE49-F238E27FC236}">
                <a16:creationId xmlns:a16="http://schemas.microsoft.com/office/drawing/2014/main" id="{ADEC569C-44D8-4253-85AF-557C13B14B6D}"/>
              </a:ext>
            </a:extLst>
          </p:cNvPr>
          <p:cNvSpPr/>
          <p:nvPr/>
        </p:nvSpPr>
        <p:spPr bwMode="auto">
          <a:xfrm>
            <a:off x="3471503" y="1922280"/>
            <a:ext cx="3880490" cy="4115069"/>
          </a:xfrm>
          <a:prstGeom prst="rect">
            <a:avLst/>
          </a:prstGeom>
          <a:solidFill>
            <a:srgbClr val="E7E6E6"/>
          </a:solidFill>
          <a:ln>
            <a:noFill/>
            <a:headEnd type="none" w="med" len="med"/>
            <a:tailEnd type="none" w="med" len="med"/>
          </a:ln>
          <a:effectLst>
            <a:outerShdw blurRad="520700" sx="90000" sy="90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25252"/>
                </a:solidFill>
                <a:effectLst/>
                <a:uLnTx/>
                <a:uFillTx/>
                <a:latin typeface="Segoe UI"/>
                <a:ea typeface="+mn-ea"/>
                <a:cs typeface="Segoe UI" pitchFamily="34" charset="0"/>
              </a:rPr>
              <a:t>Microsoft Teams</a:t>
            </a:r>
          </a:p>
        </p:txBody>
      </p:sp>
      <p:pic>
        <p:nvPicPr>
          <p:cNvPr id="48" name="Picture 47">
            <a:extLst>
              <a:ext uri="{FF2B5EF4-FFF2-40B4-BE49-F238E27FC236}">
                <a16:creationId xmlns:a16="http://schemas.microsoft.com/office/drawing/2014/main" id="{DB225F1A-A028-41D4-AE9F-2BDFA00390FD}"/>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4959" y="1587156"/>
            <a:ext cx="938471" cy="852033"/>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F41AAC30-241E-464A-A60B-86350A1A8B08}"/>
              </a:ext>
            </a:extLst>
          </p:cNvPr>
          <p:cNvSpPr/>
          <p:nvPr/>
        </p:nvSpPr>
        <p:spPr bwMode="auto">
          <a:xfrm>
            <a:off x="8428875" y="1942335"/>
            <a:ext cx="2953581" cy="4115069"/>
          </a:xfrm>
          <a:prstGeom prst="rect">
            <a:avLst/>
          </a:prstGeom>
          <a:solidFill>
            <a:srgbClr val="E7E6E6"/>
          </a:solidFill>
          <a:ln>
            <a:noFill/>
            <a:headEnd type="none" w="med" len="med"/>
            <a:tailEnd type="none" w="med" len="med"/>
          </a:ln>
          <a:effectLst>
            <a:outerShdw blurRad="520700" sx="90000" sy="90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25252"/>
                </a:solidFill>
                <a:effectLst/>
                <a:uLnTx/>
                <a:uFillTx/>
                <a:latin typeface="Segoe UI"/>
                <a:ea typeface="+mn-ea"/>
                <a:cs typeface="Segoe UI" pitchFamily="34" charset="0"/>
              </a:rPr>
              <a:t>SharePoint Online</a:t>
            </a:r>
          </a:p>
        </p:txBody>
      </p:sp>
      <p:pic>
        <p:nvPicPr>
          <p:cNvPr id="47" name="Picture 46">
            <a:extLst>
              <a:ext uri="{FF2B5EF4-FFF2-40B4-BE49-F238E27FC236}">
                <a16:creationId xmlns:a16="http://schemas.microsoft.com/office/drawing/2014/main" id="{23F91E24-A6B8-4873-BF8D-35AC0A40C2D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117005" y="1763433"/>
            <a:ext cx="603156" cy="582243"/>
          </a:xfrm>
          <a:prstGeom prst="rect">
            <a:avLst/>
          </a:prstGeom>
        </p:spPr>
      </p:pic>
      <p:grpSp>
        <p:nvGrpSpPr>
          <p:cNvPr id="5" name="Group 4" descr="Step 5&#10;SPFx component renders in a dedicated _layout page which is iFramed inside of Teams">
            <a:extLst>
              <a:ext uri="{FF2B5EF4-FFF2-40B4-BE49-F238E27FC236}">
                <a16:creationId xmlns:a16="http://schemas.microsoft.com/office/drawing/2014/main" id="{4965905E-6C05-4F1F-8995-13A72AAC0856}"/>
              </a:ext>
            </a:extLst>
          </p:cNvPr>
          <p:cNvGrpSpPr/>
          <p:nvPr/>
        </p:nvGrpSpPr>
        <p:grpSpPr>
          <a:xfrm>
            <a:off x="589799" y="2128534"/>
            <a:ext cx="2717842" cy="758561"/>
            <a:chOff x="589799" y="2128534"/>
            <a:chExt cx="2717842" cy="758561"/>
          </a:xfrm>
        </p:grpSpPr>
        <p:sp>
          <p:nvSpPr>
            <p:cNvPr id="60" name="TextBox 4" descr="Step 5&#10;SPFx component renders in a dedicated _layout page which is iFramed inside of Teams">
              <a:extLst>
                <a:ext uri="{FF2B5EF4-FFF2-40B4-BE49-F238E27FC236}">
                  <a16:creationId xmlns:a16="http://schemas.microsoft.com/office/drawing/2014/main" id="{390287EC-5D48-4DA9-8FBA-B351C9D08E9D}"/>
                </a:ext>
              </a:extLst>
            </p:cNvPr>
            <p:cNvSpPr txBox="1"/>
            <p:nvPr/>
          </p:nvSpPr>
          <p:spPr>
            <a:xfrm>
              <a:off x="589799" y="2128534"/>
              <a:ext cx="2588657" cy="727507"/>
            </a:xfrm>
            <a:prstGeom prst="rect">
              <a:avLst/>
            </a:prstGeom>
            <a:solidFill>
              <a:srgbClr val="282828"/>
            </a:solidFill>
            <a:ln w="19050">
              <a:noFill/>
              <a:prstDash val="solid"/>
              <a:miter lim="800000"/>
            </a:ln>
            <a:effectLst/>
          </p:spPr>
          <p:txBody>
            <a:bodyPr wrap="square" lIns="57024" tIns="91440" rIns="91240" bIns="9144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marR="0" lvl="1" indent="0" algn="l" defTabSz="89614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err="1">
                  <a:ln>
                    <a:noFill/>
                  </a:ln>
                  <a:solidFill>
                    <a:prstClr val="white"/>
                  </a:solidFill>
                  <a:effectLst/>
                  <a:uLnTx/>
                  <a:uFillTx/>
                  <a:latin typeface="Segoe UI"/>
                  <a:ea typeface="+mn-ea"/>
                  <a:cs typeface="+mn-cs"/>
                </a:rPr>
                <a:t>SPFx</a:t>
              </a:r>
              <a:r>
                <a:rPr kumimoji="0" lang="en-US" sz="1176" b="0" i="0" u="none" strike="noStrike" kern="1200" cap="none" spc="0" normalizeH="0" baseline="0" noProof="0" dirty="0">
                  <a:ln>
                    <a:noFill/>
                  </a:ln>
                  <a:solidFill>
                    <a:prstClr val="white"/>
                  </a:solidFill>
                  <a:effectLst/>
                  <a:uLnTx/>
                  <a:uFillTx/>
                  <a:latin typeface="Segoe UI"/>
                  <a:ea typeface="+mn-ea"/>
                  <a:cs typeface="+mn-cs"/>
                </a:rPr>
                <a:t> component renders in a dedicated _layout page which is </a:t>
              </a:r>
              <a:r>
                <a:rPr kumimoji="0" lang="en-US" sz="1176" b="0" i="0" u="none" strike="noStrike" kern="1200" cap="none" spc="0" normalizeH="0" baseline="0" noProof="0" dirty="0" err="1">
                  <a:ln>
                    <a:noFill/>
                  </a:ln>
                  <a:solidFill>
                    <a:prstClr val="white"/>
                  </a:solidFill>
                  <a:effectLst/>
                  <a:uLnTx/>
                  <a:uFillTx/>
                  <a:latin typeface="Segoe UI"/>
                  <a:ea typeface="+mn-ea"/>
                  <a:cs typeface="+mn-cs"/>
                </a:rPr>
                <a:t>iFramed</a:t>
              </a:r>
              <a:r>
                <a:rPr kumimoji="0" lang="en-US" sz="1176" b="0" i="0" u="none" strike="noStrike" kern="1200" cap="none" spc="0" normalizeH="0" baseline="0" noProof="0" dirty="0">
                  <a:ln>
                    <a:noFill/>
                  </a:ln>
                  <a:solidFill>
                    <a:prstClr val="white"/>
                  </a:solidFill>
                  <a:effectLst/>
                  <a:uLnTx/>
                  <a:uFillTx/>
                  <a:latin typeface="Segoe UI"/>
                  <a:ea typeface="+mn-ea"/>
                  <a:cs typeface="+mn-cs"/>
                </a:rPr>
                <a:t> inside of Teams</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941881" y="2521335"/>
              <a:ext cx="365760" cy="365760"/>
              <a:chOff x="492" y="17985"/>
              <a:chExt cx="524853" cy="524853"/>
            </a:xfrm>
            <a:solidFill>
              <a:srgbClr val="5458AF"/>
            </a:solidFill>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04537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5</a:t>
                </a:r>
              </a:p>
            </p:txBody>
          </p:sp>
        </p:grpSp>
      </p:grpSp>
      <p:pic>
        <p:nvPicPr>
          <p:cNvPr id="44" name="Picture 4" descr="Screenshot of Microsoft Teams App window with purple box overlaid on tab window area reading">
            <a:extLst>
              <a:ext uri="{FF2B5EF4-FFF2-40B4-BE49-F238E27FC236}">
                <a16:creationId xmlns:a16="http://schemas.microsoft.com/office/drawing/2014/main" id="{9D448DB2-AC88-4D77-AD3F-677F0C06C3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5236" y="2962004"/>
            <a:ext cx="3577755" cy="2169713"/>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E688964C-A93C-4DB0-92FD-C6004A243649}"/>
              </a:ext>
            </a:extLst>
          </p:cNvPr>
          <p:cNvSpPr/>
          <p:nvPr/>
        </p:nvSpPr>
        <p:spPr bwMode="auto">
          <a:xfrm>
            <a:off x="4604629" y="3317606"/>
            <a:ext cx="2568362" cy="1814969"/>
          </a:xfrm>
          <a:prstGeom prst="rect">
            <a:avLst/>
          </a:prstGeom>
          <a:solidFill>
            <a:srgbClr val="5458AF">
              <a:alpha val="75000"/>
            </a:srgbClr>
          </a:solidFill>
          <a:ln>
            <a:solidFill>
              <a:srgbClr val="5458AF"/>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5862" tIns="45706" rIns="45706" bIns="45706"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SharePoint Framework solution running in Teams</a:t>
            </a:r>
          </a:p>
        </p:txBody>
      </p:sp>
      <p:sp>
        <p:nvSpPr>
          <p:cNvPr id="42" name="TextBox 41">
            <a:extLst>
              <a:ext uri="{FF2B5EF4-FFF2-40B4-BE49-F238E27FC236}">
                <a16:creationId xmlns:a16="http://schemas.microsoft.com/office/drawing/2014/main" id="{A4F365D6-00AF-4851-A429-9A8764B8CDD4}"/>
              </a:ext>
            </a:extLst>
          </p:cNvPr>
          <p:cNvSpPr txBox="1"/>
          <p:nvPr/>
        </p:nvSpPr>
        <p:spPr>
          <a:xfrm>
            <a:off x="8831879" y="3895298"/>
            <a:ext cx="1894123" cy="452352"/>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Webpart.aspx</a:t>
            </a:r>
          </a:p>
        </p:txBody>
      </p:sp>
      <p:pic>
        <p:nvPicPr>
          <p:cNvPr id="41" name="Picture 40" descr="Icon graphic of generic app window">
            <a:extLst>
              <a:ext uri="{FF2B5EF4-FFF2-40B4-BE49-F238E27FC236}">
                <a16:creationId xmlns:a16="http://schemas.microsoft.com/office/drawing/2014/main" id="{31A875F7-9E09-461A-898C-5587B42BCDE8}"/>
              </a:ext>
            </a:extLst>
          </p:cNvPr>
          <p:cNvPicPr>
            <a:picLocks noChangeAspect="1"/>
          </p:cNvPicPr>
          <p:nvPr/>
        </p:nvPicPr>
        <p:blipFill>
          <a:blip r:embed="rId6"/>
          <a:stretch>
            <a:fillRect/>
          </a:stretch>
        </p:blipFill>
        <p:spPr>
          <a:xfrm>
            <a:off x="9384759" y="3317606"/>
            <a:ext cx="779035" cy="670134"/>
          </a:xfrm>
          <a:prstGeom prst="rect">
            <a:avLst/>
          </a:prstGeom>
        </p:spPr>
      </p:pic>
      <p:cxnSp>
        <p:nvCxnSpPr>
          <p:cNvPr id="43" name="Straight Arrow Connector 42" descr="Horizontal arrow pointing from SharePoint Online to Microsoft Teams">
            <a:extLst>
              <a:ext uri="{FF2B5EF4-FFF2-40B4-BE49-F238E27FC236}">
                <a16:creationId xmlns:a16="http://schemas.microsoft.com/office/drawing/2014/main" id="{B07CDC80-3759-4AFF-B173-956EB658BD61}"/>
              </a:ext>
            </a:extLst>
          </p:cNvPr>
          <p:cNvCxnSpPr>
            <a:cxnSpLocks/>
          </p:cNvCxnSpPr>
          <p:nvPr/>
        </p:nvCxnSpPr>
        <p:spPr>
          <a:xfrm flipH="1" flipV="1">
            <a:off x="7275326" y="4107097"/>
            <a:ext cx="1090135" cy="12177"/>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7" name="Group 6" descr="Step 6&#10;Teams and SharePoint site context are available to developer">
            <a:extLst>
              <a:ext uri="{FF2B5EF4-FFF2-40B4-BE49-F238E27FC236}">
                <a16:creationId xmlns:a16="http://schemas.microsoft.com/office/drawing/2014/main" id="{46D8766E-E900-45F1-8321-251AEE14CB3F}"/>
              </a:ext>
            </a:extLst>
          </p:cNvPr>
          <p:cNvGrpSpPr/>
          <p:nvPr/>
        </p:nvGrpSpPr>
        <p:grpSpPr>
          <a:xfrm>
            <a:off x="589799" y="2981228"/>
            <a:ext cx="2717842" cy="659325"/>
            <a:chOff x="589799" y="2981228"/>
            <a:chExt cx="2717842" cy="659325"/>
          </a:xfrm>
        </p:grpSpPr>
        <p:sp>
          <p:nvSpPr>
            <p:cNvPr id="100" name="TextBox 4" descr="Step 6&#10;Teams and SharePoint site context are available to developer">
              <a:extLst>
                <a:ext uri="{FF2B5EF4-FFF2-40B4-BE49-F238E27FC236}">
                  <a16:creationId xmlns:a16="http://schemas.microsoft.com/office/drawing/2014/main" id="{E040EB7E-C24E-4829-A68B-306C934AD1B9}"/>
                </a:ext>
              </a:extLst>
            </p:cNvPr>
            <p:cNvSpPr txBox="1"/>
            <p:nvPr/>
          </p:nvSpPr>
          <p:spPr>
            <a:xfrm>
              <a:off x="589799" y="2981228"/>
              <a:ext cx="2588657" cy="546560"/>
            </a:xfrm>
            <a:prstGeom prst="rect">
              <a:avLst/>
            </a:prstGeom>
            <a:solidFill>
              <a:srgbClr val="282828"/>
            </a:solidFill>
            <a:ln w="19050">
              <a:noFill/>
              <a:prstDash val="solid"/>
              <a:miter lim="800000"/>
            </a:ln>
            <a:effectLst/>
          </p:spPr>
          <p:txBody>
            <a:bodyPr wrap="square" lIns="57024" tIns="91440" rIns="91240" bIns="9144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marR="0" lvl="1" indent="0" algn="l" defTabSz="89614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Teams and SharePoint site context are available to developer</a:t>
              </a:r>
            </a:p>
          </p:txBody>
        </p:sp>
        <p:grpSp>
          <p:nvGrpSpPr>
            <p:cNvPr id="101" name="Group 100">
              <a:extLst>
                <a:ext uri="{FF2B5EF4-FFF2-40B4-BE49-F238E27FC236}">
                  <a16:creationId xmlns:a16="http://schemas.microsoft.com/office/drawing/2014/main" id="{9821BD29-12BE-4A86-BE7E-070E78ABDB34}"/>
                </a:ext>
              </a:extLst>
            </p:cNvPr>
            <p:cNvGrpSpPr/>
            <p:nvPr/>
          </p:nvGrpSpPr>
          <p:grpSpPr>
            <a:xfrm>
              <a:off x="2941881" y="3274793"/>
              <a:ext cx="365760" cy="365760"/>
              <a:chOff x="492" y="17985"/>
              <a:chExt cx="524853" cy="524853"/>
            </a:xfrm>
            <a:solidFill>
              <a:srgbClr val="5458AF"/>
            </a:solidFill>
          </p:grpSpPr>
          <p:sp>
            <p:nvSpPr>
              <p:cNvPr id="102" name="Oval 101">
                <a:extLst>
                  <a:ext uri="{FF2B5EF4-FFF2-40B4-BE49-F238E27FC236}">
                    <a16:creationId xmlns:a16="http://schemas.microsoft.com/office/drawing/2014/main" id="{DF4D9B69-B137-451C-BA98-2704A3D26CB8}"/>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Oval 4">
                <a:extLst>
                  <a:ext uri="{FF2B5EF4-FFF2-40B4-BE49-F238E27FC236}">
                    <a16:creationId xmlns:a16="http://schemas.microsoft.com/office/drawing/2014/main" id="{261529EC-1F0B-41A0-AA61-493E2E877830}"/>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04537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6</a:t>
                </a:r>
              </a:p>
            </p:txBody>
          </p:sp>
        </p:grpSp>
      </p:grpSp>
      <p:grpSp>
        <p:nvGrpSpPr>
          <p:cNvPr id="8" name="Group 7" descr="Step 7&#10;Code is loaded from SharePoint asset library where it was deployed at time of package upload">
            <a:extLst>
              <a:ext uri="{FF2B5EF4-FFF2-40B4-BE49-F238E27FC236}">
                <a16:creationId xmlns:a16="http://schemas.microsoft.com/office/drawing/2014/main" id="{D9A6E610-7564-4196-ACD6-0348E1049DFB}"/>
              </a:ext>
            </a:extLst>
          </p:cNvPr>
          <p:cNvGrpSpPr/>
          <p:nvPr/>
        </p:nvGrpSpPr>
        <p:grpSpPr>
          <a:xfrm>
            <a:off x="589799" y="3780906"/>
            <a:ext cx="2717842" cy="758560"/>
            <a:chOff x="589799" y="3780906"/>
            <a:chExt cx="2717842" cy="758560"/>
          </a:xfrm>
        </p:grpSpPr>
        <p:sp>
          <p:nvSpPr>
            <p:cNvPr id="112" name="TextBox 4" descr="Step 7&#10;Code is loaded from SharePoint asset library where it was deployed at time of package upload">
              <a:extLst>
                <a:ext uri="{FF2B5EF4-FFF2-40B4-BE49-F238E27FC236}">
                  <a16:creationId xmlns:a16="http://schemas.microsoft.com/office/drawing/2014/main" id="{EDF5F871-8881-4F2B-A7CB-09645CFC1A9E}"/>
                </a:ext>
              </a:extLst>
            </p:cNvPr>
            <p:cNvSpPr txBox="1"/>
            <p:nvPr/>
          </p:nvSpPr>
          <p:spPr>
            <a:xfrm>
              <a:off x="589799" y="3780906"/>
              <a:ext cx="2588657" cy="727507"/>
            </a:xfrm>
            <a:prstGeom prst="rect">
              <a:avLst/>
            </a:prstGeom>
            <a:solidFill>
              <a:srgbClr val="282828"/>
            </a:solidFill>
            <a:ln w="19050">
              <a:noFill/>
              <a:prstDash val="solid"/>
              <a:miter lim="800000"/>
            </a:ln>
            <a:effectLst/>
          </p:spPr>
          <p:txBody>
            <a:bodyPr wrap="square" lIns="57024" tIns="91440" rIns="91240" bIns="9144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marR="0" lvl="1" indent="0" algn="l" defTabSz="89614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Code is loaded from SharePoint asset library where it was deployed at time of package upload</a:t>
              </a:r>
            </a:p>
          </p:txBody>
        </p:sp>
        <p:grpSp>
          <p:nvGrpSpPr>
            <p:cNvPr id="113" name="Group 112">
              <a:extLst>
                <a:ext uri="{FF2B5EF4-FFF2-40B4-BE49-F238E27FC236}">
                  <a16:creationId xmlns:a16="http://schemas.microsoft.com/office/drawing/2014/main" id="{DC15CCB9-16CB-4A79-89C3-B5D1A5356FAD}"/>
                </a:ext>
              </a:extLst>
            </p:cNvPr>
            <p:cNvGrpSpPr/>
            <p:nvPr/>
          </p:nvGrpSpPr>
          <p:grpSpPr>
            <a:xfrm>
              <a:off x="2941881" y="4173706"/>
              <a:ext cx="365760" cy="365760"/>
              <a:chOff x="492" y="17985"/>
              <a:chExt cx="524853" cy="524853"/>
            </a:xfrm>
            <a:solidFill>
              <a:srgbClr val="5458AF"/>
            </a:solidFill>
          </p:grpSpPr>
          <p:sp>
            <p:nvSpPr>
              <p:cNvPr id="114" name="Oval 113">
                <a:extLst>
                  <a:ext uri="{FF2B5EF4-FFF2-40B4-BE49-F238E27FC236}">
                    <a16:creationId xmlns:a16="http://schemas.microsoft.com/office/drawing/2014/main" id="{52A7966E-2ECF-4C5F-BA95-1D319BD24614}"/>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Oval 4">
                <a:extLst>
                  <a:ext uri="{FF2B5EF4-FFF2-40B4-BE49-F238E27FC236}">
                    <a16:creationId xmlns:a16="http://schemas.microsoft.com/office/drawing/2014/main" id="{DDDE5C36-FD04-4271-A4D5-9DAB893FAC02}"/>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04537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7</a:t>
                </a:r>
              </a:p>
            </p:txBody>
          </p:sp>
        </p:grpSp>
      </p:grpSp>
      <p:sp>
        <p:nvSpPr>
          <p:cNvPr id="58" name="TextBox 57">
            <a:extLst>
              <a:ext uri="{FF2B5EF4-FFF2-40B4-BE49-F238E27FC236}">
                <a16:creationId xmlns:a16="http://schemas.microsoft.com/office/drawing/2014/main" id="{185F9C27-521A-4249-AA78-FB925F055452}"/>
              </a:ext>
            </a:extLst>
          </p:cNvPr>
          <p:cNvSpPr txBox="1"/>
          <p:nvPr/>
        </p:nvSpPr>
        <p:spPr>
          <a:xfrm>
            <a:off x="8831879" y="5181836"/>
            <a:ext cx="1894123" cy="452352"/>
          </a:xfrm>
          <a:prstGeom prst="rect">
            <a:avLst/>
          </a:prstGeom>
          <a:noFill/>
        </p:spPr>
        <p:txBody>
          <a:bodyPr wrap="square" lIns="179259" tIns="143407" rIns="179259" bIns="143407"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Asset Library</a:t>
            </a:r>
          </a:p>
        </p:txBody>
      </p:sp>
      <p:pic>
        <p:nvPicPr>
          <p:cNvPr id="57" name="Picture 56" descr="Icon graphic of generic app window with two generic file icons labelled &quot;js&quot; for javascript cascading over it.">
            <a:extLst>
              <a:ext uri="{FF2B5EF4-FFF2-40B4-BE49-F238E27FC236}">
                <a16:creationId xmlns:a16="http://schemas.microsoft.com/office/drawing/2014/main" id="{B29233DE-D1D7-4C49-AAEC-E300A89C6EEC}"/>
              </a:ext>
            </a:extLst>
          </p:cNvPr>
          <p:cNvPicPr>
            <a:picLocks noChangeAspect="1"/>
          </p:cNvPicPr>
          <p:nvPr/>
        </p:nvPicPr>
        <p:blipFill>
          <a:blip r:embed="rId6"/>
          <a:stretch>
            <a:fillRect/>
          </a:stretch>
        </p:blipFill>
        <p:spPr>
          <a:xfrm>
            <a:off x="9384759" y="4604144"/>
            <a:ext cx="779035" cy="670134"/>
          </a:xfrm>
          <a:prstGeom prst="rect">
            <a:avLst/>
          </a:prstGeom>
        </p:spPr>
      </p:pic>
      <p:grpSp>
        <p:nvGrpSpPr>
          <p:cNvPr id="3" name="Group 2">
            <a:extLst>
              <a:ext uri="{FF2B5EF4-FFF2-40B4-BE49-F238E27FC236}">
                <a16:creationId xmlns:a16="http://schemas.microsoft.com/office/drawing/2014/main" id="{C1BC1CE1-2B66-4E08-A3DE-A069A840825A}"/>
              </a:ext>
              <a:ext uri="{C183D7F6-B498-43B3-948B-1728B52AA6E4}">
                <adec:decorative xmlns:adec="http://schemas.microsoft.com/office/drawing/2017/decorative" val="1"/>
              </a:ext>
            </a:extLst>
          </p:cNvPr>
          <p:cNvGrpSpPr/>
          <p:nvPr/>
        </p:nvGrpSpPr>
        <p:grpSpPr>
          <a:xfrm>
            <a:off x="9478424" y="4712144"/>
            <a:ext cx="308580" cy="392277"/>
            <a:chOff x="10200394" y="1452694"/>
            <a:chExt cx="530831" cy="599884"/>
          </a:xfrm>
        </p:grpSpPr>
        <p:pic>
          <p:nvPicPr>
            <p:cNvPr id="61" name="Picture 60">
              <a:extLst>
                <a:ext uri="{FF2B5EF4-FFF2-40B4-BE49-F238E27FC236}">
                  <a16:creationId xmlns:a16="http://schemas.microsoft.com/office/drawing/2014/main" id="{FEACA03A-63DE-4227-806C-317B5D5FF83B}"/>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62" name="TextBox 61">
              <a:extLst>
                <a:ext uri="{FF2B5EF4-FFF2-40B4-BE49-F238E27FC236}">
                  <a16:creationId xmlns:a16="http://schemas.microsoft.com/office/drawing/2014/main" id="{E139EF80-F2C2-45BA-A6D5-3FD9D8293098}"/>
                </a:ext>
              </a:extLst>
            </p:cNvPr>
            <p:cNvSpPr txBox="1"/>
            <p:nvPr/>
          </p:nvSpPr>
          <p:spPr>
            <a:xfrm>
              <a:off x="10200394" y="1719766"/>
              <a:ext cx="522018" cy="254157"/>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err="1">
                  <a:ln>
                    <a:noFill/>
                  </a:ln>
                  <a:solidFill>
                    <a:srgbClr val="4A66AC"/>
                  </a:solidFill>
                  <a:effectLst/>
                  <a:uLnTx/>
                  <a:uFillTx/>
                  <a:latin typeface="Segoe UI"/>
                  <a:ea typeface="+mn-ea"/>
                  <a:cs typeface="+mn-cs"/>
                </a:rPr>
                <a:t>js</a:t>
              </a:r>
              <a:endParaRPr kumimoji="0" lang="en-US" sz="1200" b="1" i="0" u="none" strike="noStrike" kern="1200" cap="none" spc="0" normalizeH="0" baseline="0" noProof="0">
                <a:ln>
                  <a:noFill/>
                </a:ln>
                <a:solidFill>
                  <a:srgbClr val="4A66AC"/>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0F5D09B2-D50E-4128-BC9A-6EB69E2D392C}"/>
              </a:ext>
              <a:ext uri="{C183D7F6-B498-43B3-948B-1728B52AA6E4}">
                <adec:decorative xmlns:adec="http://schemas.microsoft.com/office/drawing/2017/decorative" val="1"/>
              </a:ext>
            </a:extLst>
          </p:cNvPr>
          <p:cNvGrpSpPr/>
          <p:nvPr/>
        </p:nvGrpSpPr>
        <p:grpSpPr>
          <a:xfrm>
            <a:off x="9630824" y="4864544"/>
            <a:ext cx="308580" cy="392277"/>
            <a:chOff x="10200394" y="1452694"/>
            <a:chExt cx="530831" cy="599884"/>
          </a:xfrm>
        </p:grpSpPr>
        <p:pic>
          <p:nvPicPr>
            <p:cNvPr id="64" name="Picture 63">
              <a:extLst>
                <a:ext uri="{FF2B5EF4-FFF2-40B4-BE49-F238E27FC236}">
                  <a16:creationId xmlns:a16="http://schemas.microsoft.com/office/drawing/2014/main" id="{28EB78F9-69C2-4EBD-A2EB-47C148855541}"/>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73" name="TextBox 72">
              <a:extLst>
                <a:ext uri="{FF2B5EF4-FFF2-40B4-BE49-F238E27FC236}">
                  <a16:creationId xmlns:a16="http://schemas.microsoft.com/office/drawing/2014/main" id="{560D9A3E-07F5-49BA-BEA9-6F50BCC60098}"/>
                </a:ext>
              </a:extLst>
            </p:cNvPr>
            <p:cNvSpPr txBox="1"/>
            <p:nvPr/>
          </p:nvSpPr>
          <p:spPr>
            <a:xfrm>
              <a:off x="10200394" y="1719766"/>
              <a:ext cx="522018" cy="254157"/>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err="1">
                  <a:ln>
                    <a:noFill/>
                  </a:ln>
                  <a:solidFill>
                    <a:srgbClr val="4A66AC"/>
                  </a:solidFill>
                  <a:effectLst/>
                  <a:uLnTx/>
                  <a:uFillTx/>
                  <a:latin typeface="Segoe UI"/>
                  <a:ea typeface="+mn-ea"/>
                  <a:cs typeface="+mn-cs"/>
                </a:rPr>
                <a:t>js</a:t>
              </a:r>
              <a:endParaRPr kumimoji="0" lang="en-US" sz="1200" b="1" i="0" u="none" strike="noStrike" kern="1200" cap="none" spc="0" normalizeH="0" baseline="0" noProof="0">
                <a:ln>
                  <a:noFill/>
                </a:ln>
                <a:solidFill>
                  <a:srgbClr val="4A66AC"/>
                </a:solidFill>
                <a:effectLst/>
                <a:uLnTx/>
                <a:uFillTx/>
                <a:latin typeface="Segoe UI"/>
                <a:ea typeface="+mn-ea"/>
                <a:cs typeface="+mn-cs"/>
              </a:endParaRPr>
            </a:p>
          </p:txBody>
        </p:sp>
      </p:grpSp>
      <p:grpSp>
        <p:nvGrpSpPr>
          <p:cNvPr id="10" name="Group 9" descr="Step 8&#10;Alternatively, code can also run in different CDN location ">
            <a:extLst>
              <a:ext uri="{FF2B5EF4-FFF2-40B4-BE49-F238E27FC236}">
                <a16:creationId xmlns:a16="http://schemas.microsoft.com/office/drawing/2014/main" id="{12C43B7F-A3AB-438A-9634-9AD8BDEA0D49}"/>
              </a:ext>
            </a:extLst>
          </p:cNvPr>
          <p:cNvGrpSpPr/>
          <p:nvPr/>
        </p:nvGrpSpPr>
        <p:grpSpPr>
          <a:xfrm>
            <a:off x="589799" y="4761531"/>
            <a:ext cx="2717842" cy="668086"/>
            <a:chOff x="589799" y="4761531"/>
            <a:chExt cx="2717842" cy="668086"/>
          </a:xfrm>
        </p:grpSpPr>
        <p:sp>
          <p:nvSpPr>
            <p:cNvPr id="120" name="TextBox 4" descr="Step 8&#10;Alternatively, code can also run in different CDN location ">
              <a:extLst>
                <a:ext uri="{FF2B5EF4-FFF2-40B4-BE49-F238E27FC236}">
                  <a16:creationId xmlns:a16="http://schemas.microsoft.com/office/drawing/2014/main" id="{83FB44FE-C636-4E68-817D-D608156CF5DD}"/>
                </a:ext>
              </a:extLst>
            </p:cNvPr>
            <p:cNvSpPr txBox="1"/>
            <p:nvPr/>
          </p:nvSpPr>
          <p:spPr>
            <a:xfrm>
              <a:off x="589799" y="4761531"/>
              <a:ext cx="2588657" cy="546560"/>
            </a:xfrm>
            <a:prstGeom prst="rect">
              <a:avLst/>
            </a:prstGeom>
            <a:solidFill>
              <a:srgbClr val="282828"/>
            </a:solidFill>
            <a:ln w="19050">
              <a:noFill/>
              <a:prstDash val="solid"/>
              <a:miter lim="800000"/>
            </a:ln>
            <a:effectLst/>
          </p:spPr>
          <p:txBody>
            <a:bodyPr wrap="square" lIns="57024" tIns="91440" rIns="91240" bIns="91440"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marR="0" lvl="1" indent="0" algn="l" defTabSz="89614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Alternatively, code can also run in different CDN location </a:t>
              </a:r>
            </a:p>
          </p:txBody>
        </p:sp>
        <p:grpSp>
          <p:nvGrpSpPr>
            <p:cNvPr id="121" name="Group 120">
              <a:extLst>
                <a:ext uri="{FF2B5EF4-FFF2-40B4-BE49-F238E27FC236}">
                  <a16:creationId xmlns:a16="http://schemas.microsoft.com/office/drawing/2014/main" id="{7CDD329C-C96D-4303-A2B8-34A7E9D65D62}"/>
                </a:ext>
              </a:extLst>
            </p:cNvPr>
            <p:cNvGrpSpPr/>
            <p:nvPr/>
          </p:nvGrpSpPr>
          <p:grpSpPr>
            <a:xfrm>
              <a:off x="2941881" y="5063857"/>
              <a:ext cx="365760" cy="365760"/>
              <a:chOff x="492" y="17985"/>
              <a:chExt cx="524853" cy="524853"/>
            </a:xfrm>
            <a:solidFill>
              <a:srgbClr val="5458AF"/>
            </a:solidFill>
          </p:grpSpPr>
          <p:sp>
            <p:nvSpPr>
              <p:cNvPr id="122" name="Oval 121">
                <a:extLst>
                  <a:ext uri="{FF2B5EF4-FFF2-40B4-BE49-F238E27FC236}">
                    <a16:creationId xmlns:a16="http://schemas.microsoft.com/office/drawing/2014/main" id="{398EF39B-84BB-4C27-9941-C659E616641B}"/>
                  </a:ext>
                </a:extLst>
              </p:cNvPr>
              <p:cNvSpPr/>
              <p:nvPr/>
            </p:nvSpPr>
            <p:spPr>
              <a:xfrm>
                <a:off x="492" y="17985"/>
                <a:ext cx="524853" cy="524853"/>
              </a:xfrm>
              <a:prstGeom prst="ellipse">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a:extLst>
                  <a:ext uri="{FF2B5EF4-FFF2-40B4-BE49-F238E27FC236}">
                    <a16:creationId xmlns:a16="http://schemas.microsoft.com/office/drawing/2014/main" id="{7E5F1B46-E239-4320-9A62-66AD6BA8280F}"/>
                  </a:ext>
                </a:extLst>
              </p:cNvPr>
              <p:cNvSpPr/>
              <p:nvPr/>
            </p:nvSpPr>
            <p:spPr>
              <a:xfrm>
                <a:off x="77355" y="94848"/>
                <a:ext cx="371127" cy="37112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04537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8</a:t>
                </a:r>
              </a:p>
            </p:txBody>
          </p:sp>
        </p:grpSp>
      </p:grpSp>
      <p:pic>
        <p:nvPicPr>
          <p:cNvPr id="83" name="Picture 82" descr="Graphic icon of a cloud with with two generic file icons labelled &quot;js&quot; for javascript cascading over it.">
            <a:extLst>
              <a:ext uri="{FF2B5EF4-FFF2-40B4-BE49-F238E27FC236}">
                <a16:creationId xmlns:a16="http://schemas.microsoft.com/office/drawing/2014/main" id="{A258D0F5-FFAF-47E9-B153-1D145E3B0E91}"/>
              </a:ext>
            </a:extLst>
          </p:cNvPr>
          <p:cNvPicPr>
            <a:picLocks noChangeAspect="1"/>
          </p:cNvPicPr>
          <p:nvPr/>
        </p:nvPicPr>
        <p:blipFill>
          <a:blip r:embed="rId8"/>
          <a:stretch>
            <a:fillRect/>
          </a:stretch>
        </p:blipFill>
        <p:spPr>
          <a:xfrm>
            <a:off x="9345691" y="5898436"/>
            <a:ext cx="1221135" cy="779314"/>
          </a:xfrm>
          <a:prstGeom prst="rect">
            <a:avLst/>
          </a:prstGeom>
        </p:spPr>
      </p:pic>
      <p:grpSp>
        <p:nvGrpSpPr>
          <p:cNvPr id="84" name="Group 83">
            <a:extLst>
              <a:ext uri="{FF2B5EF4-FFF2-40B4-BE49-F238E27FC236}">
                <a16:creationId xmlns:a16="http://schemas.microsoft.com/office/drawing/2014/main" id="{2319FF07-8E86-4E46-9C79-ED39596F6C66}"/>
              </a:ext>
              <a:ext uri="{C183D7F6-B498-43B3-948B-1728B52AA6E4}">
                <adec:decorative xmlns:adec="http://schemas.microsoft.com/office/drawing/2017/decorative" val="1"/>
              </a:ext>
            </a:extLst>
          </p:cNvPr>
          <p:cNvGrpSpPr/>
          <p:nvPr/>
        </p:nvGrpSpPr>
        <p:grpSpPr>
          <a:xfrm>
            <a:off x="9793449" y="6050157"/>
            <a:ext cx="308580" cy="392277"/>
            <a:chOff x="10200394" y="1452694"/>
            <a:chExt cx="530831" cy="599884"/>
          </a:xfrm>
        </p:grpSpPr>
        <p:pic>
          <p:nvPicPr>
            <p:cNvPr id="86" name="Picture 85">
              <a:extLst>
                <a:ext uri="{FF2B5EF4-FFF2-40B4-BE49-F238E27FC236}">
                  <a16:creationId xmlns:a16="http://schemas.microsoft.com/office/drawing/2014/main" id="{DBAA4748-FB8B-42D6-B8D1-0CCCC0514C0C}"/>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87" name="TextBox 86">
              <a:extLst>
                <a:ext uri="{FF2B5EF4-FFF2-40B4-BE49-F238E27FC236}">
                  <a16:creationId xmlns:a16="http://schemas.microsoft.com/office/drawing/2014/main" id="{62DDC46D-E501-4729-8422-C051AF055105}"/>
                </a:ext>
              </a:extLst>
            </p:cNvPr>
            <p:cNvSpPr txBox="1"/>
            <p:nvPr/>
          </p:nvSpPr>
          <p:spPr>
            <a:xfrm>
              <a:off x="10200394" y="1719766"/>
              <a:ext cx="522018" cy="254157"/>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err="1">
                  <a:ln>
                    <a:noFill/>
                  </a:ln>
                  <a:solidFill>
                    <a:srgbClr val="4A66AC"/>
                  </a:solidFill>
                  <a:effectLst/>
                  <a:uLnTx/>
                  <a:uFillTx/>
                  <a:latin typeface="Segoe UI"/>
                  <a:ea typeface="+mn-ea"/>
                  <a:cs typeface="+mn-cs"/>
                </a:rPr>
                <a:t>js</a:t>
              </a:r>
              <a:endParaRPr kumimoji="0" lang="en-US" sz="1200" b="1" i="0" u="none" strike="noStrike" kern="1200" cap="none" spc="0" normalizeH="0" baseline="0" noProof="0">
                <a:ln>
                  <a:noFill/>
                </a:ln>
                <a:solidFill>
                  <a:srgbClr val="4A66AC"/>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732E2A3A-463C-455A-9354-88C4C3170343}"/>
              </a:ext>
              <a:ext uri="{C183D7F6-B498-43B3-948B-1728B52AA6E4}">
                <adec:decorative xmlns:adec="http://schemas.microsoft.com/office/drawing/2017/decorative" val="1"/>
              </a:ext>
            </a:extLst>
          </p:cNvPr>
          <p:cNvGrpSpPr/>
          <p:nvPr/>
        </p:nvGrpSpPr>
        <p:grpSpPr>
          <a:xfrm>
            <a:off x="9945849" y="6202557"/>
            <a:ext cx="308580" cy="392277"/>
            <a:chOff x="10200394" y="1452694"/>
            <a:chExt cx="530831" cy="599884"/>
          </a:xfrm>
        </p:grpSpPr>
        <p:pic>
          <p:nvPicPr>
            <p:cNvPr id="89" name="Picture 88">
              <a:extLst>
                <a:ext uri="{FF2B5EF4-FFF2-40B4-BE49-F238E27FC236}">
                  <a16:creationId xmlns:a16="http://schemas.microsoft.com/office/drawing/2014/main" id="{CBDF5CC4-9734-48AA-9A0C-0BB6629B413A}"/>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90" name="TextBox 89">
              <a:extLst>
                <a:ext uri="{FF2B5EF4-FFF2-40B4-BE49-F238E27FC236}">
                  <a16:creationId xmlns:a16="http://schemas.microsoft.com/office/drawing/2014/main" id="{A020D8DD-81C5-44C7-A0EC-3ED13E72FCCF}"/>
                </a:ext>
              </a:extLst>
            </p:cNvPr>
            <p:cNvSpPr txBox="1"/>
            <p:nvPr/>
          </p:nvSpPr>
          <p:spPr>
            <a:xfrm>
              <a:off x="10200394" y="1719766"/>
              <a:ext cx="522018" cy="254157"/>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1" i="0" u="none" strike="noStrike" kern="1200" cap="none" spc="0" normalizeH="0" baseline="0" noProof="0" err="1">
                  <a:ln>
                    <a:noFill/>
                  </a:ln>
                  <a:solidFill>
                    <a:srgbClr val="4A66AC"/>
                  </a:solidFill>
                  <a:effectLst/>
                  <a:uLnTx/>
                  <a:uFillTx/>
                  <a:latin typeface="Segoe UI"/>
                  <a:ea typeface="+mn-ea"/>
                  <a:cs typeface="+mn-cs"/>
                </a:rPr>
                <a:t>js</a:t>
              </a:r>
              <a:endParaRPr kumimoji="0" lang="en-US" sz="1200" b="1" i="0" u="none" strike="noStrike" kern="1200" cap="none" spc="0" normalizeH="0" baseline="0" noProof="0">
                <a:ln>
                  <a:noFill/>
                </a:ln>
                <a:solidFill>
                  <a:srgbClr val="4A66AC"/>
                </a:solidFill>
                <a:effectLst/>
                <a:uLnTx/>
                <a:uFillTx/>
                <a:latin typeface="Segoe UI"/>
                <a:ea typeface="+mn-ea"/>
                <a:cs typeface="+mn-cs"/>
              </a:endParaRPr>
            </a:p>
          </p:txBody>
        </p:sp>
      </p:grpSp>
    </p:spTree>
    <p:extLst>
      <p:ext uri="{BB962C8B-B14F-4D97-AF65-F5344CB8AC3E}">
        <p14:creationId xmlns:p14="http://schemas.microsoft.com/office/powerpoint/2010/main" val="281465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1" presetClass="entr" presetSubtype="0" fill="hold" nodeType="afterEffect">
                                  <p:stCondLst>
                                    <p:cond delay="0"/>
                                  </p:stCondLst>
                                  <p:childTnLst>
                                    <p:set>
                                      <p:cBhvr>
                                        <p:cTn id="9" dur="1" fill="hold">
                                          <p:stCondLst>
                                            <p:cond delay="0"/>
                                          </p:stCondLst>
                                        </p:cTn>
                                        <p:tgtEl>
                                          <p:spTgt spid="44"/>
                                        </p:tgtEl>
                                        <p:attrNameLst>
                                          <p:attrName>style.visibility</p:attrName>
                                        </p:attrNameLst>
                                      </p:cBhvr>
                                      <p:to>
                                        <p:strVal val="visible"/>
                                      </p:to>
                                    </p:set>
                                    <p:anim calcmode="lin" valueType="num">
                                      <p:cBhvr>
                                        <p:cTn id="10" dur="1000" fill="hold"/>
                                        <p:tgtEl>
                                          <p:spTgt spid="44"/>
                                        </p:tgtEl>
                                        <p:attrNameLst>
                                          <p:attrName>ppt_w</p:attrName>
                                        </p:attrNameLst>
                                      </p:cBhvr>
                                      <p:tavLst>
                                        <p:tav tm="0">
                                          <p:val>
                                            <p:fltVal val="0"/>
                                          </p:val>
                                        </p:tav>
                                        <p:tav tm="100000">
                                          <p:val>
                                            <p:strVal val="#ppt_w"/>
                                          </p:val>
                                        </p:tav>
                                      </p:tavLst>
                                    </p:anim>
                                    <p:anim calcmode="lin" valueType="num">
                                      <p:cBhvr>
                                        <p:cTn id="11" dur="1000" fill="hold"/>
                                        <p:tgtEl>
                                          <p:spTgt spid="44"/>
                                        </p:tgtEl>
                                        <p:attrNameLst>
                                          <p:attrName>ppt_h</p:attrName>
                                        </p:attrNameLst>
                                      </p:cBhvr>
                                      <p:tavLst>
                                        <p:tav tm="0">
                                          <p:val>
                                            <p:fltVal val="0"/>
                                          </p:val>
                                        </p:tav>
                                        <p:tav tm="100000">
                                          <p:val>
                                            <p:strVal val="#ppt_h"/>
                                          </p:val>
                                        </p:tav>
                                      </p:tavLst>
                                    </p:anim>
                                    <p:anim calcmode="lin" valueType="num">
                                      <p:cBhvr>
                                        <p:cTn id="12" dur="1000" fill="hold"/>
                                        <p:tgtEl>
                                          <p:spTgt spid="44"/>
                                        </p:tgtEl>
                                        <p:attrNameLst>
                                          <p:attrName>style.rotation</p:attrName>
                                        </p:attrNameLst>
                                      </p:cBhvr>
                                      <p:tavLst>
                                        <p:tav tm="0">
                                          <p:val>
                                            <p:fltVal val="90"/>
                                          </p:val>
                                        </p:tav>
                                        <p:tav tm="100000">
                                          <p:val>
                                            <p:fltVal val="0"/>
                                          </p:val>
                                        </p:tav>
                                      </p:tavLst>
                                    </p:anim>
                                    <p:animEffect transition="in" filter="fade">
                                      <p:cBhvr>
                                        <p:cTn id="13" dur="1000"/>
                                        <p:tgtEl>
                                          <p:spTgt spid="44"/>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55"/>
                                        </p:tgtEl>
                                        <p:attrNameLst>
                                          <p:attrName>style.visibility</p:attrName>
                                        </p:attrNameLst>
                                      </p:cBhvr>
                                      <p:to>
                                        <p:strVal val="visible"/>
                                      </p:to>
                                    </p:set>
                                    <p:anim calcmode="lin" valueType="num">
                                      <p:cBhvr>
                                        <p:cTn id="16" dur="1000" fill="hold"/>
                                        <p:tgtEl>
                                          <p:spTgt spid="55"/>
                                        </p:tgtEl>
                                        <p:attrNameLst>
                                          <p:attrName>ppt_w</p:attrName>
                                        </p:attrNameLst>
                                      </p:cBhvr>
                                      <p:tavLst>
                                        <p:tav tm="0">
                                          <p:val>
                                            <p:fltVal val="0"/>
                                          </p:val>
                                        </p:tav>
                                        <p:tav tm="100000">
                                          <p:val>
                                            <p:strVal val="#ppt_w"/>
                                          </p:val>
                                        </p:tav>
                                      </p:tavLst>
                                    </p:anim>
                                    <p:anim calcmode="lin" valueType="num">
                                      <p:cBhvr>
                                        <p:cTn id="17" dur="1000" fill="hold"/>
                                        <p:tgtEl>
                                          <p:spTgt spid="55"/>
                                        </p:tgtEl>
                                        <p:attrNameLst>
                                          <p:attrName>ppt_h</p:attrName>
                                        </p:attrNameLst>
                                      </p:cBhvr>
                                      <p:tavLst>
                                        <p:tav tm="0">
                                          <p:val>
                                            <p:fltVal val="0"/>
                                          </p:val>
                                        </p:tav>
                                        <p:tav tm="100000">
                                          <p:val>
                                            <p:strVal val="#ppt_h"/>
                                          </p:val>
                                        </p:tav>
                                      </p:tavLst>
                                    </p:anim>
                                    <p:anim calcmode="lin" valueType="num">
                                      <p:cBhvr>
                                        <p:cTn id="18" dur="1000" fill="hold"/>
                                        <p:tgtEl>
                                          <p:spTgt spid="55"/>
                                        </p:tgtEl>
                                        <p:attrNameLst>
                                          <p:attrName>style.rotation</p:attrName>
                                        </p:attrNameLst>
                                      </p:cBhvr>
                                      <p:tavLst>
                                        <p:tav tm="0">
                                          <p:val>
                                            <p:fltVal val="90"/>
                                          </p:val>
                                        </p:tav>
                                        <p:tav tm="100000">
                                          <p:val>
                                            <p:fltVal val="0"/>
                                          </p:val>
                                        </p:tav>
                                      </p:tavLst>
                                    </p:anim>
                                    <p:animEffect transition="in" filter="fade">
                                      <p:cBhvr>
                                        <p:cTn id="19" dur="1000"/>
                                        <p:tgtEl>
                                          <p:spTgt spid="55"/>
                                        </p:tgtEl>
                                      </p:cBhvr>
                                    </p:animEffect>
                                  </p:childTnLst>
                                </p:cTn>
                              </p:par>
                            </p:childTnLst>
                          </p:cTn>
                        </p:par>
                        <p:par>
                          <p:cTn id="20" fill="hold">
                            <p:stCondLst>
                              <p:cond delay="1000"/>
                            </p:stCondLst>
                            <p:childTnLst>
                              <p:par>
                                <p:cTn id="21" presetID="31"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1000" fill="hold"/>
                                        <p:tgtEl>
                                          <p:spTgt spid="42"/>
                                        </p:tgtEl>
                                        <p:attrNameLst>
                                          <p:attrName>ppt_w</p:attrName>
                                        </p:attrNameLst>
                                      </p:cBhvr>
                                      <p:tavLst>
                                        <p:tav tm="0">
                                          <p:val>
                                            <p:fltVal val="0"/>
                                          </p:val>
                                        </p:tav>
                                        <p:tav tm="100000">
                                          <p:val>
                                            <p:strVal val="#ppt_w"/>
                                          </p:val>
                                        </p:tav>
                                      </p:tavLst>
                                    </p:anim>
                                    <p:anim calcmode="lin" valueType="num">
                                      <p:cBhvr>
                                        <p:cTn id="24" dur="1000" fill="hold"/>
                                        <p:tgtEl>
                                          <p:spTgt spid="42"/>
                                        </p:tgtEl>
                                        <p:attrNameLst>
                                          <p:attrName>ppt_h</p:attrName>
                                        </p:attrNameLst>
                                      </p:cBhvr>
                                      <p:tavLst>
                                        <p:tav tm="0">
                                          <p:val>
                                            <p:fltVal val="0"/>
                                          </p:val>
                                        </p:tav>
                                        <p:tav tm="100000">
                                          <p:val>
                                            <p:strVal val="#ppt_h"/>
                                          </p:val>
                                        </p:tav>
                                      </p:tavLst>
                                    </p:anim>
                                    <p:anim calcmode="lin" valueType="num">
                                      <p:cBhvr>
                                        <p:cTn id="25" dur="1000" fill="hold"/>
                                        <p:tgtEl>
                                          <p:spTgt spid="42"/>
                                        </p:tgtEl>
                                        <p:attrNameLst>
                                          <p:attrName>style.rotation</p:attrName>
                                        </p:attrNameLst>
                                      </p:cBhvr>
                                      <p:tavLst>
                                        <p:tav tm="0">
                                          <p:val>
                                            <p:fltVal val="90"/>
                                          </p:val>
                                        </p:tav>
                                        <p:tav tm="100000">
                                          <p:val>
                                            <p:fltVal val="0"/>
                                          </p:val>
                                        </p:tav>
                                      </p:tavLst>
                                    </p:anim>
                                    <p:animEffect transition="in" filter="fade">
                                      <p:cBhvr>
                                        <p:cTn id="26" dur="1000"/>
                                        <p:tgtEl>
                                          <p:spTgt spid="42"/>
                                        </p:tgtEl>
                                      </p:cBhvr>
                                    </p:animEffect>
                                  </p:childTnLst>
                                </p:cTn>
                              </p:par>
                              <p:par>
                                <p:cTn id="27" presetID="31"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 calcmode="lin" valueType="num">
                                      <p:cBhvr>
                                        <p:cTn id="29" dur="1000" fill="hold"/>
                                        <p:tgtEl>
                                          <p:spTgt spid="43"/>
                                        </p:tgtEl>
                                        <p:attrNameLst>
                                          <p:attrName>ppt_w</p:attrName>
                                        </p:attrNameLst>
                                      </p:cBhvr>
                                      <p:tavLst>
                                        <p:tav tm="0">
                                          <p:val>
                                            <p:fltVal val="0"/>
                                          </p:val>
                                        </p:tav>
                                        <p:tav tm="100000">
                                          <p:val>
                                            <p:strVal val="#ppt_w"/>
                                          </p:val>
                                        </p:tav>
                                      </p:tavLst>
                                    </p:anim>
                                    <p:anim calcmode="lin" valueType="num">
                                      <p:cBhvr>
                                        <p:cTn id="30" dur="1000" fill="hold"/>
                                        <p:tgtEl>
                                          <p:spTgt spid="43"/>
                                        </p:tgtEl>
                                        <p:attrNameLst>
                                          <p:attrName>ppt_h</p:attrName>
                                        </p:attrNameLst>
                                      </p:cBhvr>
                                      <p:tavLst>
                                        <p:tav tm="0">
                                          <p:val>
                                            <p:fltVal val="0"/>
                                          </p:val>
                                        </p:tav>
                                        <p:tav tm="100000">
                                          <p:val>
                                            <p:strVal val="#ppt_h"/>
                                          </p:val>
                                        </p:tav>
                                      </p:tavLst>
                                    </p:anim>
                                    <p:anim calcmode="lin" valueType="num">
                                      <p:cBhvr>
                                        <p:cTn id="31" dur="1000" fill="hold"/>
                                        <p:tgtEl>
                                          <p:spTgt spid="43"/>
                                        </p:tgtEl>
                                        <p:attrNameLst>
                                          <p:attrName>style.rotation</p:attrName>
                                        </p:attrNameLst>
                                      </p:cBhvr>
                                      <p:tavLst>
                                        <p:tav tm="0">
                                          <p:val>
                                            <p:fltVal val="90"/>
                                          </p:val>
                                        </p:tav>
                                        <p:tav tm="100000">
                                          <p:val>
                                            <p:fltVal val="0"/>
                                          </p:val>
                                        </p:tav>
                                      </p:tavLst>
                                    </p:anim>
                                    <p:animEffect transition="in" filter="fade">
                                      <p:cBhvr>
                                        <p:cTn id="32" dur="1000"/>
                                        <p:tgtEl>
                                          <p:spTgt spid="43"/>
                                        </p:tgtEl>
                                      </p:cBhvr>
                                    </p:animEffect>
                                  </p:childTnLst>
                                </p:cTn>
                              </p:par>
                              <p:par>
                                <p:cTn id="33" presetID="3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p:cTn id="35" dur="1000" fill="hold"/>
                                        <p:tgtEl>
                                          <p:spTgt spid="41"/>
                                        </p:tgtEl>
                                        <p:attrNameLst>
                                          <p:attrName>ppt_w</p:attrName>
                                        </p:attrNameLst>
                                      </p:cBhvr>
                                      <p:tavLst>
                                        <p:tav tm="0">
                                          <p:val>
                                            <p:fltVal val="0"/>
                                          </p:val>
                                        </p:tav>
                                        <p:tav tm="100000">
                                          <p:val>
                                            <p:strVal val="#ppt_w"/>
                                          </p:val>
                                        </p:tav>
                                      </p:tavLst>
                                    </p:anim>
                                    <p:anim calcmode="lin" valueType="num">
                                      <p:cBhvr>
                                        <p:cTn id="36" dur="1000" fill="hold"/>
                                        <p:tgtEl>
                                          <p:spTgt spid="41"/>
                                        </p:tgtEl>
                                        <p:attrNameLst>
                                          <p:attrName>ppt_h</p:attrName>
                                        </p:attrNameLst>
                                      </p:cBhvr>
                                      <p:tavLst>
                                        <p:tav tm="0">
                                          <p:val>
                                            <p:fltVal val="0"/>
                                          </p:val>
                                        </p:tav>
                                        <p:tav tm="100000">
                                          <p:val>
                                            <p:strVal val="#ppt_h"/>
                                          </p:val>
                                        </p:tav>
                                      </p:tavLst>
                                    </p:anim>
                                    <p:anim calcmode="lin" valueType="num">
                                      <p:cBhvr>
                                        <p:cTn id="37" dur="1000" fill="hold"/>
                                        <p:tgtEl>
                                          <p:spTgt spid="41"/>
                                        </p:tgtEl>
                                        <p:attrNameLst>
                                          <p:attrName>style.rotation</p:attrName>
                                        </p:attrNameLst>
                                      </p:cBhvr>
                                      <p:tavLst>
                                        <p:tav tm="0">
                                          <p:val>
                                            <p:fltVal val="90"/>
                                          </p:val>
                                        </p:tav>
                                        <p:tav tm="100000">
                                          <p:val>
                                            <p:fltVal val="0"/>
                                          </p:val>
                                        </p:tav>
                                      </p:tavLst>
                                    </p:anim>
                                    <p:animEffect transition="in" filter="fade">
                                      <p:cBhvr>
                                        <p:cTn id="38" dur="10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par>
                          <p:cTn id="47" fill="hold">
                            <p:stCondLst>
                              <p:cond delay="0"/>
                            </p:stCondLst>
                            <p:childTnLst>
                              <p:par>
                                <p:cTn id="48" presetID="31" presetClass="entr" presetSubtype="0" fill="hold" grpId="0" nodeType="afterEffect">
                                  <p:stCondLst>
                                    <p:cond delay="0"/>
                                  </p:stCondLst>
                                  <p:childTnLst>
                                    <p:set>
                                      <p:cBhvr>
                                        <p:cTn id="49" dur="1" fill="hold">
                                          <p:stCondLst>
                                            <p:cond delay="0"/>
                                          </p:stCondLst>
                                        </p:cTn>
                                        <p:tgtEl>
                                          <p:spTgt spid="58"/>
                                        </p:tgtEl>
                                        <p:attrNameLst>
                                          <p:attrName>style.visibility</p:attrName>
                                        </p:attrNameLst>
                                      </p:cBhvr>
                                      <p:to>
                                        <p:strVal val="visible"/>
                                      </p:to>
                                    </p:set>
                                    <p:anim calcmode="lin" valueType="num">
                                      <p:cBhvr>
                                        <p:cTn id="50" dur="1000" fill="hold"/>
                                        <p:tgtEl>
                                          <p:spTgt spid="58"/>
                                        </p:tgtEl>
                                        <p:attrNameLst>
                                          <p:attrName>ppt_w</p:attrName>
                                        </p:attrNameLst>
                                      </p:cBhvr>
                                      <p:tavLst>
                                        <p:tav tm="0">
                                          <p:val>
                                            <p:fltVal val="0"/>
                                          </p:val>
                                        </p:tav>
                                        <p:tav tm="100000">
                                          <p:val>
                                            <p:strVal val="#ppt_w"/>
                                          </p:val>
                                        </p:tav>
                                      </p:tavLst>
                                    </p:anim>
                                    <p:anim calcmode="lin" valueType="num">
                                      <p:cBhvr>
                                        <p:cTn id="51" dur="1000" fill="hold"/>
                                        <p:tgtEl>
                                          <p:spTgt spid="58"/>
                                        </p:tgtEl>
                                        <p:attrNameLst>
                                          <p:attrName>ppt_h</p:attrName>
                                        </p:attrNameLst>
                                      </p:cBhvr>
                                      <p:tavLst>
                                        <p:tav tm="0">
                                          <p:val>
                                            <p:fltVal val="0"/>
                                          </p:val>
                                        </p:tav>
                                        <p:tav tm="100000">
                                          <p:val>
                                            <p:strVal val="#ppt_h"/>
                                          </p:val>
                                        </p:tav>
                                      </p:tavLst>
                                    </p:anim>
                                    <p:anim calcmode="lin" valueType="num">
                                      <p:cBhvr>
                                        <p:cTn id="52" dur="1000" fill="hold"/>
                                        <p:tgtEl>
                                          <p:spTgt spid="58"/>
                                        </p:tgtEl>
                                        <p:attrNameLst>
                                          <p:attrName>style.rotation</p:attrName>
                                        </p:attrNameLst>
                                      </p:cBhvr>
                                      <p:tavLst>
                                        <p:tav tm="0">
                                          <p:val>
                                            <p:fltVal val="90"/>
                                          </p:val>
                                        </p:tav>
                                        <p:tav tm="100000">
                                          <p:val>
                                            <p:fltVal val="0"/>
                                          </p:val>
                                        </p:tav>
                                      </p:tavLst>
                                    </p:anim>
                                    <p:animEffect transition="in" filter="fade">
                                      <p:cBhvr>
                                        <p:cTn id="53" dur="1000"/>
                                        <p:tgtEl>
                                          <p:spTgt spid="58"/>
                                        </p:tgtEl>
                                      </p:cBhvr>
                                    </p:animEffect>
                                  </p:childTnLst>
                                </p:cTn>
                              </p:par>
                              <p:par>
                                <p:cTn id="54" presetID="31" presetClass="entr" presetSubtype="0"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 calcmode="lin" valueType="num">
                                      <p:cBhvr>
                                        <p:cTn id="56" dur="1000" fill="hold"/>
                                        <p:tgtEl>
                                          <p:spTgt spid="57"/>
                                        </p:tgtEl>
                                        <p:attrNameLst>
                                          <p:attrName>ppt_w</p:attrName>
                                        </p:attrNameLst>
                                      </p:cBhvr>
                                      <p:tavLst>
                                        <p:tav tm="0">
                                          <p:val>
                                            <p:fltVal val="0"/>
                                          </p:val>
                                        </p:tav>
                                        <p:tav tm="100000">
                                          <p:val>
                                            <p:strVal val="#ppt_w"/>
                                          </p:val>
                                        </p:tav>
                                      </p:tavLst>
                                    </p:anim>
                                    <p:anim calcmode="lin" valueType="num">
                                      <p:cBhvr>
                                        <p:cTn id="57" dur="1000" fill="hold"/>
                                        <p:tgtEl>
                                          <p:spTgt spid="57"/>
                                        </p:tgtEl>
                                        <p:attrNameLst>
                                          <p:attrName>ppt_h</p:attrName>
                                        </p:attrNameLst>
                                      </p:cBhvr>
                                      <p:tavLst>
                                        <p:tav tm="0">
                                          <p:val>
                                            <p:fltVal val="0"/>
                                          </p:val>
                                        </p:tav>
                                        <p:tav tm="100000">
                                          <p:val>
                                            <p:strVal val="#ppt_h"/>
                                          </p:val>
                                        </p:tav>
                                      </p:tavLst>
                                    </p:anim>
                                    <p:anim calcmode="lin" valueType="num">
                                      <p:cBhvr>
                                        <p:cTn id="58" dur="1000" fill="hold"/>
                                        <p:tgtEl>
                                          <p:spTgt spid="57"/>
                                        </p:tgtEl>
                                        <p:attrNameLst>
                                          <p:attrName>style.rotation</p:attrName>
                                        </p:attrNameLst>
                                      </p:cBhvr>
                                      <p:tavLst>
                                        <p:tav tm="0">
                                          <p:val>
                                            <p:fltVal val="90"/>
                                          </p:val>
                                        </p:tav>
                                        <p:tav tm="100000">
                                          <p:val>
                                            <p:fltVal val="0"/>
                                          </p:val>
                                        </p:tav>
                                      </p:tavLst>
                                    </p:anim>
                                    <p:animEffect transition="in" filter="fade">
                                      <p:cBhvr>
                                        <p:cTn id="59" dur="1000"/>
                                        <p:tgtEl>
                                          <p:spTgt spid="57"/>
                                        </p:tgtEl>
                                      </p:cBhvr>
                                    </p:animEffect>
                                  </p:childTnLst>
                                </p:cTn>
                              </p:par>
                            </p:childTnLst>
                          </p:cTn>
                        </p:par>
                        <p:par>
                          <p:cTn id="60" fill="hold">
                            <p:stCondLst>
                              <p:cond delay="1000"/>
                            </p:stCondLst>
                            <p:childTnLst>
                              <p:par>
                                <p:cTn id="61" presetID="31" presetClass="entr" presetSubtype="0" fill="hold" nodeType="afterEffect">
                                  <p:stCondLst>
                                    <p:cond delay="0"/>
                                  </p:stCondLst>
                                  <p:childTnLst>
                                    <p:set>
                                      <p:cBhvr>
                                        <p:cTn id="62" dur="1" fill="hold">
                                          <p:stCondLst>
                                            <p:cond delay="0"/>
                                          </p:stCondLst>
                                        </p:cTn>
                                        <p:tgtEl>
                                          <p:spTgt spid="63"/>
                                        </p:tgtEl>
                                        <p:attrNameLst>
                                          <p:attrName>style.visibility</p:attrName>
                                        </p:attrNameLst>
                                      </p:cBhvr>
                                      <p:to>
                                        <p:strVal val="visible"/>
                                      </p:to>
                                    </p:set>
                                    <p:anim calcmode="lin" valueType="num">
                                      <p:cBhvr>
                                        <p:cTn id="63" dur="1000" fill="hold"/>
                                        <p:tgtEl>
                                          <p:spTgt spid="63"/>
                                        </p:tgtEl>
                                        <p:attrNameLst>
                                          <p:attrName>ppt_w</p:attrName>
                                        </p:attrNameLst>
                                      </p:cBhvr>
                                      <p:tavLst>
                                        <p:tav tm="0">
                                          <p:val>
                                            <p:fltVal val="0"/>
                                          </p:val>
                                        </p:tav>
                                        <p:tav tm="100000">
                                          <p:val>
                                            <p:strVal val="#ppt_w"/>
                                          </p:val>
                                        </p:tav>
                                      </p:tavLst>
                                    </p:anim>
                                    <p:anim calcmode="lin" valueType="num">
                                      <p:cBhvr>
                                        <p:cTn id="64" dur="1000" fill="hold"/>
                                        <p:tgtEl>
                                          <p:spTgt spid="63"/>
                                        </p:tgtEl>
                                        <p:attrNameLst>
                                          <p:attrName>ppt_h</p:attrName>
                                        </p:attrNameLst>
                                      </p:cBhvr>
                                      <p:tavLst>
                                        <p:tav tm="0">
                                          <p:val>
                                            <p:fltVal val="0"/>
                                          </p:val>
                                        </p:tav>
                                        <p:tav tm="100000">
                                          <p:val>
                                            <p:strVal val="#ppt_h"/>
                                          </p:val>
                                        </p:tav>
                                      </p:tavLst>
                                    </p:anim>
                                    <p:anim calcmode="lin" valueType="num">
                                      <p:cBhvr>
                                        <p:cTn id="65" dur="1000" fill="hold"/>
                                        <p:tgtEl>
                                          <p:spTgt spid="63"/>
                                        </p:tgtEl>
                                        <p:attrNameLst>
                                          <p:attrName>style.rotation</p:attrName>
                                        </p:attrNameLst>
                                      </p:cBhvr>
                                      <p:tavLst>
                                        <p:tav tm="0">
                                          <p:val>
                                            <p:fltVal val="90"/>
                                          </p:val>
                                        </p:tav>
                                        <p:tav tm="100000">
                                          <p:val>
                                            <p:fltVal val="0"/>
                                          </p:val>
                                        </p:tav>
                                      </p:tavLst>
                                    </p:anim>
                                    <p:animEffect transition="in" filter="fade">
                                      <p:cBhvr>
                                        <p:cTn id="66" dur="1000"/>
                                        <p:tgtEl>
                                          <p:spTgt spid="63"/>
                                        </p:tgtEl>
                                      </p:cBhvr>
                                    </p:animEffect>
                                  </p:childTnLst>
                                </p:cTn>
                              </p:par>
                              <p:par>
                                <p:cTn id="67" presetID="31" presetClass="entr" presetSubtype="0" fill="hold" nodeType="with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p:cTn id="69" dur="1000" fill="hold"/>
                                        <p:tgtEl>
                                          <p:spTgt spid="3"/>
                                        </p:tgtEl>
                                        <p:attrNameLst>
                                          <p:attrName>ppt_w</p:attrName>
                                        </p:attrNameLst>
                                      </p:cBhvr>
                                      <p:tavLst>
                                        <p:tav tm="0">
                                          <p:val>
                                            <p:fltVal val="0"/>
                                          </p:val>
                                        </p:tav>
                                        <p:tav tm="100000">
                                          <p:val>
                                            <p:strVal val="#ppt_w"/>
                                          </p:val>
                                        </p:tav>
                                      </p:tavLst>
                                    </p:anim>
                                    <p:anim calcmode="lin" valueType="num">
                                      <p:cBhvr>
                                        <p:cTn id="70" dur="1000" fill="hold"/>
                                        <p:tgtEl>
                                          <p:spTgt spid="3"/>
                                        </p:tgtEl>
                                        <p:attrNameLst>
                                          <p:attrName>ppt_h</p:attrName>
                                        </p:attrNameLst>
                                      </p:cBhvr>
                                      <p:tavLst>
                                        <p:tav tm="0">
                                          <p:val>
                                            <p:fltVal val="0"/>
                                          </p:val>
                                        </p:tav>
                                        <p:tav tm="100000">
                                          <p:val>
                                            <p:strVal val="#ppt_h"/>
                                          </p:val>
                                        </p:tav>
                                      </p:tavLst>
                                    </p:anim>
                                    <p:anim calcmode="lin" valueType="num">
                                      <p:cBhvr>
                                        <p:cTn id="71" dur="1000" fill="hold"/>
                                        <p:tgtEl>
                                          <p:spTgt spid="3"/>
                                        </p:tgtEl>
                                        <p:attrNameLst>
                                          <p:attrName>style.rotation</p:attrName>
                                        </p:attrNameLst>
                                      </p:cBhvr>
                                      <p:tavLst>
                                        <p:tav tm="0">
                                          <p:val>
                                            <p:fltVal val="90"/>
                                          </p:val>
                                        </p:tav>
                                        <p:tav tm="100000">
                                          <p:val>
                                            <p:fltVal val="0"/>
                                          </p:val>
                                        </p:tav>
                                      </p:tavLst>
                                    </p:anim>
                                    <p:animEffect transition="in" filter="fade">
                                      <p:cBhvr>
                                        <p:cTn id="72" dur="10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childTnLst>
                                </p:cTn>
                              </p:par>
                              <p:par>
                                <p:cTn id="77" presetID="31" presetClass="entr" presetSubtype="0" fill="hold" nodeType="withEffect">
                                  <p:stCondLst>
                                    <p:cond delay="0"/>
                                  </p:stCondLst>
                                  <p:childTnLst>
                                    <p:set>
                                      <p:cBhvr>
                                        <p:cTn id="78" dur="1" fill="hold">
                                          <p:stCondLst>
                                            <p:cond delay="0"/>
                                          </p:stCondLst>
                                        </p:cTn>
                                        <p:tgtEl>
                                          <p:spTgt spid="83"/>
                                        </p:tgtEl>
                                        <p:attrNameLst>
                                          <p:attrName>style.visibility</p:attrName>
                                        </p:attrNameLst>
                                      </p:cBhvr>
                                      <p:to>
                                        <p:strVal val="visible"/>
                                      </p:to>
                                    </p:set>
                                    <p:anim calcmode="lin" valueType="num">
                                      <p:cBhvr>
                                        <p:cTn id="79" dur="1000" fill="hold"/>
                                        <p:tgtEl>
                                          <p:spTgt spid="83"/>
                                        </p:tgtEl>
                                        <p:attrNameLst>
                                          <p:attrName>ppt_w</p:attrName>
                                        </p:attrNameLst>
                                      </p:cBhvr>
                                      <p:tavLst>
                                        <p:tav tm="0">
                                          <p:val>
                                            <p:fltVal val="0"/>
                                          </p:val>
                                        </p:tav>
                                        <p:tav tm="100000">
                                          <p:val>
                                            <p:strVal val="#ppt_w"/>
                                          </p:val>
                                        </p:tav>
                                      </p:tavLst>
                                    </p:anim>
                                    <p:anim calcmode="lin" valueType="num">
                                      <p:cBhvr>
                                        <p:cTn id="80" dur="1000" fill="hold"/>
                                        <p:tgtEl>
                                          <p:spTgt spid="83"/>
                                        </p:tgtEl>
                                        <p:attrNameLst>
                                          <p:attrName>ppt_h</p:attrName>
                                        </p:attrNameLst>
                                      </p:cBhvr>
                                      <p:tavLst>
                                        <p:tav tm="0">
                                          <p:val>
                                            <p:fltVal val="0"/>
                                          </p:val>
                                        </p:tav>
                                        <p:tav tm="100000">
                                          <p:val>
                                            <p:strVal val="#ppt_h"/>
                                          </p:val>
                                        </p:tav>
                                      </p:tavLst>
                                    </p:anim>
                                    <p:anim calcmode="lin" valueType="num">
                                      <p:cBhvr>
                                        <p:cTn id="81" dur="1000" fill="hold"/>
                                        <p:tgtEl>
                                          <p:spTgt spid="83"/>
                                        </p:tgtEl>
                                        <p:attrNameLst>
                                          <p:attrName>style.rotation</p:attrName>
                                        </p:attrNameLst>
                                      </p:cBhvr>
                                      <p:tavLst>
                                        <p:tav tm="0">
                                          <p:val>
                                            <p:fltVal val="90"/>
                                          </p:val>
                                        </p:tav>
                                        <p:tav tm="100000">
                                          <p:val>
                                            <p:fltVal val="0"/>
                                          </p:val>
                                        </p:tav>
                                      </p:tavLst>
                                    </p:anim>
                                    <p:animEffect transition="in" filter="fade">
                                      <p:cBhvr>
                                        <p:cTn id="82" dur="1000"/>
                                        <p:tgtEl>
                                          <p:spTgt spid="83"/>
                                        </p:tgtEl>
                                      </p:cBhvr>
                                    </p:animEffect>
                                  </p:childTnLst>
                                </p:cTn>
                              </p:par>
                            </p:childTnLst>
                          </p:cTn>
                        </p:par>
                        <p:par>
                          <p:cTn id="83" fill="hold">
                            <p:stCondLst>
                              <p:cond delay="1000"/>
                            </p:stCondLst>
                            <p:childTnLst>
                              <p:par>
                                <p:cTn id="84" presetID="31" presetClass="entr" presetSubtype="0" fill="hold" nodeType="after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1000" fill="hold"/>
                                        <p:tgtEl>
                                          <p:spTgt spid="84"/>
                                        </p:tgtEl>
                                        <p:attrNameLst>
                                          <p:attrName>ppt_w</p:attrName>
                                        </p:attrNameLst>
                                      </p:cBhvr>
                                      <p:tavLst>
                                        <p:tav tm="0">
                                          <p:val>
                                            <p:fltVal val="0"/>
                                          </p:val>
                                        </p:tav>
                                        <p:tav tm="100000">
                                          <p:val>
                                            <p:strVal val="#ppt_w"/>
                                          </p:val>
                                        </p:tav>
                                      </p:tavLst>
                                    </p:anim>
                                    <p:anim calcmode="lin" valueType="num">
                                      <p:cBhvr>
                                        <p:cTn id="87" dur="1000" fill="hold"/>
                                        <p:tgtEl>
                                          <p:spTgt spid="84"/>
                                        </p:tgtEl>
                                        <p:attrNameLst>
                                          <p:attrName>ppt_h</p:attrName>
                                        </p:attrNameLst>
                                      </p:cBhvr>
                                      <p:tavLst>
                                        <p:tav tm="0">
                                          <p:val>
                                            <p:fltVal val="0"/>
                                          </p:val>
                                        </p:tav>
                                        <p:tav tm="100000">
                                          <p:val>
                                            <p:strVal val="#ppt_h"/>
                                          </p:val>
                                        </p:tav>
                                      </p:tavLst>
                                    </p:anim>
                                    <p:anim calcmode="lin" valueType="num">
                                      <p:cBhvr>
                                        <p:cTn id="88" dur="1000" fill="hold"/>
                                        <p:tgtEl>
                                          <p:spTgt spid="84"/>
                                        </p:tgtEl>
                                        <p:attrNameLst>
                                          <p:attrName>style.rotation</p:attrName>
                                        </p:attrNameLst>
                                      </p:cBhvr>
                                      <p:tavLst>
                                        <p:tav tm="0">
                                          <p:val>
                                            <p:fltVal val="90"/>
                                          </p:val>
                                        </p:tav>
                                        <p:tav tm="100000">
                                          <p:val>
                                            <p:fltVal val="0"/>
                                          </p:val>
                                        </p:tav>
                                      </p:tavLst>
                                    </p:anim>
                                    <p:animEffect transition="in" filter="fade">
                                      <p:cBhvr>
                                        <p:cTn id="89" dur="1000"/>
                                        <p:tgtEl>
                                          <p:spTgt spid="84"/>
                                        </p:tgtEl>
                                      </p:cBhvr>
                                    </p:animEffect>
                                  </p:childTnLst>
                                </p:cTn>
                              </p:par>
                              <p:par>
                                <p:cTn id="90" presetID="31" presetClass="entr" presetSubtype="0" fill="hold" nodeType="withEffect">
                                  <p:stCondLst>
                                    <p:cond delay="0"/>
                                  </p:stCondLst>
                                  <p:childTnLst>
                                    <p:set>
                                      <p:cBhvr>
                                        <p:cTn id="91" dur="1" fill="hold">
                                          <p:stCondLst>
                                            <p:cond delay="0"/>
                                          </p:stCondLst>
                                        </p:cTn>
                                        <p:tgtEl>
                                          <p:spTgt spid="88"/>
                                        </p:tgtEl>
                                        <p:attrNameLst>
                                          <p:attrName>style.visibility</p:attrName>
                                        </p:attrNameLst>
                                      </p:cBhvr>
                                      <p:to>
                                        <p:strVal val="visible"/>
                                      </p:to>
                                    </p:set>
                                    <p:anim calcmode="lin" valueType="num">
                                      <p:cBhvr>
                                        <p:cTn id="92" dur="1000" fill="hold"/>
                                        <p:tgtEl>
                                          <p:spTgt spid="88"/>
                                        </p:tgtEl>
                                        <p:attrNameLst>
                                          <p:attrName>ppt_w</p:attrName>
                                        </p:attrNameLst>
                                      </p:cBhvr>
                                      <p:tavLst>
                                        <p:tav tm="0">
                                          <p:val>
                                            <p:fltVal val="0"/>
                                          </p:val>
                                        </p:tav>
                                        <p:tav tm="100000">
                                          <p:val>
                                            <p:strVal val="#ppt_w"/>
                                          </p:val>
                                        </p:tav>
                                      </p:tavLst>
                                    </p:anim>
                                    <p:anim calcmode="lin" valueType="num">
                                      <p:cBhvr>
                                        <p:cTn id="93" dur="1000" fill="hold"/>
                                        <p:tgtEl>
                                          <p:spTgt spid="88"/>
                                        </p:tgtEl>
                                        <p:attrNameLst>
                                          <p:attrName>ppt_h</p:attrName>
                                        </p:attrNameLst>
                                      </p:cBhvr>
                                      <p:tavLst>
                                        <p:tav tm="0">
                                          <p:val>
                                            <p:fltVal val="0"/>
                                          </p:val>
                                        </p:tav>
                                        <p:tav tm="100000">
                                          <p:val>
                                            <p:strVal val="#ppt_h"/>
                                          </p:val>
                                        </p:tav>
                                      </p:tavLst>
                                    </p:anim>
                                    <p:anim calcmode="lin" valueType="num">
                                      <p:cBhvr>
                                        <p:cTn id="94" dur="1000" fill="hold"/>
                                        <p:tgtEl>
                                          <p:spTgt spid="88"/>
                                        </p:tgtEl>
                                        <p:attrNameLst>
                                          <p:attrName>style.rotation</p:attrName>
                                        </p:attrNameLst>
                                      </p:cBhvr>
                                      <p:tavLst>
                                        <p:tav tm="0">
                                          <p:val>
                                            <p:fltVal val="90"/>
                                          </p:val>
                                        </p:tav>
                                        <p:tav tm="100000">
                                          <p:val>
                                            <p:fltVal val="0"/>
                                          </p:val>
                                        </p:tav>
                                      </p:tavLst>
                                    </p:anim>
                                    <p:animEffect transition="in" filter="fade">
                                      <p:cBhvr>
                                        <p:cTn id="95"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42" grpId="0"/>
      <p:bldP spid="5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82F1-E0C6-445A-9C15-388D91278E52}"/>
              </a:ext>
            </a:extLst>
          </p:cNvPr>
          <p:cNvSpPr>
            <a:spLocks noGrp="1"/>
          </p:cNvSpPr>
          <p:nvPr>
            <p:ph type="title"/>
          </p:nvPr>
        </p:nvSpPr>
        <p:spPr>
          <a:xfrm>
            <a:off x="588263" y="457200"/>
            <a:ext cx="11018520" cy="553998"/>
          </a:xfrm>
        </p:spPr>
        <p:txBody>
          <a:bodyPr/>
          <a:lstStyle/>
          <a:p>
            <a:r>
              <a:rPr lang="en-US" dirty="0"/>
              <a:t>Package and distribute your web part</a:t>
            </a:r>
          </a:p>
        </p:txBody>
      </p:sp>
      <p:sp>
        <p:nvSpPr>
          <p:cNvPr id="3" name="Content Placeholder 2">
            <a:extLst>
              <a:ext uri="{FF2B5EF4-FFF2-40B4-BE49-F238E27FC236}">
                <a16:creationId xmlns:a16="http://schemas.microsoft.com/office/drawing/2014/main" id="{CD82EA40-436E-49A5-9684-BE3A1C55758B}"/>
              </a:ext>
            </a:extLst>
          </p:cNvPr>
          <p:cNvSpPr>
            <a:spLocks noGrp="1"/>
          </p:cNvSpPr>
          <p:nvPr>
            <p:ph idx="4294967295"/>
          </p:nvPr>
        </p:nvSpPr>
        <p:spPr>
          <a:xfrm>
            <a:off x="588263" y="1825625"/>
            <a:ext cx="4833938" cy="4005263"/>
          </a:xfrm>
        </p:spPr>
        <p:txBody>
          <a:bodyPr>
            <a:normAutofit/>
          </a:bodyPr>
          <a:lstStyle/>
          <a:p>
            <a:r>
              <a:rPr lang="en-US" dirty="0"/>
              <a:t>Publish your solution to your organization’s app catalog</a:t>
            </a:r>
          </a:p>
          <a:p>
            <a:pPr marL="0" indent="0">
              <a:buNone/>
            </a:pPr>
            <a:endParaRPr lang="en-US" dirty="0"/>
          </a:p>
          <a:p>
            <a:r>
              <a:rPr lang="en-US" dirty="0"/>
              <a:t>Users can install and configure for their teams</a:t>
            </a:r>
          </a:p>
        </p:txBody>
      </p:sp>
      <p:pic>
        <p:nvPicPr>
          <p:cNvPr id="4" name="Picture 3" descr="Screenshot of Microsoft Teams App Store pane.&#10;At the left of the pane, the example company, Contoso, is selected, and in the main area, 3 apps are displayed (Contoso Talent, Legal Matters, and Singlewire InformaCast) each with breif descriptions of the app.">
            <a:extLst>
              <a:ext uri="{FF2B5EF4-FFF2-40B4-BE49-F238E27FC236}">
                <a16:creationId xmlns:a16="http://schemas.microsoft.com/office/drawing/2014/main" id="{05077590-0921-46A2-B64F-C1258CCBB04B}"/>
              </a:ext>
            </a:extLst>
          </p:cNvPr>
          <p:cNvPicPr>
            <a:picLocks noChangeAspect="1"/>
          </p:cNvPicPr>
          <p:nvPr/>
        </p:nvPicPr>
        <p:blipFill>
          <a:blip r:embed="rId3"/>
          <a:stretch>
            <a:fillRect/>
          </a:stretch>
        </p:blipFill>
        <p:spPr>
          <a:xfrm>
            <a:off x="5780173" y="1825624"/>
            <a:ext cx="6319152" cy="2558486"/>
          </a:xfrm>
          <a:prstGeom prst="rect">
            <a:avLst/>
          </a:prstGeom>
          <a:ln>
            <a:noFill/>
          </a:ln>
          <a:effectLst>
            <a:outerShdw blurRad="292100" dist="139700" dir="2700000" algn="tl" rotWithShape="0">
              <a:srgbClr val="333333">
                <a:alpha val="65000"/>
              </a:srgbClr>
            </a:outerShdw>
          </a:effectLst>
        </p:spPr>
      </p:pic>
      <p:pic>
        <p:nvPicPr>
          <p:cNvPr id="5" name="Picture 4" descr="Screenshot of &quot;Add a tab&quot; window with list of available apps and files that may be added as a tab to the top of a channel in Microsoft Teams">
            <a:extLst>
              <a:ext uri="{FF2B5EF4-FFF2-40B4-BE49-F238E27FC236}">
                <a16:creationId xmlns:a16="http://schemas.microsoft.com/office/drawing/2014/main" id="{78C686F5-6588-4941-B760-EB30DEB4F4A8}"/>
              </a:ext>
            </a:extLst>
          </p:cNvPr>
          <p:cNvPicPr>
            <a:picLocks noChangeAspect="1"/>
          </p:cNvPicPr>
          <p:nvPr/>
        </p:nvPicPr>
        <p:blipFill>
          <a:blip r:embed="rId4"/>
          <a:stretch>
            <a:fillRect/>
          </a:stretch>
        </p:blipFill>
        <p:spPr>
          <a:xfrm>
            <a:off x="7070773" y="2135647"/>
            <a:ext cx="4421858" cy="44969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4267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9029-950D-4B4F-B345-6FD586692C13}"/>
              </a:ext>
            </a:extLst>
          </p:cNvPr>
          <p:cNvSpPr>
            <a:spLocks noGrp="1"/>
          </p:cNvSpPr>
          <p:nvPr>
            <p:ph type="title"/>
          </p:nvPr>
        </p:nvSpPr>
        <p:spPr/>
        <p:txBody>
          <a:bodyPr/>
          <a:lstStyle/>
          <a:p>
            <a:r>
              <a:rPr lang="en-US" dirty="0"/>
              <a:t>Teams tab in SharePoint</a:t>
            </a:r>
          </a:p>
        </p:txBody>
      </p:sp>
      <p:sp>
        <p:nvSpPr>
          <p:cNvPr id="3" name="Text Placeholder 2">
            <a:extLst>
              <a:ext uri="{FF2B5EF4-FFF2-40B4-BE49-F238E27FC236}">
                <a16:creationId xmlns:a16="http://schemas.microsoft.com/office/drawing/2014/main" id="{6EE4D4D6-E54D-4C43-89A4-4BB604CCC162}"/>
              </a:ext>
            </a:extLst>
          </p:cNvPr>
          <p:cNvSpPr>
            <a:spLocks noGrp="1"/>
          </p:cNvSpPr>
          <p:nvPr>
            <p:ph type="body" sz="quarter" idx="10"/>
          </p:nvPr>
        </p:nvSpPr>
        <p:spPr/>
        <p:txBody>
          <a:bodyPr/>
          <a:lstStyle/>
          <a:p>
            <a:r>
              <a:rPr lang="en-US" dirty="0"/>
              <a:t>Your Teams tab can easily be made into a </a:t>
            </a:r>
            <a:r>
              <a:rPr lang="en-US" dirty="0" err="1"/>
              <a:t>a</a:t>
            </a:r>
            <a:r>
              <a:rPr lang="en-US" dirty="0"/>
              <a:t> SharePoint web part</a:t>
            </a:r>
          </a:p>
          <a:p>
            <a:r>
              <a:rPr lang="en-US" dirty="0"/>
              <a:t>The Teams app manifest is natively understood in SharePoint</a:t>
            </a:r>
          </a:p>
          <a:p>
            <a:pPr lvl="1"/>
            <a:r>
              <a:rPr lang="en-US" dirty="0"/>
              <a:t>Just drag and drop your manifest.zip file onto your SharePoint app catalog and it will be made available as a web part to be used in your SharePoint pages</a:t>
            </a:r>
          </a:p>
        </p:txBody>
      </p:sp>
      <p:pic>
        <p:nvPicPr>
          <p:cNvPr id="4" name="Picture 2" descr="Screenshot of SharePoint app window displaying Teams Tab example">
            <a:extLst>
              <a:ext uri="{FF2B5EF4-FFF2-40B4-BE49-F238E27FC236}">
                <a16:creationId xmlns:a16="http://schemas.microsoft.com/office/drawing/2014/main" id="{080B59D6-D0C9-4C61-BF82-85D6B6B9BA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7642" y="3193838"/>
            <a:ext cx="7639799" cy="460065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descr="Screenshot of Microsoft Teams app window displaying the same tab information that is displayed in SharePoint.">
            <a:extLst>
              <a:ext uri="{FF2B5EF4-FFF2-40B4-BE49-F238E27FC236}">
                <a16:creationId xmlns:a16="http://schemas.microsoft.com/office/drawing/2014/main" id="{5B3E0A2E-6498-49F5-BC2F-AFEEEAE5600A}"/>
              </a:ext>
            </a:extLst>
          </p:cNvPr>
          <p:cNvGrpSpPr/>
          <p:nvPr/>
        </p:nvGrpSpPr>
        <p:grpSpPr>
          <a:xfrm>
            <a:off x="166140" y="4568874"/>
            <a:ext cx="4767209" cy="3099521"/>
            <a:chOff x="-156638" y="857232"/>
            <a:chExt cx="7874234" cy="4775293"/>
          </a:xfrm>
          <a:effectLst>
            <a:outerShdw blurRad="63500" sx="102000" sy="102000" algn="ctr" rotWithShape="0">
              <a:prstClr val="black">
                <a:alpha val="8000"/>
              </a:prstClr>
            </a:outerShdw>
          </a:effectLst>
        </p:grpSpPr>
        <p:pic>
          <p:nvPicPr>
            <p:cNvPr id="5" name="Picture 4" descr="https://developer.microsoft.com/en-us/microsoft-teams/blogs/wp-content/uploads/2018/11/partinteams-1024x621.png">
              <a:extLst>
                <a:ext uri="{FF2B5EF4-FFF2-40B4-BE49-F238E27FC236}">
                  <a16:creationId xmlns:a16="http://schemas.microsoft.com/office/drawing/2014/main" id="{9BAB9E11-F5F8-4A01-BB3F-EB400BBBE5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38" y="857232"/>
              <a:ext cx="7874234" cy="47752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9EFA469-E6F5-476C-9FF8-FAB379E3947A}"/>
                </a:ext>
              </a:extLst>
            </p:cNvPr>
            <p:cNvSpPr/>
            <p:nvPr/>
          </p:nvSpPr>
          <p:spPr bwMode="auto">
            <a:xfrm>
              <a:off x="2137025" y="1589463"/>
              <a:ext cx="5476126" cy="4005139"/>
            </a:xfrm>
            <a:prstGeom prst="rect">
              <a:avLst/>
            </a:prstGeom>
            <a:solidFill>
              <a:srgbClr val="F0F2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2" descr="https://docs.microsoft.com/en-us/microsoftteams/platform/assets/images/tabs/tabs-in-sharepoint/image085.png">
              <a:extLst>
                <a:ext uri="{FF2B5EF4-FFF2-40B4-BE49-F238E27FC236}">
                  <a16:creationId xmlns:a16="http://schemas.microsoft.com/office/drawing/2014/main" id="{550A74AB-70DD-46BF-8A36-C58F722478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08" t="20791" r="2517" b="12160"/>
            <a:stretch/>
          </p:blipFill>
          <p:spPr bwMode="auto">
            <a:xfrm>
              <a:off x="2146584" y="1620285"/>
              <a:ext cx="5487115" cy="26478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2530486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prstClr val="white"/>
                </a:solidFill>
                <a:effectLst/>
                <a:uLnTx/>
                <a:uFillTx/>
                <a:latin typeface="Calibri" panose="020F0502020204030204"/>
                <a:ea typeface="+mn-ea"/>
                <a:cs typeface="+mn-cs"/>
              </a:rPr>
              <a:t>Demo</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6701682" y="3011165"/>
            <a:ext cx="6968359" cy="56328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AU" sz="2800" b="1" i="0" u="none" strike="noStrike" kern="1200" cap="none" spc="0" normalizeH="0" baseline="0" noProof="0" dirty="0">
                <a:ln>
                  <a:noFill/>
                </a:ln>
                <a:solidFill>
                  <a:prstClr val="black"/>
                </a:solidFill>
                <a:effectLst/>
                <a:uLnTx/>
                <a:uFillTx/>
                <a:latin typeface="Calibri Light" panose="020F0302020204030204"/>
                <a:ea typeface="+mj-ea"/>
                <a:cs typeface="+mj-cs"/>
              </a:rPr>
              <a:t>Adding SPFx to Teams</a:t>
            </a:r>
            <a:endParaRPr kumimoji="0" lang="en-US" sz="2800" b="1" i="0" u="none" strike="noStrike" kern="1200" cap="none" spc="0" normalizeH="0" baseline="0" noProof="0" dirty="0">
              <a:ln>
                <a:noFill/>
              </a:ln>
              <a:solidFill>
                <a:prstClr val="white"/>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42599666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183" y="0"/>
            <a:ext cx="10515600" cy="1325563"/>
          </a:xfrm>
        </p:spPr>
        <p:txBody>
          <a:bodyPr>
            <a:normAutofit/>
          </a:bodyPr>
          <a:lstStyle/>
          <a:p>
            <a:r>
              <a:rPr lang="en-US" sz="4000" b="1" spc="-147" dirty="0">
                <a:ln w="3175">
                  <a:noFill/>
                </a:ln>
                <a:solidFill>
                  <a:srgbClr val="124548"/>
                </a:solidFill>
                <a:latin typeface="Calibri" panose="020F0502020204030204"/>
                <a:ea typeface="+mn-ea"/>
                <a:cs typeface="Segoe UI" pitchFamily="34" charset="0"/>
              </a:rPr>
              <a:t>Session resources</a:t>
            </a:r>
          </a:p>
        </p:txBody>
      </p:sp>
      <p:sp>
        <p:nvSpPr>
          <p:cNvPr id="5" name="Text Placeholder 4"/>
          <p:cNvSpPr>
            <a:spLocks noGrp="1"/>
          </p:cNvSpPr>
          <p:nvPr>
            <p:ph type="body" sz="quarter" idx="10"/>
          </p:nvPr>
        </p:nvSpPr>
        <p:spPr>
          <a:xfrm>
            <a:off x="585183" y="1403890"/>
            <a:ext cx="11018520" cy="3309304"/>
          </a:xfrm>
        </p:spPr>
        <p:txBody>
          <a:bodyPr vert="horz" wrap="square" lIns="0" tIns="0" rIns="0" bIns="0" rtlCol="0" anchor="t">
            <a:spAutoFit/>
          </a:bodyPr>
          <a:lstStyle/>
          <a:p>
            <a:pPr>
              <a:lnSpc>
                <a:spcPct val="100000"/>
              </a:lnSpc>
            </a:pPr>
            <a:r>
              <a:rPr lang="en-US" sz="3200" dirty="0">
                <a:cs typeface="Segoe UI Semilight"/>
              </a:rPr>
              <a:t>Start Exploring</a:t>
            </a:r>
          </a:p>
          <a:p>
            <a:pPr marL="685800" lvl="1" indent="-457200">
              <a:lnSpc>
                <a:spcPct val="100000"/>
              </a:lnSpc>
              <a:buFont typeface="Wingdings" panose="05000000000000000000" pitchFamily="2" charset="2"/>
              <a:buChar char="ü"/>
            </a:pPr>
            <a:r>
              <a:rPr lang="en-US" sz="2000" dirty="0">
                <a:cs typeface="Segoe UI Semilight"/>
              </a:rPr>
              <a:t>Check out existing integrations already live in the App Gallery (in-app store)</a:t>
            </a:r>
          </a:p>
          <a:p>
            <a:pPr marL="685800" lvl="1" indent="-457200">
              <a:lnSpc>
                <a:spcPct val="100000"/>
              </a:lnSpc>
              <a:buFont typeface="Wingdings" panose="05000000000000000000" pitchFamily="2" charset="2"/>
              <a:buChar char="ü"/>
            </a:pPr>
            <a:r>
              <a:rPr lang="en-US" sz="2000" dirty="0">
                <a:cs typeface="Segoe UI Semilight"/>
              </a:rPr>
              <a:t>Play around with </a:t>
            </a:r>
            <a:r>
              <a:rPr lang="en-US" sz="2000" dirty="0">
                <a:cs typeface="Segoe UI Semilight"/>
                <a:hlinkClick r:id="rId4"/>
              </a:rPr>
              <a:t>Teams App Studio</a:t>
            </a:r>
            <a:r>
              <a:rPr lang="en-US" sz="2000" dirty="0">
                <a:cs typeface="Segoe UI Semilight"/>
              </a:rPr>
              <a:t>, </a:t>
            </a:r>
            <a:r>
              <a:rPr lang="en-US" sz="2000" dirty="0">
                <a:cs typeface="Segoe UI Semilight"/>
                <a:hlinkClick r:id="rId5"/>
              </a:rPr>
              <a:t>Node.js</a:t>
            </a:r>
            <a:r>
              <a:rPr lang="en-US" sz="2000" dirty="0">
                <a:cs typeface="Segoe UI Semilight"/>
              </a:rPr>
              <a:t>, and </a:t>
            </a:r>
            <a:r>
              <a:rPr lang="en-US" sz="2000" dirty="0">
                <a:cs typeface="Segoe UI Semilight"/>
                <a:hlinkClick r:id="rId6"/>
              </a:rPr>
              <a:t>c#/.NET</a:t>
            </a:r>
            <a:endParaRPr lang="en-US" sz="2000" dirty="0">
              <a:cs typeface="Segoe UI Semilight"/>
            </a:endParaRPr>
          </a:p>
          <a:p>
            <a:pPr marL="685800" lvl="1" indent="-457200">
              <a:lnSpc>
                <a:spcPct val="100000"/>
              </a:lnSpc>
              <a:buFont typeface="Wingdings" panose="05000000000000000000" pitchFamily="2" charset="2"/>
              <a:buChar char="ü"/>
            </a:pPr>
            <a:r>
              <a:rPr lang="en-US" sz="2000" dirty="0">
                <a:cs typeface="Segoe UI Semilight"/>
              </a:rPr>
              <a:t>Understand capabilities of the Teams extensible platform</a:t>
            </a:r>
          </a:p>
          <a:p>
            <a:pPr marL="685800" lvl="1" indent="-457200">
              <a:lnSpc>
                <a:spcPct val="100000"/>
              </a:lnSpc>
              <a:buFont typeface="Wingdings" panose="05000000000000000000" pitchFamily="2" charset="2"/>
              <a:buChar char="ü"/>
            </a:pPr>
            <a:r>
              <a:rPr lang="en-US" sz="2000" dirty="0">
                <a:cs typeface="Segoe UI Semilight"/>
              </a:rPr>
              <a:t>Brainstorm and finalize scenarios for integrations as a Teams app (tab, bot, messaging extensions, personal apps et al)</a:t>
            </a:r>
          </a:p>
          <a:p>
            <a:pPr>
              <a:lnSpc>
                <a:spcPct val="100000"/>
              </a:lnSpc>
            </a:pPr>
            <a:r>
              <a:rPr lang="en-US" sz="2988" dirty="0">
                <a:cs typeface="Segoe UI Semilight"/>
              </a:rPr>
              <a:t>Get Started Developing</a:t>
            </a:r>
          </a:p>
          <a:p>
            <a:pPr marL="571500" lvl="1" indent="-342900">
              <a:lnSpc>
                <a:spcPct val="100000"/>
              </a:lnSpc>
              <a:buFont typeface="Wingdings" panose="05000000000000000000" pitchFamily="2" charset="2"/>
              <a:buChar char="ü"/>
            </a:pPr>
            <a:r>
              <a:rPr lang="en-US" sz="2000" dirty="0">
                <a:cs typeface="Segoe UI Semilight"/>
                <a:hlinkClick r:id="rId7"/>
              </a:rPr>
              <a:t>Teams Developer Documentation</a:t>
            </a:r>
            <a:endParaRPr lang="en-US" sz="2000" dirty="0">
              <a:cs typeface="Segoe UI Semilight"/>
            </a:endParaRPr>
          </a:p>
        </p:txBody>
      </p:sp>
    </p:spTree>
    <p:extLst>
      <p:ext uri="{BB962C8B-B14F-4D97-AF65-F5344CB8AC3E}">
        <p14:creationId xmlns:p14="http://schemas.microsoft.com/office/powerpoint/2010/main" val="383643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38270389-2C9B-4A65-AFE9-D83A1783DB1D}"/>
              </a:ext>
            </a:extLst>
          </p:cNvPr>
          <p:cNvGrpSpPr/>
          <p:nvPr/>
        </p:nvGrpSpPr>
        <p:grpSpPr>
          <a:xfrm>
            <a:off x="555876" y="4546500"/>
            <a:ext cx="5398098" cy="2138909"/>
            <a:chOff x="1972367" y="2291942"/>
            <a:chExt cx="5398098" cy="2138909"/>
          </a:xfrm>
          <a:noFill/>
        </p:grpSpPr>
        <p:sp>
          <p:nvSpPr>
            <p:cNvPr id="78" name="Rectangle 77">
              <a:extLst>
                <a:ext uri="{FF2B5EF4-FFF2-40B4-BE49-F238E27FC236}">
                  <a16:creationId xmlns:a16="http://schemas.microsoft.com/office/drawing/2014/main" id="{7886CB2C-F1BC-4B54-AC30-4CBFCFC1A40C}"/>
                </a:ext>
              </a:extLst>
            </p:cNvPr>
            <p:cNvSpPr/>
            <p:nvPr/>
          </p:nvSpPr>
          <p:spPr bwMode="auto">
            <a:xfrm>
              <a:off x="1972367" y="2597669"/>
              <a:ext cx="5398098" cy="1833182"/>
            </a:xfrm>
            <a:prstGeom prst="rect">
              <a:avLst/>
            </a:prstGeom>
            <a:grpFill/>
            <a:ln>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0E15EF83-6BAF-4699-BB7B-53D884AFD4A2}"/>
                </a:ext>
              </a:extLst>
            </p:cNvPr>
            <p:cNvSpPr txBox="1"/>
            <p:nvPr/>
          </p:nvSpPr>
          <p:spPr>
            <a:xfrm>
              <a:off x="4386081" y="2291942"/>
              <a:ext cx="570669" cy="215444"/>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Scopes</a:t>
              </a:r>
            </a:p>
          </p:txBody>
        </p:sp>
      </p:grpSp>
      <p:sp>
        <p:nvSpPr>
          <p:cNvPr id="87" name="manager" title="Icon of three people with lines connecting them">
            <a:extLst>
              <a:ext uri="{FF2B5EF4-FFF2-40B4-BE49-F238E27FC236}">
                <a16:creationId xmlns:a16="http://schemas.microsoft.com/office/drawing/2014/main" id="{35BC473B-B30A-417F-92F1-979C82B70BA6}"/>
              </a:ext>
            </a:extLst>
          </p:cNvPr>
          <p:cNvSpPr>
            <a:spLocks noChangeAspect="1" noEditPoints="1"/>
          </p:cNvSpPr>
          <p:nvPr/>
        </p:nvSpPr>
        <p:spPr bwMode="auto">
          <a:xfrm>
            <a:off x="1240839" y="5526771"/>
            <a:ext cx="453600" cy="45720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CBA9603C-DADC-4149-A78A-F6C4B7B39CFF}"/>
              </a:ext>
            </a:extLst>
          </p:cNvPr>
          <p:cNvSpPr txBox="1"/>
          <p:nvPr/>
        </p:nvSpPr>
        <p:spPr>
          <a:xfrm>
            <a:off x="1826121" y="5526771"/>
            <a:ext cx="1314955" cy="307777"/>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Team</a:t>
            </a:r>
          </a:p>
        </p:txBody>
      </p:sp>
      <p:sp>
        <p:nvSpPr>
          <p:cNvPr id="89" name="Text Placeholder 43">
            <a:extLst>
              <a:ext uri="{FF2B5EF4-FFF2-40B4-BE49-F238E27FC236}">
                <a16:creationId xmlns:a16="http://schemas.microsoft.com/office/drawing/2014/main" id="{4A1BD2E8-9D8E-47A9-9E1D-FFA7F572BF89}"/>
              </a:ext>
            </a:extLst>
          </p:cNvPr>
          <p:cNvSpPr txBox="1">
            <a:spLocks/>
          </p:cNvSpPr>
          <p:nvPr/>
        </p:nvSpPr>
        <p:spPr>
          <a:xfrm>
            <a:off x="1826121" y="5839426"/>
            <a:ext cx="1179951" cy="56877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Collaborative experiences </a:t>
            </a:r>
          </a:p>
        </p:txBody>
      </p:sp>
      <p:sp>
        <p:nvSpPr>
          <p:cNvPr id="91" name="manager" title="Icon of three people with lines connecting them">
            <a:extLst>
              <a:ext uri="{FF2B5EF4-FFF2-40B4-BE49-F238E27FC236}">
                <a16:creationId xmlns:a16="http://schemas.microsoft.com/office/drawing/2014/main" id="{94EBC4AF-D8FA-4482-AF7E-635A06551C71}"/>
              </a:ext>
            </a:extLst>
          </p:cNvPr>
          <p:cNvSpPr>
            <a:spLocks noChangeAspect="1" noEditPoints="1"/>
          </p:cNvSpPr>
          <p:nvPr/>
        </p:nvSpPr>
        <p:spPr bwMode="auto">
          <a:xfrm>
            <a:off x="3598120" y="5526771"/>
            <a:ext cx="453600" cy="45720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FFFFFF"/>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9A173A14-EF0B-4FA4-B212-876838FC23AD}"/>
              </a:ext>
            </a:extLst>
          </p:cNvPr>
          <p:cNvSpPr txBox="1"/>
          <p:nvPr/>
        </p:nvSpPr>
        <p:spPr>
          <a:xfrm>
            <a:off x="4183402" y="5526771"/>
            <a:ext cx="1314955" cy="307777"/>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Personal</a:t>
            </a:r>
          </a:p>
        </p:txBody>
      </p:sp>
      <p:sp>
        <p:nvSpPr>
          <p:cNvPr id="93" name="Text Placeholder 43">
            <a:extLst>
              <a:ext uri="{FF2B5EF4-FFF2-40B4-BE49-F238E27FC236}">
                <a16:creationId xmlns:a16="http://schemas.microsoft.com/office/drawing/2014/main" id="{2A256ED4-DD7E-4EEF-B29A-C44DBE23DAA6}"/>
              </a:ext>
            </a:extLst>
          </p:cNvPr>
          <p:cNvSpPr txBox="1">
            <a:spLocks/>
          </p:cNvSpPr>
          <p:nvPr/>
        </p:nvSpPr>
        <p:spPr>
          <a:xfrm>
            <a:off x="4183402" y="5822583"/>
            <a:ext cx="1105801" cy="56877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Productivity experiences</a:t>
            </a:r>
          </a:p>
        </p:txBody>
      </p:sp>
      <p:grpSp>
        <p:nvGrpSpPr>
          <p:cNvPr id="15" name="Group 14">
            <a:extLst>
              <a:ext uri="{FF2B5EF4-FFF2-40B4-BE49-F238E27FC236}">
                <a16:creationId xmlns:a16="http://schemas.microsoft.com/office/drawing/2014/main" id="{290977A8-EBCF-426F-A8E9-3D1929260723}"/>
              </a:ext>
            </a:extLst>
          </p:cNvPr>
          <p:cNvGrpSpPr/>
          <p:nvPr/>
        </p:nvGrpSpPr>
        <p:grpSpPr>
          <a:xfrm>
            <a:off x="6421887" y="4548838"/>
            <a:ext cx="5398098" cy="2136571"/>
            <a:chOff x="344196" y="4600008"/>
            <a:chExt cx="5398098" cy="2136571"/>
          </a:xfrm>
        </p:grpSpPr>
        <p:grpSp>
          <p:nvGrpSpPr>
            <p:cNvPr id="83" name="Group 82">
              <a:extLst>
                <a:ext uri="{FF2B5EF4-FFF2-40B4-BE49-F238E27FC236}">
                  <a16:creationId xmlns:a16="http://schemas.microsoft.com/office/drawing/2014/main" id="{CC73649B-CE36-4256-8044-7FD71F0F6B4B}"/>
                </a:ext>
              </a:extLst>
            </p:cNvPr>
            <p:cNvGrpSpPr/>
            <p:nvPr/>
          </p:nvGrpSpPr>
          <p:grpSpPr>
            <a:xfrm>
              <a:off x="344196" y="4600008"/>
              <a:ext cx="5398098" cy="2136571"/>
              <a:chOff x="1972367" y="2294280"/>
              <a:chExt cx="5398098" cy="2136571"/>
            </a:xfrm>
            <a:noFill/>
          </p:grpSpPr>
          <p:sp>
            <p:nvSpPr>
              <p:cNvPr id="84" name="Rectangle 83">
                <a:extLst>
                  <a:ext uri="{FF2B5EF4-FFF2-40B4-BE49-F238E27FC236}">
                    <a16:creationId xmlns:a16="http://schemas.microsoft.com/office/drawing/2014/main" id="{E76273A5-9C4E-454F-AC49-34C056720A82}"/>
                  </a:ext>
                </a:extLst>
              </p:cNvPr>
              <p:cNvSpPr/>
              <p:nvPr/>
            </p:nvSpPr>
            <p:spPr bwMode="auto">
              <a:xfrm>
                <a:off x="1972367" y="2597669"/>
                <a:ext cx="5398098" cy="1833182"/>
              </a:xfrm>
              <a:prstGeom prst="rect">
                <a:avLst/>
              </a:prstGeom>
              <a:grpFill/>
              <a:ln>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6878089B-DB44-4A0D-BDEC-510D6D2A5241}"/>
                  </a:ext>
                </a:extLst>
              </p:cNvPr>
              <p:cNvSpPr txBox="1"/>
              <p:nvPr/>
            </p:nvSpPr>
            <p:spPr>
              <a:xfrm>
                <a:off x="3945254" y="2294280"/>
                <a:ext cx="1452321" cy="215444"/>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Publishing Modes</a:t>
                </a:r>
              </a:p>
            </p:txBody>
          </p:sp>
        </p:grpSp>
        <p:grpSp>
          <p:nvGrpSpPr>
            <p:cNvPr id="94" name="Group 93">
              <a:extLst>
                <a:ext uri="{FF2B5EF4-FFF2-40B4-BE49-F238E27FC236}">
                  <a16:creationId xmlns:a16="http://schemas.microsoft.com/office/drawing/2014/main" id="{CBDEC893-F23A-4811-93C6-B7999A1337AF}"/>
                </a:ext>
              </a:extLst>
            </p:cNvPr>
            <p:cNvGrpSpPr/>
            <p:nvPr/>
          </p:nvGrpSpPr>
          <p:grpSpPr>
            <a:xfrm>
              <a:off x="2520091" y="5448721"/>
              <a:ext cx="1314955" cy="930845"/>
              <a:chOff x="9317544" y="3229945"/>
              <a:chExt cx="1314955" cy="930845"/>
            </a:xfrm>
          </p:grpSpPr>
          <p:sp>
            <p:nvSpPr>
              <p:cNvPr id="95" name="TextBox 94">
                <a:extLst>
                  <a:ext uri="{FF2B5EF4-FFF2-40B4-BE49-F238E27FC236}">
                    <a16:creationId xmlns:a16="http://schemas.microsoft.com/office/drawing/2014/main" id="{6E38F126-9E3F-4BCF-945E-0A6AD279C937}"/>
                  </a:ext>
                </a:extLst>
              </p:cNvPr>
              <p:cNvSpPr txBox="1"/>
              <p:nvPr/>
            </p:nvSpPr>
            <p:spPr>
              <a:xfrm>
                <a:off x="9317544" y="3229945"/>
                <a:ext cx="1314955" cy="307777"/>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App Store</a:t>
                </a:r>
              </a:p>
            </p:txBody>
          </p:sp>
          <p:sp>
            <p:nvSpPr>
              <p:cNvPr id="96" name="Text Placeholder 43">
                <a:extLst>
                  <a:ext uri="{FF2B5EF4-FFF2-40B4-BE49-F238E27FC236}">
                    <a16:creationId xmlns:a16="http://schemas.microsoft.com/office/drawing/2014/main" id="{1BEDB7B8-00B7-4D0A-A27C-4251E4842766}"/>
                  </a:ext>
                </a:extLst>
              </p:cNvPr>
              <p:cNvSpPr txBox="1">
                <a:spLocks/>
              </p:cNvSpPr>
              <p:nvPr/>
            </p:nvSpPr>
            <p:spPr>
              <a:xfrm>
                <a:off x="9317544" y="3592017"/>
                <a:ext cx="1179951" cy="56877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ISVs building for Teams</a:t>
                </a:r>
              </a:p>
            </p:txBody>
          </p:sp>
        </p:grpSp>
        <p:grpSp>
          <p:nvGrpSpPr>
            <p:cNvPr id="97" name="Group 96">
              <a:extLst>
                <a:ext uri="{FF2B5EF4-FFF2-40B4-BE49-F238E27FC236}">
                  <a16:creationId xmlns:a16="http://schemas.microsoft.com/office/drawing/2014/main" id="{A98320AE-8687-4870-A8CE-7A3ED9C5B851}"/>
                </a:ext>
              </a:extLst>
            </p:cNvPr>
            <p:cNvGrpSpPr/>
            <p:nvPr/>
          </p:nvGrpSpPr>
          <p:grpSpPr>
            <a:xfrm>
              <a:off x="971505" y="5448721"/>
              <a:ext cx="1314955" cy="930845"/>
              <a:chOff x="6120540" y="3239212"/>
              <a:chExt cx="1314955" cy="930845"/>
            </a:xfrm>
          </p:grpSpPr>
          <p:sp>
            <p:nvSpPr>
              <p:cNvPr id="98" name="TextBox 97">
                <a:extLst>
                  <a:ext uri="{FF2B5EF4-FFF2-40B4-BE49-F238E27FC236}">
                    <a16:creationId xmlns:a16="http://schemas.microsoft.com/office/drawing/2014/main" id="{3B45CE0B-7D94-4140-A715-AB93F6C33D5B}"/>
                  </a:ext>
                </a:extLst>
              </p:cNvPr>
              <p:cNvSpPr txBox="1"/>
              <p:nvPr/>
            </p:nvSpPr>
            <p:spPr>
              <a:xfrm>
                <a:off x="6120540" y="3239212"/>
                <a:ext cx="1314955" cy="307777"/>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Sideloading</a:t>
                </a:r>
              </a:p>
            </p:txBody>
          </p:sp>
          <p:sp>
            <p:nvSpPr>
              <p:cNvPr id="99" name="Text Placeholder 43">
                <a:extLst>
                  <a:ext uri="{FF2B5EF4-FFF2-40B4-BE49-F238E27FC236}">
                    <a16:creationId xmlns:a16="http://schemas.microsoft.com/office/drawing/2014/main" id="{9A2EB6C6-25D2-455C-8B46-3B536C715BD0}"/>
                  </a:ext>
                </a:extLst>
              </p:cNvPr>
              <p:cNvSpPr txBox="1">
                <a:spLocks/>
              </p:cNvSpPr>
              <p:nvPr/>
            </p:nvSpPr>
            <p:spPr>
              <a:xfrm>
                <a:off x="6120540" y="3601284"/>
                <a:ext cx="1179951" cy="56877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For testing and development</a:t>
                </a:r>
              </a:p>
            </p:txBody>
          </p:sp>
        </p:grpSp>
        <p:grpSp>
          <p:nvGrpSpPr>
            <p:cNvPr id="100" name="Group 99">
              <a:extLst>
                <a:ext uri="{FF2B5EF4-FFF2-40B4-BE49-F238E27FC236}">
                  <a16:creationId xmlns:a16="http://schemas.microsoft.com/office/drawing/2014/main" id="{AF6B76A7-6EC3-44F2-8DF0-270807C1C40D}"/>
                </a:ext>
              </a:extLst>
            </p:cNvPr>
            <p:cNvGrpSpPr/>
            <p:nvPr/>
          </p:nvGrpSpPr>
          <p:grpSpPr>
            <a:xfrm>
              <a:off x="3938960" y="5408954"/>
              <a:ext cx="1434699" cy="930845"/>
              <a:chOff x="7439578" y="3199445"/>
              <a:chExt cx="1434699" cy="930845"/>
            </a:xfrm>
          </p:grpSpPr>
          <p:sp>
            <p:nvSpPr>
              <p:cNvPr id="103" name="TextBox 102">
                <a:extLst>
                  <a:ext uri="{FF2B5EF4-FFF2-40B4-BE49-F238E27FC236}">
                    <a16:creationId xmlns:a16="http://schemas.microsoft.com/office/drawing/2014/main" id="{D3E4004F-9E2F-450F-89DC-78F39AC856C9}"/>
                  </a:ext>
                </a:extLst>
              </p:cNvPr>
              <p:cNvSpPr txBox="1"/>
              <p:nvPr/>
            </p:nvSpPr>
            <p:spPr>
              <a:xfrm>
                <a:off x="7439578" y="3199445"/>
                <a:ext cx="1434699" cy="307777"/>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Company Store</a:t>
                </a:r>
              </a:p>
            </p:txBody>
          </p:sp>
          <p:sp>
            <p:nvSpPr>
              <p:cNvPr id="104" name="Text Placeholder 43">
                <a:extLst>
                  <a:ext uri="{FF2B5EF4-FFF2-40B4-BE49-F238E27FC236}">
                    <a16:creationId xmlns:a16="http://schemas.microsoft.com/office/drawing/2014/main" id="{C4515B08-1F14-4096-B060-190FD6FB6AAD}"/>
                  </a:ext>
                </a:extLst>
              </p:cNvPr>
              <p:cNvSpPr txBox="1">
                <a:spLocks/>
              </p:cNvSpPr>
              <p:nvPr/>
            </p:nvSpPr>
            <p:spPr>
              <a:xfrm>
                <a:off x="7439578" y="3561517"/>
                <a:ext cx="1179951" cy="568773"/>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Deploy using private app store</a:t>
                </a:r>
              </a:p>
            </p:txBody>
          </p:sp>
        </p:grpSp>
      </p:grpSp>
      <p:grpSp>
        <p:nvGrpSpPr>
          <p:cNvPr id="14" name="Group 13">
            <a:extLst>
              <a:ext uri="{FF2B5EF4-FFF2-40B4-BE49-F238E27FC236}">
                <a16:creationId xmlns:a16="http://schemas.microsoft.com/office/drawing/2014/main" id="{79C7EECE-4C37-4E22-A851-A2A8D2E6F423}"/>
              </a:ext>
            </a:extLst>
          </p:cNvPr>
          <p:cNvGrpSpPr/>
          <p:nvPr/>
        </p:nvGrpSpPr>
        <p:grpSpPr>
          <a:xfrm>
            <a:off x="6421887" y="271948"/>
            <a:ext cx="5413281" cy="4183499"/>
            <a:chOff x="557038" y="1965931"/>
            <a:chExt cx="5413281" cy="4183499"/>
          </a:xfrm>
        </p:grpSpPr>
        <p:grpSp>
          <p:nvGrpSpPr>
            <p:cNvPr id="52" name="Group 51">
              <a:extLst>
                <a:ext uri="{FF2B5EF4-FFF2-40B4-BE49-F238E27FC236}">
                  <a16:creationId xmlns:a16="http://schemas.microsoft.com/office/drawing/2014/main" id="{04794D2F-D4DC-4139-AFE8-79938E370DDB}"/>
                </a:ext>
              </a:extLst>
            </p:cNvPr>
            <p:cNvGrpSpPr/>
            <p:nvPr/>
          </p:nvGrpSpPr>
          <p:grpSpPr>
            <a:xfrm>
              <a:off x="557038" y="1965931"/>
              <a:ext cx="5398098" cy="4183499"/>
              <a:chOff x="585392" y="2086434"/>
              <a:chExt cx="5398098" cy="4062751"/>
            </a:xfrm>
            <a:noFill/>
          </p:grpSpPr>
          <p:sp>
            <p:nvSpPr>
              <p:cNvPr id="57" name="Rectangle 56">
                <a:extLst>
                  <a:ext uri="{FF2B5EF4-FFF2-40B4-BE49-F238E27FC236}">
                    <a16:creationId xmlns:a16="http://schemas.microsoft.com/office/drawing/2014/main" id="{73BC8910-AE9B-4A31-9117-C8566181F8DE}"/>
                  </a:ext>
                </a:extLst>
              </p:cNvPr>
              <p:cNvSpPr/>
              <p:nvPr/>
            </p:nvSpPr>
            <p:spPr bwMode="auto">
              <a:xfrm>
                <a:off x="585392" y="2346053"/>
                <a:ext cx="5398098" cy="3803132"/>
              </a:xfrm>
              <a:prstGeom prst="rect">
                <a:avLst/>
              </a:prstGeom>
              <a:grpFill/>
              <a:ln>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6F2275C6-9750-465A-A593-A97F0E762FAA}"/>
                  </a:ext>
                </a:extLst>
              </p:cNvPr>
              <p:cNvSpPr txBox="1"/>
              <p:nvPr/>
            </p:nvSpPr>
            <p:spPr>
              <a:xfrm>
                <a:off x="2817422" y="2086434"/>
                <a:ext cx="934037" cy="215444"/>
              </a:xfrm>
              <a:prstGeom prst="rect">
                <a:avLst/>
              </a:prstGeom>
              <a:grp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Capabilities</a:t>
                </a:r>
              </a:p>
            </p:txBody>
          </p:sp>
        </p:grpSp>
        <p:grpSp>
          <p:nvGrpSpPr>
            <p:cNvPr id="5" name="Group 4">
              <a:extLst>
                <a:ext uri="{FF2B5EF4-FFF2-40B4-BE49-F238E27FC236}">
                  <a16:creationId xmlns:a16="http://schemas.microsoft.com/office/drawing/2014/main" id="{BF170B35-CE0A-4DC1-B219-A7E676A44D58}"/>
                </a:ext>
              </a:extLst>
            </p:cNvPr>
            <p:cNvGrpSpPr/>
            <p:nvPr/>
          </p:nvGrpSpPr>
          <p:grpSpPr>
            <a:xfrm>
              <a:off x="3460182" y="2749775"/>
              <a:ext cx="2365241" cy="626917"/>
              <a:chOff x="3295334" y="2535574"/>
              <a:chExt cx="2365241" cy="626917"/>
            </a:xfrm>
          </p:grpSpPr>
          <p:grpSp>
            <p:nvGrpSpPr>
              <p:cNvPr id="113" name="Group 112">
                <a:extLst>
                  <a:ext uri="{FF2B5EF4-FFF2-40B4-BE49-F238E27FC236}">
                    <a16:creationId xmlns:a16="http://schemas.microsoft.com/office/drawing/2014/main" id="{673DBB54-7B12-41D7-9802-6943ADD195FE}"/>
                  </a:ext>
                </a:extLst>
              </p:cNvPr>
              <p:cNvGrpSpPr/>
              <p:nvPr/>
            </p:nvGrpSpPr>
            <p:grpSpPr>
              <a:xfrm>
                <a:off x="3868079" y="2535574"/>
                <a:ext cx="1792496" cy="626917"/>
                <a:chOff x="9445876" y="2989120"/>
                <a:chExt cx="2590647" cy="1001627"/>
              </a:xfrm>
            </p:grpSpPr>
            <p:sp>
              <p:nvSpPr>
                <p:cNvPr id="127" name="TextBox 126">
                  <a:extLst>
                    <a:ext uri="{FF2B5EF4-FFF2-40B4-BE49-F238E27FC236}">
                      <a16:creationId xmlns:a16="http://schemas.microsoft.com/office/drawing/2014/main" id="{3264B573-D5BB-487C-9E09-9945E4754D7B}"/>
                    </a:ext>
                  </a:extLst>
                </p:cNvPr>
                <p:cNvSpPr txBox="1"/>
                <p:nvPr/>
              </p:nvSpPr>
              <p:spPr>
                <a:xfrm>
                  <a:off x="9445878" y="2989120"/>
                  <a:ext cx="2235388" cy="49111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Tabs</a:t>
                  </a:r>
                </a:p>
              </p:txBody>
            </p:sp>
            <p:sp>
              <p:nvSpPr>
                <p:cNvPr id="128" name="Text Placeholder 43">
                  <a:extLst>
                    <a:ext uri="{FF2B5EF4-FFF2-40B4-BE49-F238E27FC236}">
                      <a16:creationId xmlns:a16="http://schemas.microsoft.com/office/drawing/2014/main" id="{C04B8AB7-DBC5-4989-9EA2-E145B309EB2F}"/>
                    </a:ext>
                  </a:extLst>
                </p:cNvPr>
                <p:cNvSpPr txBox="1">
                  <a:spLocks/>
                </p:cNvSpPr>
                <p:nvPr/>
              </p:nvSpPr>
              <p:spPr>
                <a:xfrm>
                  <a:off x="9445876" y="3410568"/>
                  <a:ext cx="2590647" cy="5801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Surface rich content within Teams</a:t>
                  </a:r>
                </a:p>
              </p:txBody>
            </p:sp>
          </p:grpSp>
          <p:pic>
            <p:nvPicPr>
              <p:cNvPr id="114" name="Picture 113" descr="12Tabs_Wht@2x.png">
                <a:extLst>
                  <a:ext uri="{FF2B5EF4-FFF2-40B4-BE49-F238E27FC236}">
                    <a16:creationId xmlns:a16="http://schemas.microsoft.com/office/drawing/2014/main" id="{BB38FA74-8430-4E83-8961-21B5C25C035B}"/>
                  </a:ext>
                </a:extLst>
              </p:cNvPr>
              <p:cNvPicPr>
                <a:picLocks noChangeAspect="1"/>
              </p:cNvPicPr>
              <p:nvPr/>
            </p:nvPicPr>
            <p:blipFill>
              <a:blip r:embed="rId3"/>
              <a:stretch>
                <a:fillRect/>
              </a:stretch>
            </p:blipFill>
            <p:spPr>
              <a:xfrm>
                <a:off x="3295334" y="2550651"/>
                <a:ext cx="506146" cy="457858"/>
              </a:xfrm>
              <a:prstGeom prst="rect">
                <a:avLst/>
              </a:prstGeom>
            </p:spPr>
          </p:pic>
        </p:grpSp>
        <p:grpSp>
          <p:nvGrpSpPr>
            <p:cNvPr id="6" name="Group 5">
              <a:extLst>
                <a:ext uri="{FF2B5EF4-FFF2-40B4-BE49-F238E27FC236}">
                  <a16:creationId xmlns:a16="http://schemas.microsoft.com/office/drawing/2014/main" id="{B713FFDB-C8AC-46C0-AC78-E95CB32750B7}"/>
                </a:ext>
              </a:extLst>
            </p:cNvPr>
            <p:cNvGrpSpPr/>
            <p:nvPr/>
          </p:nvGrpSpPr>
          <p:grpSpPr>
            <a:xfrm>
              <a:off x="803593" y="3995034"/>
              <a:ext cx="2452493" cy="626917"/>
              <a:chOff x="3295334" y="3411243"/>
              <a:chExt cx="2452493" cy="626917"/>
            </a:xfrm>
          </p:grpSpPr>
          <p:grpSp>
            <p:nvGrpSpPr>
              <p:cNvPr id="115" name="Group 114">
                <a:extLst>
                  <a:ext uri="{FF2B5EF4-FFF2-40B4-BE49-F238E27FC236}">
                    <a16:creationId xmlns:a16="http://schemas.microsoft.com/office/drawing/2014/main" id="{7877FC0B-E881-4B3F-AB99-EC18A397E569}"/>
                  </a:ext>
                </a:extLst>
              </p:cNvPr>
              <p:cNvGrpSpPr/>
              <p:nvPr/>
            </p:nvGrpSpPr>
            <p:grpSpPr>
              <a:xfrm>
                <a:off x="3868079" y="3411243"/>
                <a:ext cx="1879748" cy="626917"/>
                <a:chOff x="9445876" y="2989120"/>
                <a:chExt cx="2716750" cy="1001627"/>
              </a:xfrm>
            </p:grpSpPr>
            <p:sp>
              <p:nvSpPr>
                <p:cNvPr id="125" name="TextBox 124">
                  <a:extLst>
                    <a:ext uri="{FF2B5EF4-FFF2-40B4-BE49-F238E27FC236}">
                      <a16:creationId xmlns:a16="http://schemas.microsoft.com/office/drawing/2014/main" id="{7940CA1A-E404-429B-8EC1-BC7A859E8373}"/>
                    </a:ext>
                  </a:extLst>
                </p:cNvPr>
                <p:cNvSpPr txBox="1"/>
                <p:nvPr/>
              </p:nvSpPr>
              <p:spPr>
                <a:xfrm>
                  <a:off x="9445877" y="2989120"/>
                  <a:ext cx="2235389" cy="491736"/>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Notifications</a:t>
                  </a:r>
                </a:p>
              </p:txBody>
            </p:sp>
            <p:sp>
              <p:nvSpPr>
                <p:cNvPr id="126" name="Text Placeholder 43">
                  <a:extLst>
                    <a:ext uri="{FF2B5EF4-FFF2-40B4-BE49-F238E27FC236}">
                      <a16:creationId xmlns:a16="http://schemas.microsoft.com/office/drawing/2014/main" id="{9DA7FCA4-014A-41A6-B0DE-8B0A0785AF77}"/>
                    </a:ext>
                  </a:extLst>
                </p:cNvPr>
                <p:cNvSpPr txBox="1">
                  <a:spLocks/>
                </p:cNvSpPr>
                <p:nvPr/>
              </p:nvSpPr>
              <p:spPr>
                <a:xfrm>
                  <a:off x="9445876" y="3410568"/>
                  <a:ext cx="2716750" cy="5801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rPr>
                    <a:t>Engage users via channel &amp; feed notifications</a:t>
                  </a:r>
                </a:p>
              </p:txBody>
            </p:sp>
          </p:grpSp>
          <p:pic>
            <p:nvPicPr>
              <p:cNvPr id="116" name="Picture 115" descr="12Activity_Wht@2x.png">
                <a:extLst>
                  <a:ext uri="{FF2B5EF4-FFF2-40B4-BE49-F238E27FC236}">
                    <a16:creationId xmlns:a16="http://schemas.microsoft.com/office/drawing/2014/main" id="{FC5ED0D1-8CBA-4020-92E6-3E7C1961F767}"/>
                  </a:ext>
                </a:extLst>
              </p:cNvPr>
              <p:cNvPicPr>
                <a:picLocks noChangeAspect="1"/>
              </p:cNvPicPr>
              <p:nvPr/>
            </p:nvPicPr>
            <p:blipFill>
              <a:blip r:embed="rId4"/>
              <a:stretch>
                <a:fillRect/>
              </a:stretch>
            </p:blipFill>
            <p:spPr>
              <a:xfrm>
                <a:off x="3295334" y="3444225"/>
                <a:ext cx="506146" cy="457858"/>
              </a:xfrm>
              <a:prstGeom prst="rect">
                <a:avLst/>
              </a:prstGeom>
            </p:spPr>
          </p:pic>
        </p:grpSp>
        <p:grpSp>
          <p:nvGrpSpPr>
            <p:cNvPr id="7" name="Group 6">
              <a:extLst>
                <a:ext uri="{FF2B5EF4-FFF2-40B4-BE49-F238E27FC236}">
                  <a16:creationId xmlns:a16="http://schemas.microsoft.com/office/drawing/2014/main" id="{49575646-635E-4FBC-A80E-BE0E69BDAEDE}"/>
                </a:ext>
              </a:extLst>
            </p:cNvPr>
            <p:cNvGrpSpPr/>
            <p:nvPr/>
          </p:nvGrpSpPr>
          <p:grpSpPr>
            <a:xfrm>
              <a:off x="3426624" y="3995034"/>
              <a:ext cx="2495176" cy="626869"/>
              <a:chOff x="3295334" y="4291753"/>
              <a:chExt cx="2495176" cy="626869"/>
            </a:xfrm>
          </p:grpSpPr>
          <p:grpSp>
            <p:nvGrpSpPr>
              <p:cNvPr id="117" name="Group 116">
                <a:extLst>
                  <a:ext uri="{FF2B5EF4-FFF2-40B4-BE49-F238E27FC236}">
                    <a16:creationId xmlns:a16="http://schemas.microsoft.com/office/drawing/2014/main" id="{C3472573-2975-4477-9851-F419249E0386}"/>
                  </a:ext>
                </a:extLst>
              </p:cNvPr>
              <p:cNvGrpSpPr/>
              <p:nvPr/>
            </p:nvGrpSpPr>
            <p:grpSpPr>
              <a:xfrm>
                <a:off x="3868079" y="4295987"/>
                <a:ext cx="1922431" cy="622635"/>
                <a:chOff x="9445876" y="2989120"/>
                <a:chExt cx="2778438" cy="994786"/>
              </a:xfrm>
            </p:grpSpPr>
            <p:sp>
              <p:nvSpPr>
                <p:cNvPr id="123" name="TextBox 122">
                  <a:extLst>
                    <a:ext uri="{FF2B5EF4-FFF2-40B4-BE49-F238E27FC236}">
                      <a16:creationId xmlns:a16="http://schemas.microsoft.com/office/drawing/2014/main" id="{6360946C-47B6-499A-8BBB-2D7EC88F0BBE}"/>
                    </a:ext>
                  </a:extLst>
                </p:cNvPr>
                <p:cNvSpPr txBox="1"/>
                <p:nvPr/>
              </p:nvSpPr>
              <p:spPr>
                <a:xfrm>
                  <a:off x="9445878" y="2989120"/>
                  <a:ext cx="2778436" cy="49111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Messaging extensions</a:t>
                  </a:r>
                </a:p>
              </p:txBody>
            </p:sp>
            <p:sp>
              <p:nvSpPr>
                <p:cNvPr id="124" name="Text Placeholder 43">
                  <a:extLst>
                    <a:ext uri="{FF2B5EF4-FFF2-40B4-BE49-F238E27FC236}">
                      <a16:creationId xmlns:a16="http://schemas.microsoft.com/office/drawing/2014/main" id="{55BDDE13-C2D0-4D24-A1B1-7B193CF622B0}"/>
                    </a:ext>
                  </a:extLst>
                </p:cNvPr>
                <p:cNvSpPr txBox="1">
                  <a:spLocks/>
                </p:cNvSpPr>
                <p:nvPr/>
              </p:nvSpPr>
              <p:spPr>
                <a:xfrm>
                  <a:off x="9445876" y="3403727"/>
                  <a:ext cx="2716749" cy="5801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Allow users to query and share rich cards in conversations</a:t>
                  </a:r>
                </a:p>
              </p:txBody>
            </p:sp>
          </p:grpSp>
          <p:pic>
            <p:nvPicPr>
              <p:cNvPr id="118" name="Picture 117" descr="12Compose_Wht@2x.png">
                <a:extLst>
                  <a:ext uri="{FF2B5EF4-FFF2-40B4-BE49-F238E27FC236}">
                    <a16:creationId xmlns:a16="http://schemas.microsoft.com/office/drawing/2014/main" id="{D9DDE335-313E-4A6F-A0A3-1ED5FD1C6A3B}"/>
                  </a:ext>
                </a:extLst>
              </p:cNvPr>
              <p:cNvPicPr>
                <a:picLocks noChangeAspect="1"/>
              </p:cNvPicPr>
              <p:nvPr/>
            </p:nvPicPr>
            <p:blipFill>
              <a:blip r:embed="rId5"/>
              <a:stretch>
                <a:fillRect/>
              </a:stretch>
            </p:blipFill>
            <p:spPr>
              <a:xfrm>
                <a:off x="3295334" y="4291753"/>
                <a:ext cx="506146" cy="457858"/>
              </a:xfrm>
              <a:prstGeom prst="rect">
                <a:avLst/>
              </a:prstGeom>
              <a:ln>
                <a:noFill/>
              </a:ln>
            </p:spPr>
          </p:pic>
        </p:grpSp>
        <p:grpSp>
          <p:nvGrpSpPr>
            <p:cNvPr id="9" name="Group 8">
              <a:extLst>
                <a:ext uri="{FF2B5EF4-FFF2-40B4-BE49-F238E27FC236}">
                  <a16:creationId xmlns:a16="http://schemas.microsoft.com/office/drawing/2014/main" id="{986891DD-0EBC-48F8-BEB9-D7C384C4C028}"/>
                </a:ext>
              </a:extLst>
            </p:cNvPr>
            <p:cNvGrpSpPr/>
            <p:nvPr/>
          </p:nvGrpSpPr>
          <p:grpSpPr>
            <a:xfrm>
              <a:off x="861020" y="4984960"/>
              <a:ext cx="2437195" cy="1098564"/>
              <a:chOff x="861020" y="4984960"/>
              <a:chExt cx="2437195" cy="1098564"/>
            </a:xfrm>
          </p:grpSpPr>
          <p:sp>
            <p:nvSpPr>
              <p:cNvPr id="135" name="speech_5" title="Icon of two overlapping chat bubbles">
                <a:extLst>
                  <a:ext uri="{FF2B5EF4-FFF2-40B4-BE49-F238E27FC236}">
                    <a16:creationId xmlns:a16="http://schemas.microsoft.com/office/drawing/2014/main" id="{88C84D98-368D-47A7-B24A-33289A4F7318}"/>
                  </a:ext>
                </a:extLst>
              </p:cNvPr>
              <p:cNvSpPr>
                <a:spLocks noChangeAspect="1" noEditPoints="1"/>
              </p:cNvSpPr>
              <p:nvPr/>
            </p:nvSpPr>
            <p:spPr bwMode="auto">
              <a:xfrm>
                <a:off x="861020" y="5134829"/>
                <a:ext cx="375612" cy="322587"/>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37" name="TextBox 136">
                <a:extLst>
                  <a:ext uri="{FF2B5EF4-FFF2-40B4-BE49-F238E27FC236}">
                    <a16:creationId xmlns:a16="http://schemas.microsoft.com/office/drawing/2014/main" id="{2D6E4A0A-A1BC-418B-BEA3-28CADB054FA0}"/>
                  </a:ext>
                </a:extLst>
              </p:cNvPr>
              <p:cNvSpPr txBox="1"/>
              <p:nvPr/>
            </p:nvSpPr>
            <p:spPr>
              <a:xfrm>
                <a:off x="1336003" y="4984960"/>
                <a:ext cx="1962212" cy="307777"/>
              </a:xfrm>
              <a:prstGeom prst="rect">
                <a:avLst/>
              </a:prstGeom>
              <a:noFill/>
              <a:ln>
                <a:noFill/>
              </a:ln>
            </p:spPr>
            <p:txBody>
              <a:bodyPr wrap="square"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Commands and Actions</a:t>
                </a:r>
              </a:p>
            </p:txBody>
          </p:sp>
          <p:sp>
            <p:nvSpPr>
              <p:cNvPr id="138" name="Text Placeholder 43">
                <a:extLst>
                  <a:ext uri="{FF2B5EF4-FFF2-40B4-BE49-F238E27FC236}">
                    <a16:creationId xmlns:a16="http://schemas.microsoft.com/office/drawing/2014/main" id="{3A7BDD7C-5945-46E2-AD80-A2C34F3D1CC8}"/>
                  </a:ext>
                </a:extLst>
              </p:cNvPr>
              <p:cNvSpPr txBox="1">
                <a:spLocks/>
              </p:cNvSpPr>
              <p:nvPr/>
            </p:nvSpPr>
            <p:spPr>
              <a:xfrm>
                <a:off x="1317254" y="5514832"/>
                <a:ext cx="1783234" cy="56869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Trigger commands to kick off workflows or search content</a:t>
                </a:r>
              </a:p>
            </p:txBody>
          </p:sp>
        </p:grpSp>
        <p:grpSp>
          <p:nvGrpSpPr>
            <p:cNvPr id="4" name="Group 3">
              <a:extLst>
                <a:ext uri="{FF2B5EF4-FFF2-40B4-BE49-F238E27FC236}">
                  <a16:creationId xmlns:a16="http://schemas.microsoft.com/office/drawing/2014/main" id="{3F109BE7-EBC6-4B6F-B6F4-3981BDB93E3A}"/>
                </a:ext>
              </a:extLst>
            </p:cNvPr>
            <p:cNvGrpSpPr/>
            <p:nvPr/>
          </p:nvGrpSpPr>
          <p:grpSpPr>
            <a:xfrm>
              <a:off x="3510984" y="4984478"/>
              <a:ext cx="2459335" cy="622635"/>
              <a:chOff x="990198" y="5139282"/>
              <a:chExt cx="2459335" cy="622635"/>
            </a:xfrm>
          </p:grpSpPr>
          <p:grpSp>
            <p:nvGrpSpPr>
              <p:cNvPr id="119" name="Group 118">
                <a:extLst>
                  <a:ext uri="{FF2B5EF4-FFF2-40B4-BE49-F238E27FC236}">
                    <a16:creationId xmlns:a16="http://schemas.microsoft.com/office/drawing/2014/main" id="{122BE0FD-126D-4ADF-B983-374553835363}"/>
                  </a:ext>
                </a:extLst>
              </p:cNvPr>
              <p:cNvGrpSpPr/>
              <p:nvPr/>
            </p:nvGrpSpPr>
            <p:grpSpPr>
              <a:xfrm>
                <a:off x="1527102" y="5139282"/>
                <a:ext cx="1922431" cy="622635"/>
                <a:chOff x="5979085" y="2929738"/>
                <a:chExt cx="2778438" cy="994786"/>
              </a:xfrm>
            </p:grpSpPr>
            <p:sp>
              <p:nvSpPr>
                <p:cNvPr id="121" name="TextBox 120">
                  <a:extLst>
                    <a:ext uri="{FF2B5EF4-FFF2-40B4-BE49-F238E27FC236}">
                      <a16:creationId xmlns:a16="http://schemas.microsoft.com/office/drawing/2014/main" id="{A86CFDBB-0D0A-4B91-872A-50D98FA805F6}"/>
                    </a:ext>
                  </a:extLst>
                </p:cNvPr>
                <p:cNvSpPr txBox="1"/>
                <p:nvPr/>
              </p:nvSpPr>
              <p:spPr>
                <a:xfrm>
                  <a:off x="5979087" y="2929738"/>
                  <a:ext cx="2778436" cy="49111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MS Graph</a:t>
                  </a:r>
                </a:p>
              </p:txBody>
            </p:sp>
            <p:sp>
              <p:nvSpPr>
                <p:cNvPr id="122" name="Text Placeholder 43">
                  <a:extLst>
                    <a:ext uri="{FF2B5EF4-FFF2-40B4-BE49-F238E27FC236}">
                      <a16:creationId xmlns:a16="http://schemas.microsoft.com/office/drawing/2014/main" id="{4787F2E4-87A4-4993-B365-60837FFA6079}"/>
                    </a:ext>
                  </a:extLst>
                </p:cNvPr>
                <p:cNvSpPr txBox="1">
                  <a:spLocks/>
                </p:cNvSpPr>
                <p:nvPr/>
              </p:nvSpPr>
              <p:spPr>
                <a:xfrm>
                  <a:off x="5979085" y="3344345"/>
                  <a:ext cx="2652708" cy="580179"/>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mn-ea"/>
                      <a:cs typeface="Segoe UI" panose="020B0502040204020203" pitchFamily="34" charset="0"/>
                    </a:rPr>
                    <a:t>Power your apps using Graph. Automate teamwork and add richness using data from M365</a:t>
                  </a:r>
                </a:p>
                <a:p>
                  <a:pPr marL="0" marR="0" lvl="0" indent="0" algn="l" defTabSz="914400" rtl="0" eaLnBrk="1" fontAlgn="auto" latinLnBrk="0" hangingPunct="1">
                    <a:lnSpc>
                      <a:spcPts val="1400"/>
                    </a:lnSpc>
                    <a:spcBef>
                      <a:spcPts val="1000"/>
                    </a:spcBef>
                    <a:spcAft>
                      <a:spcPts val="0"/>
                    </a:spcAft>
                    <a:buClrTx/>
                    <a:buSzTx/>
                    <a:buFont typeface="Arial"/>
                    <a:buNone/>
                    <a:tabLst/>
                    <a:defRPr/>
                  </a:pPr>
                  <a:endParaRPr kumimoji="0" lang="en-US" sz="1000" b="0" i="0" u="none" strike="noStrike" kern="1200" cap="none" spc="0" normalizeH="0" baseline="0" noProof="0">
                    <a:ln>
                      <a:noFill/>
                    </a:ln>
                    <a:solidFill>
                      <a:srgbClr val="FFFFFF">
                        <a:alpha val="76000"/>
                      </a:srgbClr>
                    </a:solidFill>
                    <a:effectLst/>
                    <a:uLnTx/>
                    <a:uFillTx/>
                    <a:latin typeface="Segoe UI Semilight" charset="0"/>
                    <a:ea typeface="Segoe UI Semilight" charset="0"/>
                    <a:cs typeface="Segoe UI Semilight" charset="0"/>
                  </a:endParaRPr>
                </a:p>
              </p:txBody>
            </p:sp>
          </p:grpSp>
          <p:sp>
            <p:nvSpPr>
              <p:cNvPr id="139" name="Intelligence" title="Icon of circles connected by crossing lines">
                <a:extLst>
                  <a:ext uri="{FF2B5EF4-FFF2-40B4-BE49-F238E27FC236}">
                    <a16:creationId xmlns:a16="http://schemas.microsoft.com/office/drawing/2014/main" id="{79AFB2BB-5488-4E69-A8D3-A221ABB0A8F3}"/>
                  </a:ext>
                </a:extLst>
              </p:cNvPr>
              <p:cNvSpPr>
                <a:spLocks noChangeAspect="1" noEditPoints="1"/>
              </p:cNvSpPr>
              <p:nvPr/>
            </p:nvSpPr>
            <p:spPr bwMode="auto">
              <a:xfrm>
                <a:off x="990198" y="5193144"/>
                <a:ext cx="459359" cy="44140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69E790E2-C28F-48F5-8777-DB4DC3D9C8D9}"/>
                </a:ext>
              </a:extLst>
            </p:cNvPr>
            <p:cNvGrpSpPr/>
            <p:nvPr/>
          </p:nvGrpSpPr>
          <p:grpSpPr>
            <a:xfrm>
              <a:off x="870365" y="2755844"/>
              <a:ext cx="2210722" cy="852368"/>
              <a:chOff x="1005053" y="2535574"/>
              <a:chExt cx="2210722" cy="852368"/>
            </a:xfrm>
          </p:grpSpPr>
          <p:grpSp>
            <p:nvGrpSpPr>
              <p:cNvPr id="107" name="Group 106">
                <a:extLst>
                  <a:ext uri="{FF2B5EF4-FFF2-40B4-BE49-F238E27FC236}">
                    <a16:creationId xmlns:a16="http://schemas.microsoft.com/office/drawing/2014/main" id="{BE03B818-9548-4327-8AC1-994DCBD0FD5C}"/>
                  </a:ext>
                </a:extLst>
              </p:cNvPr>
              <p:cNvGrpSpPr/>
              <p:nvPr/>
            </p:nvGrpSpPr>
            <p:grpSpPr>
              <a:xfrm>
                <a:off x="1511919" y="2535574"/>
                <a:ext cx="1703856" cy="852368"/>
                <a:chOff x="9491996" y="2989120"/>
                <a:chExt cx="2462538" cy="1361830"/>
              </a:xfrm>
            </p:grpSpPr>
            <p:sp>
              <p:nvSpPr>
                <p:cNvPr id="133" name="TextBox 132">
                  <a:extLst>
                    <a:ext uri="{FF2B5EF4-FFF2-40B4-BE49-F238E27FC236}">
                      <a16:creationId xmlns:a16="http://schemas.microsoft.com/office/drawing/2014/main" id="{844C6AFB-5A6A-42A8-9F6B-257B498A3A55}"/>
                    </a:ext>
                  </a:extLst>
                </p:cNvPr>
                <p:cNvSpPr txBox="1"/>
                <p:nvPr/>
              </p:nvSpPr>
              <p:spPr>
                <a:xfrm>
                  <a:off x="9491998" y="2989120"/>
                  <a:ext cx="2235390" cy="49111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charset="0"/>
                      <a:ea typeface="Segoe UI" charset="0"/>
                      <a:cs typeface="Segoe UI" charset="0"/>
                    </a:rPr>
                    <a:t>Bots</a:t>
                  </a:r>
                </a:p>
              </p:txBody>
            </p:sp>
            <p:sp>
              <p:nvSpPr>
                <p:cNvPr id="134" name="Text Placeholder 43">
                  <a:extLst>
                    <a:ext uri="{FF2B5EF4-FFF2-40B4-BE49-F238E27FC236}">
                      <a16:creationId xmlns:a16="http://schemas.microsoft.com/office/drawing/2014/main" id="{86003020-A1EE-4CC2-805B-D58BEE503692}"/>
                    </a:ext>
                  </a:extLst>
                </p:cNvPr>
                <p:cNvSpPr txBox="1">
                  <a:spLocks/>
                </p:cNvSpPr>
                <p:nvPr/>
              </p:nvSpPr>
              <p:spPr>
                <a:xfrm>
                  <a:off x="9491996" y="3410568"/>
                  <a:ext cx="2462538" cy="9403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400"/>
                    </a:lnSpc>
                    <a:spcBef>
                      <a:spcPts val="1000"/>
                    </a:spcBef>
                    <a:spcAft>
                      <a:spcPts val="0"/>
                    </a:spcAft>
                    <a:buClrTx/>
                    <a:buSzTx/>
                    <a:buFont typeface="Arial"/>
                    <a:buNone/>
                    <a:tabLst/>
                    <a:defRPr/>
                  </a:pPr>
                  <a:r>
                    <a:rPr kumimoji="0" lang="en-US" sz="1000" b="0" i="0" u="none" strike="noStrike" kern="1200" cap="none" spc="0" normalizeH="0" baseline="0" noProof="0">
                      <a:ln>
                        <a:noFill/>
                      </a:ln>
                      <a:solidFill>
                        <a:srgbClr val="FFFFFF">
                          <a:alpha val="76000"/>
                        </a:srgbClr>
                      </a:solidFill>
                      <a:effectLst/>
                      <a:uLnTx/>
                      <a:uFillTx/>
                      <a:latin typeface="Segoe UI" panose="020B0502040204020203" pitchFamily="34" charset="0"/>
                      <a:ea typeface="Segoe UI Semilight" charset="0"/>
                      <a:cs typeface="Segoe UI" panose="020B0502040204020203" pitchFamily="34" charset="0"/>
                    </a:rPr>
                    <a:t>Help users get tasks done in calls, conversations and online meetings </a:t>
                  </a:r>
                </a:p>
              </p:txBody>
            </p:sp>
          </p:grpSp>
          <p:sp>
            <p:nvSpPr>
              <p:cNvPr id="140" name="ChatBot_F08B" title="Icon of a robotic chat bubble with a smiley face">
                <a:extLst>
                  <a:ext uri="{FF2B5EF4-FFF2-40B4-BE49-F238E27FC236}">
                    <a16:creationId xmlns:a16="http://schemas.microsoft.com/office/drawing/2014/main" id="{B9C8FDAF-E6DB-4EA8-8445-15F060D4BD81}"/>
                  </a:ext>
                </a:extLst>
              </p:cNvPr>
              <p:cNvSpPr>
                <a:spLocks noChangeAspect="1" noEditPoints="1"/>
              </p:cNvSpPr>
              <p:nvPr/>
            </p:nvSpPr>
            <p:spPr bwMode="auto">
              <a:xfrm>
                <a:off x="1005053" y="2645213"/>
                <a:ext cx="400482" cy="51727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grpSp>
      <p:grpSp>
        <p:nvGrpSpPr>
          <p:cNvPr id="146" name="Group 145">
            <a:extLst>
              <a:ext uri="{FF2B5EF4-FFF2-40B4-BE49-F238E27FC236}">
                <a16:creationId xmlns:a16="http://schemas.microsoft.com/office/drawing/2014/main" id="{56C485E0-7B98-4A16-B187-9EC01B14FC91}"/>
              </a:ext>
            </a:extLst>
          </p:cNvPr>
          <p:cNvGrpSpPr/>
          <p:nvPr/>
        </p:nvGrpSpPr>
        <p:grpSpPr>
          <a:xfrm>
            <a:off x="998002" y="771992"/>
            <a:ext cx="5424634" cy="2849076"/>
            <a:chOff x="471309" y="2835426"/>
            <a:chExt cx="3730081" cy="3017960"/>
          </a:xfrm>
        </p:grpSpPr>
        <p:sp>
          <p:nvSpPr>
            <p:cNvPr id="147" name="TextBox 146">
              <a:extLst>
                <a:ext uri="{FF2B5EF4-FFF2-40B4-BE49-F238E27FC236}">
                  <a16:creationId xmlns:a16="http://schemas.microsoft.com/office/drawing/2014/main" id="{32736891-2909-4620-999A-1FC71CCE3CF7}"/>
                </a:ext>
              </a:extLst>
            </p:cNvPr>
            <p:cNvSpPr txBox="1"/>
            <p:nvPr/>
          </p:nvSpPr>
          <p:spPr>
            <a:xfrm>
              <a:off x="471309" y="2835426"/>
              <a:ext cx="3730081" cy="61943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panose="020B0702040204020203" pitchFamily="34" charset="0"/>
                  <a:ea typeface="Segoe UI" charset="0"/>
                  <a:cs typeface="Segoe UI Semibold" panose="020B0702040204020203" pitchFamily="34" charset="0"/>
                </a:rPr>
                <a:t>Extensible platform</a:t>
              </a:r>
            </a:p>
          </p:txBody>
        </p:sp>
        <p:sp>
          <p:nvSpPr>
            <p:cNvPr id="148" name="Text Placeholder 43">
              <a:extLst>
                <a:ext uri="{FF2B5EF4-FFF2-40B4-BE49-F238E27FC236}">
                  <a16:creationId xmlns:a16="http://schemas.microsoft.com/office/drawing/2014/main" id="{7EDF2D18-03E6-4743-AC10-3CE0D16646D3}"/>
                </a:ext>
              </a:extLst>
            </p:cNvPr>
            <p:cNvSpPr txBox="1">
              <a:spLocks/>
            </p:cNvSpPr>
            <p:nvPr/>
          </p:nvSpPr>
          <p:spPr>
            <a:xfrm>
              <a:off x="471310" y="3439766"/>
              <a:ext cx="2584112" cy="2413620"/>
            </a:xfrm>
            <a:prstGeom prst="rect">
              <a:avLst/>
            </a:prstGeom>
          </p:spPr>
          <p:txBody>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896214" rtl="0" eaLnBrk="1" fontAlgn="auto" latinLnBrk="0" hangingPunct="1">
                <a:lnSpc>
                  <a:spcPct val="100000"/>
                </a:lnSpc>
                <a:spcBef>
                  <a:spcPts val="0"/>
                </a:spcBef>
                <a:spcAft>
                  <a:spcPts val="1000"/>
                </a:spcAft>
                <a:buClrTx/>
                <a:buSzTx/>
                <a:buFont typeface="Arial"/>
                <a:buNone/>
                <a:tabLst/>
                <a:defRPr/>
              </a:pPr>
              <a:endPar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endParaRPr>
            </a:p>
            <a:p>
              <a:pPr marL="0" marR="0" lvl="0" indent="0" algn="l" defTabSz="896214" rtl="0" eaLnBrk="1" fontAlgn="auto" latinLnBrk="0" hangingPunct="1">
                <a:lnSpc>
                  <a:spcPct val="100000"/>
                </a:lnSpc>
                <a:spcBef>
                  <a:spcPts val="0"/>
                </a:spcBef>
                <a:spcAft>
                  <a:spcPts val="1000"/>
                </a:spcAft>
                <a:buClrTx/>
                <a:buSzTx/>
                <a:buFont typeface="Arial"/>
                <a:buNone/>
                <a:tabLst/>
                <a:defRPr/>
              </a:pPr>
              <a:r>
                <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rPr>
                <a:t>Build apps with a rich set of </a:t>
              </a:r>
              <a:r>
                <a:rPr kumimoji="0" lang="en-US" sz="1600" b="0" i="0" u="none" strike="noStrike" kern="1200" cap="none" spc="0" normalizeH="0" baseline="0" noProof="0">
                  <a:ln>
                    <a:noFill/>
                  </a:ln>
                  <a:solidFill>
                    <a:srgbClr val="FFFFFF">
                      <a:alpha val="76000"/>
                    </a:srgbClr>
                  </a:solidFill>
                  <a:effectLst/>
                  <a:uLnTx/>
                  <a:uFillTx/>
                  <a:latin typeface="Segoe UI" panose="020B0502040204020203" pitchFamily="34" charset="0"/>
                  <a:ea typeface="Segoe UI Semilight" charset="0"/>
                  <a:cs typeface="Segoe UI" panose="020B0502040204020203" pitchFamily="34" charset="0"/>
                </a:rPr>
                <a:t>capabilities</a:t>
              </a:r>
              <a:r>
                <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rPr>
                <a:t> to enable these higher performing teams and reach your users in their chats, channels, notifications, and personal workspace.</a:t>
              </a:r>
            </a:p>
            <a:p>
              <a:pPr marL="0" marR="0" lvl="0" indent="0" algn="l" defTabSz="896214" rtl="0" eaLnBrk="1" fontAlgn="auto" latinLnBrk="0" hangingPunct="1">
                <a:lnSpc>
                  <a:spcPct val="100000"/>
                </a:lnSpc>
                <a:spcBef>
                  <a:spcPts val="0"/>
                </a:spcBef>
                <a:spcAft>
                  <a:spcPts val="1000"/>
                </a:spcAft>
                <a:buClrTx/>
                <a:buSzTx/>
                <a:buFont typeface="Arial"/>
                <a:buNone/>
                <a:tabLst/>
                <a:defRPr/>
              </a:pPr>
              <a:r>
                <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rPr>
                <a:t>Drive engagement by submitting your app to the </a:t>
              </a:r>
              <a:r>
                <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Teams Assets" charset="0"/>
                  <a:cs typeface="Segoe UI" panose="020B0502040204020203" pitchFamily="34" charset="0"/>
                </a:rPr>
                <a:t>   </a:t>
              </a:r>
              <a:r>
                <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rPr>
                <a:t> Office Store.</a:t>
              </a:r>
            </a:p>
            <a:p>
              <a:pPr marL="0" marR="0" lvl="0" indent="0" algn="l" defTabSz="896214" rtl="0" eaLnBrk="1" fontAlgn="auto" latinLnBrk="0" hangingPunct="1">
                <a:lnSpc>
                  <a:spcPct val="100000"/>
                </a:lnSpc>
                <a:spcBef>
                  <a:spcPts val="0"/>
                </a:spcBef>
                <a:spcAft>
                  <a:spcPts val="1000"/>
                </a:spcAft>
                <a:buClrTx/>
                <a:buSzTx/>
                <a:buFont typeface="Arial"/>
                <a:buNone/>
                <a:tabLst/>
                <a:defRPr/>
              </a:pPr>
              <a:endParaRPr kumimoji="0" lang="en-US" sz="1600" b="0" i="0" u="none" strike="noStrike" kern="1200" cap="none" spc="0" normalizeH="0" baseline="0" noProof="0">
                <a:ln>
                  <a:noFill/>
                </a:ln>
                <a:solidFill>
                  <a:srgbClr val="FFFFFF">
                    <a:alpha val="87000"/>
                  </a:srgbClr>
                </a:solidFill>
                <a:effectLst/>
                <a:uLnTx/>
                <a:uFillTx/>
                <a:latin typeface="Segoe UI" panose="020B0502040204020203" pitchFamily="34" charset="0"/>
                <a:ea typeface="Segoe UI Semilight" charset="0"/>
                <a:cs typeface="Segoe UI" panose="020B0502040204020203" pitchFamily="34" charset="0"/>
              </a:endParaRPr>
            </a:p>
          </p:txBody>
        </p:sp>
      </p:grpSp>
      <p:pic>
        <p:nvPicPr>
          <p:cNvPr id="149" name="Picture 148">
            <a:extLst>
              <a:ext uri="{FF2B5EF4-FFF2-40B4-BE49-F238E27FC236}">
                <a16:creationId xmlns:a16="http://schemas.microsoft.com/office/drawing/2014/main" id="{C1DFFD4B-9465-4868-84C8-5F8FAB140B2D}"/>
              </a:ext>
              <a:ext uri="{C183D7F6-B498-43B3-948B-1728B52AA6E4}">
                <adec:decorative xmlns:adec="http://schemas.microsoft.com/office/drawing/2017/decorative" val="1"/>
              </a:ext>
            </a:extLst>
          </p:cNvPr>
          <p:cNvPicPr>
            <a:picLocks noChangeAspect="1"/>
          </p:cNvPicPr>
          <p:nvPr/>
        </p:nvPicPr>
        <p:blipFill>
          <a:blip r:embed="rId6">
            <a:biLevel thresh="25000"/>
            <a:alphaModFix amt="85000"/>
          </a:blip>
          <a:stretch>
            <a:fillRect/>
          </a:stretch>
        </p:blipFill>
        <p:spPr>
          <a:xfrm>
            <a:off x="2088040" y="3384806"/>
            <a:ext cx="129210" cy="172279"/>
          </a:xfrm>
          <a:prstGeom prst="rect">
            <a:avLst/>
          </a:prstGeom>
        </p:spPr>
      </p:pic>
    </p:spTree>
    <p:extLst>
      <p:ext uri="{BB962C8B-B14F-4D97-AF65-F5344CB8AC3E}">
        <p14:creationId xmlns:p14="http://schemas.microsoft.com/office/powerpoint/2010/main" val="42262159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with low confidence">
            <a:extLst>
              <a:ext uri="{FF2B5EF4-FFF2-40B4-BE49-F238E27FC236}">
                <a16:creationId xmlns:a16="http://schemas.microsoft.com/office/drawing/2014/main" id="{C7EC31BE-1881-40B0-B67B-F567FF8845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0646" y="1455735"/>
            <a:ext cx="2520696" cy="3599688"/>
          </a:xfrm>
          <a:prstGeom prst="rect">
            <a:avLst/>
          </a:prstGeom>
        </p:spPr>
      </p:pic>
      <p:sp>
        <p:nvSpPr>
          <p:cNvPr id="7" name="TextBox 6">
            <a:extLst>
              <a:ext uri="{FF2B5EF4-FFF2-40B4-BE49-F238E27FC236}">
                <a16:creationId xmlns:a16="http://schemas.microsoft.com/office/drawing/2014/main" id="{F3BBEC8D-B9D2-452B-A238-B79280CF7590}"/>
              </a:ext>
            </a:extLst>
          </p:cNvPr>
          <p:cNvSpPr txBox="1"/>
          <p:nvPr/>
        </p:nvSpPr>
        <p:spPr>
          <a:xfrm>
            <a:off x="681858" y="1173456"/>
            <a:ext cx="7043245" cy="2677656"/>
          </a:xfrm>
          <a:prstGeom prst="rect">
            <a:avLst/>
          </a:prstGeom>
          <a:noFill/>
        </p:spPr>
        <p:txBody>
          <a:bodyPr wrap="square">
            <a:spAutoFit/>
          </a:bodyPr>
          <a:lstStyle/>
          <a:p>
            <a:pPr algn="just"/>
            <a:r>
              <a:rPr lang="en-US" sz="2400" b="0" i="0" dirty="0">
                <a:solidFill>
                  <a:srgbClr val="050505"/>
                </a:solidFill>
                <a:effectLst/>
                <a:latin typeface="Segoe UI Historic" panose="020B0502040204020203" pitchFamily="34" charset="0"/>
              </a:rPr>
              <a:t>My book "Building Solutions with Microsoft Teams: Understanding the Teams App Developer Platform" got published by </a:t>
            </a:r>
            <a:r>
              <a:rPr lang="en-US" sz="2400" dirty="0" err="1">
                <a:solidFill>
                  <a:srgbClr val="050505"/>
                </a:solidFill>
                <a:latin typeface="inherit"/>
              </a:rPr>
              <a:t>Apress</a:t>
            </a:r>
            <a:endParaRPr lang="en-US" sz="2400" dirty="0">
              <a:solidFill>
                <a:srgbClr val="050505"/>
              </a:solidFill>
              <a:latin typeface="inherit"/>
            </a:endParaRPr>
          </a:p>
          <a:p>
            <a:pPr algn="just"/>
            <a:endParaRPr lang="en-US" sz="2400" dirty="0">
              <a:solidFill>
                <a:srgbClr val="050505"/>
              </a:solidFill>
              <a:latin typeface="Segoe UI Historic" panose="020B0502040204020203" pitchFamily="34" charset="0"/>
            </a:endParaRPr>
          </a:p>
          <a:p>
            <a:pPr algn="just"/>
            <a:endParaRPr lang="en-US" sz="2400" dirty="0">
              <a:solidFill>
                <a:srgbClr val="050505"/>
              </a:solidFill>
              <a:latin typeface="Segoe UI Historic" panose="020B0502040204020203" pitchFamily="34" charset="0"/>
            </a:endParaRPr>
          </a:p>
          <a:p>
            <a:pPr algn="just"/>
            <a:r>
              <a:rPr lang="en-GB" sz="2400" dirty="0">
                <a:hlinkClick r:id="rId3"/>
              </a:rPr>
              <a:t>https://www.amazon.in/Building-Solutions-Microsoft-Teams-Understanding-ebook/dp/B08R1F3KW5</a:t>
            </a:r>
            <a:r>
              <a:rPr lang="en-GB" sz="2400" dirty="0"/>
              <a:t> </a:t>
            </a:r>
          </a:p>
        </p:txBody>
      </p:sp>
    </p:spTree>
    <p:extLst>
      <p:ext uri="{BB962C8B-B14F-4D97-AF65-F5344CB8AC3E}">
        <p14:creationId xmlns:p14="http://schemas.microsoft.com/office/powerpoint/2010/main" val="161658762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9-51052_Microsoft_Inspire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F8511A76-C58D-451D-A0C8-44AE0B792ECE}"/>
    </a:ext>
  </a:extLst>
</a:theme>
</file>

<file path=ppt/theme/theme1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2.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6_Office Theme">
  <a:themeElements>
    <a:clrScheme name="Custom 4">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BCBFC3"/>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Microsoft 365 PPT Theme 2019">
  <a:themeElements>
    <a:clrScheme name="Microsoft 365 Colorful">
      <a:dk1>
        <a:srgbClr val="000000"/>
      </a:dk1>
      <a:lt1>
        <a:srgbClr val="FFFFFF"/>
      </a:lt1>
      <a:dk2>
        <a:srgbClr val="0078D7"/>
      </a:dk2>
      <a:lt2>
        <a:srgbClr val="F3F3F3"/>
      </a:lt2>
      <a:accent1>
        <a:srgbClr val="505050"/>
      </a:accent1>
      <a:accent2>
        <a:srgbClr val="0078D7"/>
      </a:accent2>
      <a:accent3>
        <a:srgbClr val="00BCF2"/>
      </a:accent3>
      <a:accent4>
        <a:srgbClr val="E3008C"/>
      </a:accent4>
      <a:accent5>
        <a:srgbClr val="5C2D91"/>
      </a:accent5>
      <a:accent6>
        <a:srgbClr val="107C10"/>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heme 2019" id="{07F2CB49-9258-4EC9-A85C-5AE4DEB20C95}" vid="{45313BCA-10AA-44B7-BA0A-2BB355B77504}"/>
    </a:ext>
  </a:extLst>
</a:theme>
</file>

<file path=ppt/theme/theme6.xml><?xml version="1.0" encoding="utf-8"?>
<a:theme xmlns:a="http://schemas.openxmlformats.org/drawingml/2006/main" name="1_Microsoft 365 PPT Theme 2019">
  <a:themeElements>
    <a:clrScheme name="Microsoft 365 Colorful">
      <a:dk1>
        <a:srgbClr val="000000"/>
      </a:dk1>
      <a:lt1>
        <a:srgbClr val="FFFFFF"/>
      </a:lt1>
      <a:dk2>
        <a:srgbClr val="0078D7"/>
      </a:dk2>
      <a:lt2>
        <a:srgbClr val="F3F3F3"/>
      </a:lt2>
      <a:accent1>
        <a:srgbClr val="505050"/>
      </a:accent1>
      <a:accent2>
        <a:srgbClr val="0078D7"/>
      </a:accent2>
      <a:accent3>
        <a:srgbClr val="00BCF2"/>
      </a:accent3>
      <a:accent4>
        <a:srgbClr val="E3008C"/>
      </a:accent4>
      <a:accent5>
        <a:srgbClr val="5C2D91"/>
      </a:accent5>
      <a:accent6>
        <a:srgbClr val="107C10"/>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heme 2019" id="{07F2CB49-9258-4EC9-A85C-5AE4DEB20C95}" vid="{45313BCA-10AA-44B7-BA0A-2BB355B77504}"/>
    </a:ext>
  </a:extLst>
</a:theme>
</file>

<file path=ppt/theme/theme7.xml><?xml version="1.0" encoding="utf-8"?>
<a:theme xmlns:a="http://schemas.openxmlformats.org/drawingml/2006/main" name="5_Microsoft 365 PPT Theme 2019">
  <a:themeElements>
    <a:clrScheme name="Microsoft 365 Colorful">
      <a:dk1>
        <a:srgbClr val="000000"/>
      </a:dk1>
      <a:lt1>
        <a:srgbClr val="FFFFFF"/>
      </a:lt1>
      <a:dk2>
        <a:srgbClr val="0078D7"/>
      </a:dk2>
      <a:lt2>
        <a:srgbClr val="F3F3F3"/>
      </a:lt2>
      <a:accent1>
        <a:srgbClr val="505050"/>
      </a:accent1>
      <a:accent2>
        <a:srgbClr val="0078D7"/>
      </a:accent2>
      <a:accent3>
        <a:srgbClr val="00BCF2"/>
      </a:accent3>
      <a:accent4>
        <a:srgbClr val="E3008C"/>
      </a:accent4>
      <a:accent5>
        <a:srgbClr val="5C2D91"/>
      </a:accent5>
      <a:accent6>
        <a:srgbClr val="107C10"/>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heme 2019" id="{07F2CB49-9258-4EC9-A85C-5AE4DEB20C95}" vid="{45313BCA-10AA-44B7-BA0A-2BB355B77504}"/>
    </a:ext>
  </a:extLst>
</a:theme>
</file>

<file path=ppt/theme/theme8.xml><?xml version="1.0" encoding="utf-8"?>
<a:theme xmlns:a="http://schemas.openxmlformats.org/drawingml/2006/main" name="1_Microsoft TEAMS.365 PPT Template">
  <a:themeElements>
    <a:clrScheme name="Microsoft 365">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Team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6_Microsoft 365 PPT Template - 2018">
  <a:themeElements>
    <a:clrScheme name="Microsoft 365">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timings duration="67288"/>
</athena>
</file>

<file path=customXml/itemProps1.xml><?xml version="1.0" encoding="utf-8"?>
<ds:datastoreItem xmlns:ds="http://schemas.openxmlformats.org/officeDocument/2006/customXml" ds:itemID="{63A3BEC4-A27C-4ADF-8301-9A2630438239}">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128</TotalTime>
  <Words>10409</Words>
  <Application>Microsoft Office PowerPoint</Application>
  <PresentationFormat>Widescreen</PresentationFormat>
  <Paragraphs>1175</Paragraphs>
  <Slides>91</Slides>
  <Notes>78</Notes>
  <HiddenSlides>0</HiddenSlides>
  <MMClips>0</MMClips>
  <ScaleCrop>false</ScaleCrop>
  <HeadingPairs>
    <vt:vector size="6" baseType="variant">
      <vt:variant>
        <vt:lpstr>Fonts Used</vt:lpstr>
      </vt:variant>
      <vt:variant>
        <vt:i4>17</vt:i4>
      </vt:variant>
      <vt:variant>
        <vt:lpstr>Theme</vt:lpstr>
      </vt:variant>
      <vt:variant>
        <vt:i4>12</vt:i4>
      </vt:variant>
      <vt:variant>
        <vt:lpstr>Slide Titles</vt:lpstr>
      </vt:variant>
      <vt:variant>
        <vt:i4>91</vt:i4>
      </vt:variant>
    </vt:vector>
  </HeadingPairs>
  <TitlesOfParts>
    <vt:vector size="120" baseType="lpstr">
      <vt:lpstr>Arial</vt:lpstr>
      <vt:lpstr>Arial Black</vt:lpstr>
      <vt:lpstr>Calibri</vt:lpstr>
      <vt:lpstr>Calibri Light</vt:lpstr>
      <vt:lpstr>Consolas</vt:lpstr>
      <vt:lpstr>inherit</vt:lpstr>
      <vt:lpstr>Nirmala UI Semilight</vt:lpstr>
      <vt:lpstr>Proxima Nova Semibold</vt:lpstr>
      <vt:lpstr>Segoe UI</vt:lpstr>
      <vt:lpstr>Segoe UI Historic</vt:lpstr>
      <vt:lpstr>Segoe UI Light</vt:lpstr>
      <vt:lpstr>Segoe UI Semibold</vt:lpstr>
      <vt:lpstr>Segoe UI Semilight</vt:lpstr>
      <vt:lpstr>Tahoma</vt:lpstr>
      <vt:lpstr>Times New Roman</vt:lpstr>
      <vt:lpstr>Verdana</vt:lpstr>
      <vt:lpstr>Wingdings</vt:lpstr>
      <vt:lpstr>Office Theme</vt:lpstr>
      <vt:lpstr>1_Office Theme</vt:lpstr>
      <vt:lpstr>2_Office Theme</vt:lpstr>
      <vt:lpstr>16_Office Theme</vt:lpstr>
      <vt:lpstr>4_Microsoft 365 PPT Theme 2019</vt:lpstr>
      <vt:lpstr>1_Microsoft 365 PPT Theme 2019</vt:lpstr>
      <vt:lpstr>5_Microsoft 365 PPT Theme 2019</vt:lpstr>
      <vt:lpstr>1_Microsoft TEAMS.365 PPT Template</vt:lpstr>
      <vt:lpstr>6_Microsoft 365 PPT Template - 2018</vt:lpstr>
      <vt:lpstr>1_9-51052_Microsoft_Inspire_Template_Light</vt:lpstr>
      <vt:lpstr>9-51052_Microsoft_Ready_Template_Light</vt:lpstr>
      <vt:lpstr>4_Office Theme</vt:lpstr>
      <vt:lpstr>PowerPoint Presentation</vt:lpstr>
      <vt:lpstr>Agenda</vt:lpstr>
      <vt:lpstr>Microsoft Teams</vt:lpstr>
      <vt:lpstr>Microsoft Teams</vt:lpstr>
      <vt:lpstr>Microsoft Teams Platform</vt:lpstr>
      <vt:lpstr>Cross platform presence – Teams where you want it</vt:lpstr>
      <vt:lpstr>STANDALONE WEB,  DEVICE, AND SERVICE  APPS</vt:lpstr>
      <vt:lpstr>Transformation of the Modern workplace</vt:lpstr>
      <vt:lpstr>PowerPoint Presentation</vt:lpstr>
      <vt:lpstr>Microsoft Teams provides a powerful and extensible platform</vt:lpstr>
      <vt:lpstr>Evolve how your people work, with the tools they need</vt:lpstr>
      <vt:lpstr>App scenarios across different industries and horizontals</vt:lpstr>
      <vt:lpstr>Teams apps in various contexts</vt:lpstr>
      <vt:lpstr>A Microsoft Teams app</vt:lpstr>
      <vt:lpstr>Building apps</vt:lpstr>
      <vt:lpstr>PowerPoint Presentation</vt:lpstr>
      <vt:lpstr>App Studio</vt:lpstr>
      <vt:lpstr>Teams.1: Get App Studio from Store</vt:lpstr>
      <vt:lpstr>Teams.2: Go to App Studio, create an app</vt:lpstr>
      <vt:lpstr>Teams.3: App details</vt:lpstr>
      <vt:lpstr>Teams.4: Add existing Bot</vt:lpstr>
      <vt:lpstr>Teams.5: Add domain to validate &amp; install</vt:lpstr>
      <vt:lpstr>Teams.6: Test your skill</vt:lpstr>
      <vt:lpstr>PowerPoint Presentation</vt:lpstr>
      <vt:lpstr>Using Cards in Bots</vt:lpstr>
      <vt:lpstr>Using Cards in Messaging Extensions</vt:lpstr>
      <vt:lpstr>Adaptive Cards support in Microsoft Teams</vt:lpstr>
      <vt:lpstr>Start Building today!</vt:lpstr>
      <vt:lpstr>PowerPoint Presentation</vt:lpstr>
      <vt:lpstr>Share a sales report</vt:lpstr>
      <vt:lpstr>Share a sales report</vt:lpstr>
      <vt:lpstr>Share a sales report</vt:lpstr>
      <vt:lpstr>Convert chat to a sales opportunity</vt:lpstr>
      <vt:lpstr>Convert chat to a sales opportunity</vt:lpstr>
      <vt:lpstr>Convert chat to a sales opportunity</vt:lpstr>
      <vt:lpstr>Events and Queries</vt:lpstr>
      <vt:lpstr>Events and Queries</vt:lpstr>
      <vt:lpstr>Events and Queries</vt:lpstr>
      <vt:lpstr>Responding to User Requests</vt:lpstr>
      <vt:lpstr>Message Extensions in App Manifest</vt:lpstr>
      <vt:lpstr>Creating Message Action from Extension</vt:lpstr>
      <vt:lpstr>PowerPoint Presentation</vt:lpstr>
      <vt:lpstr>PowerPoint Presentation</vt:lpstr>
      <vt:lpstr>Have a conversation about work items</vt:lpstr>
      <vt:lpstr>Have a conversation about work items</vt:lpstr>
      <vt:lpstr>Have a conversation about work items</vt:lpstr>
      <vt:lpstr>Static Tabs</vt:lpstr>
      <vt:lpstr>Static Tabs - Manifest</vt:lpstr>
      <vt:lpstr>Tab Configuration and Content</vt:lpstr>
      <vt:lpstr>PowerPoint Presentation</vt:lpstr>
      <vt:lpstr>PowerPoint Presentation</vt:lpstr>
      <vt:lpstr>Conversations</vt:lpstr>
      <vt:lpstr>Bot Events in Microsoft Teams</vt:lpstr>
      <vt:lpstr>Teams Context</vt:lpstr>
      <vt:lpstr>Proactive Messaging</vt:lpstr>
      <vt:lpstr>Activity Feed</vt:lpstr>
      <vt:lpstr>Notification only bots</vt:lpstr>
      <vt:lpstr>Send and Receive file</vt:lpstr>
      <vt:lpstr>Enable send and receive</vt:lpstr>
      <vt:lpstr>Submit a social media post for approval</vt:lpstr>
      <vt:lpstr>Submit a social media post for approval</vt:lpstr>
      <vt:lpstr>Submit a social media post for approval</vt:lpstr>
      <vt:lpstr>Look up a place to eat</vt:lpstr>
      <vt:lpstr>Look up a place to eat</vt:lpstr>
      <vt:lpstr>Look up a place to eat</vt:lpstr>
      <vt:lpstr>Create a team, add members, and a message</vt:lpstr>
      <vt:lpstr>Create a team, add members, and a message</vt:lpstr>
      <vt:lpstr>Create a team, add members, and a message</vt:lpstr>
      <vt:lpstr>Your “task” hub</vt:lpstr>
      <vt:lpstr>Your “task” hub</vt:lpstr>
      <vt:lpstr>Your “task” hub</vt:lpstr>
      <vt:lpstr>PowerPoint Presentation</vt:lpstr>
      <vt:lpstr>PowerPoint Presentation</vt:lpstr>
      <vt:lpstr>Integrate Microsoft Graph into your app</vt:lpstr>
      <vt:lpstr>Permissions</vt:lpstr>
      <vt:lpstr>Graph can automate team lifecycles</vt:lpstr>
      <vt:lpstr>PowerPoint Presentation</vt:lpstr>
      <vt:lpstr>SharePoint Framework</vt:lpstr>
      <vt:lpstr>PowerPoint Presentation</vt:lpstr>
      <vt:lpstr>Top 10 reasons SPFx in Teams rocks</vt:lpstr>
      <vt:lpstr>Common needs</vt:lpstr>
      <vt:lpstr>SharePoint Framework + Teams</vt:lpstr>
      <vt:lpstr>Authentication + Graph</vt:lpstr>
      <vt:lpstr>Surfacing SPFx in Teams</vt:lpstr>
      <vt:lpstr>Surfacing SPFx in Teams</vt:lpstr>
      <vt:lpstr>Package and distribute your web part</vt:lpstr>
      <vt:lpstr>Teams tab in SharePoint</vt:lpstr>
      <vt:lpstr>PowerPoint Presentation</vt:lpstr>
      <vt:lpstr>Session resources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dc:creator>
  <cp:lastModifiedBy>Jenkins</cp:lastModifiedBy>
  <cp:revision>40</cp:revision>
  <dcterms:created xsi:type="dcterms:W3CDTF">2020-05-23T21:15:56Z</dcterms:created>
  <dcterms:modified xsi:type="dcterms:W3CDTF">2021-01-13T06:02:35Z</dcterms:modified>
</cp:coreProperties>
</file>